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3"/>
  </p:notesMasterIdLst>
  <p:handoutMasterIdLst>
    <p:handoutMasterId r:id="rId14"/>
  </p:handoutMasterIdLst>
  <p:sldIdLst>
    <p:sldId id="256" r:id="rId2"/>
    <p:sldId id="266" r:id="rId3"/>
    <p:sldId id="272" r:id="rId4"/>
    <p:sldId id="276" r:id="rId5"/>
    <p:sldId id="277" r:id="rId6"/>
    <p:sldId id="278" r:id="rId7"/>
    <p:sldId id="279" r:id="rId8"/>
    <p:sldId id="284" r:id="rId9"/>
    <p:sldId id="283" r:id="rId10"/>
    <p:sldId id="280" r:id="rId11"/>
    <p:sldId id="281" r:id="rId12"/>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Lst>
  <p:defaultTextStyle>
    <a:defPPr>
      <a:defRPr lang="en-A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anne Corcoran" initials="JC" lastIdx="8" clrIdx="0">
    <p:extLst>
      <p:ext uri="{19B8F6BF-5375-455C-9EA6-DF929625EA0E}">
        <p15:presenceInfo xmlns:p15="http://schemas.microsoft.com/office/powerpoint/2012/main" userId="S-1-5-21-8915387-1188570074-196506527-1873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78049" autoAdjust="0"/>
  </p:normalViewPr>
  <p:slideViewPr>
    <p:cSldViewPr snapToGrid="0" snapToObjects="1">
      <p:cViewPr varScale="1">
        <p:scale>
          <a:sx n="66" d="100"/>
          <a:sy n="66" d="100"/>
        </p:scale>
        <p:origin x="1858" y="38"/>
      </p:cViewPr>
      <p:guideLst>
        <p:guide orient="horz" pos="2160"/>
        <p:guide pos="2880"/>
      </p:guideLst>
    </p:cSldViewPr>
  </p:slideViewPr>
  <p:outlineViewPr>
    <p:cViewPr>
      <p:scale>
        <a:sx n="33" d="100"/>
        <a:sy n="33" d="100"/>
      </p:scale>
      <p:origin x="0" y="-310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3" d="100"/>
          <a:sy n="53" d="100"/>
        </p:scale>
        <p:origin x="2648"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724D27-BC49-49E0-9123-88A2061A9702}" type="datetimeFigureOut">
              <a:rPr lang="en-AU" smtClean="0"/>
              <a:t>3/03/2021</a:t>
            </a:fld>
            <a:endParaRPr lang="en-AU"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79B3D3-376C-4B53-9157-D5F2DEA710F2}" type="slidenum">
              <a:rPr lang="en-AU" smtClean="0"/>
              <a:t>‹#›</a:t>
            </a:fld>
            <a:endParaRPr lang="en-AU" dirty="0"/>
          </a:p>
        </p:txBody>
      </p:sp>
    </p:spTree>
    <p:extLst>
      <p:ext uri="{BB962C8B-B14F-4D97-AF65-F5344CB8AC3E}">
        <p14:creationId xmlns:p14="http://schemas.microsoft.com/office/powerpoint/2010/main" val="3232539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21946C-06A2-43B9-B894-2DB3E862D1CE}" type="datetimeFigureOut">
              <a:rPr lang="en-AU" smtClean="0"/>
              <a:t>3/03/2021</a:t>
            </a:fld>
            <a:endParaRPr lang="en-AU"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23D44F-98BD-43BD-B5A4-BE6DC5CE1353}" type="slidenum">
              <a:rPr lang="en-AU" smtClean="0"/>
              <a:t>‹#›</a:t>
            </a:fld>
            <a:endParaRPr lang="en-AU" dirty="0"/>
          </a:p>
        </p:txBody>
      </p:sp>
    </p:spTree>
    <p:extLst>
      <p:ext uri="{BB962C8B-B14F-4D97-AF65-F5344CB8AC3E}">
        <p14:creationId xmlns:p14="http://schemas.microsoft.com/office/powerpoint/2010/main" val="4104722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fld id="{D023D44F-98BD-43BD-B5A4-BE6DC5CE1353}" type="slidenum">
              <a:rPr lang="en-AU" smtClean="0"/>
              <a:t>1</a:t>
            </a:fld>
            <a:endParaRPr lang="en-AU" dirty="0"/>
          </a:p>
        </p:txBody>
      </p:sp>
    </p:spTree>
    <p:extLst>
      <p:ext uri="{BB962C8B-B14F-4D97-AF65-F5344CB8AC3E}">
        <p14:creationId xmlns:p14="http://schemas.microsoft.com/office/powerpoint/2010/main" val="99998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effectLst/>
            </a:endParaRPr>
          </a:p>
        </p:txBody>
      </p:sp>
      <p:sp>
        <p:nvSpPr>
          <p:cNvPr id="4" name="Slide Number Placeholder 3"/>
          <p:cNvSpPr>
            <a:spLocks noGrp="1"/>
          </p:cNvSpPr>
          <p:nvPr>
            <p:ph type="sldNum" sz="quarter" idx="10"/>
          </p:nvPr>
        </p:nvSpPr>
        <p:spPr/>
        <p:txBody>
          <a:bodyPr/>
          <a:lstStyle/>
          <a:p>
            <a:fld id="{D023D44F-98BD-43BD-B5A4-BE6DC5CE1353}" type="slidenum">
              <a:rPr lang="en-AU" smtClean="0"/>
              <a:t>2</a:t>
            </a:fld>
            <a:endParaRPr lang="en-AU" dirty="0"/>
          </a:p>
        </p:txBody>
      </p:sp>
    </p:spTree>
    <p:extLst>
      <p:ext uri="{BB962C8B-B14F-4D97-AF65-F5344CB8AC3E}">
        <p14:creationId xmlns:p14="http://schemas.microsoft.com/office/powerpoint/2010/main" val="3385206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023D44F-98BD-43BD-B5A4-BE6DC5CE1353}" type="slidenum">
              <a:rPr lang="en-AU" smtClean="0"/>
              <a:t>4</a:t>
            </a:fld>
            <a:endParaRPr lang="en-AU" dirty="0"/>
          </a:p>
        </p:txBody>
      </p:sp>
    </p:spTree>
    <p:extLst>
      <p:ext uri="{BB962C8B-B14F-4D97-AF65-F5344CB8AC3E}">
        <p14:creationId xmlns:p14="http://schemas.microsoft.com/office/powerpoint/2010/main" val="84061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dirty="0"/>
          </a:p>
        </p:txBody>
      </p:sp>
      <p:sp>
        <p:nvSpPr>
          <p:cNvPr id="4" name="Slide Number Placeholder 3"/>
          <p:cNvSpPr>
            <a:spLocks noGrp="1"/>
          </p:cNvSpPr>
          <p:nvPr>
            <p:ph type="sldNum" sz="quarter" idx="10"/>
          </p:nvPr>
        </p:nvSpPr>
        <p:spPr/>
        <p:txBody>
          <a:bodyPr/>
          <a:lstStyle/>
          <a:p>
            <a:fld id="{D023D44F-98BD-43BD-B5A4-BE6DC5CE1353}" type="slidenum">
              <a:rPr lang="en-AU" smtClean="0"/>
              <a:t>9</a:t>
            </a:fld>
            <a:endParaRPr lang="en-AU" dirty="0"/>
          </a:p>
        </p:txBody>
      </p:sp>
    </p:spTree>
    <p:extLst>
      <p:ext uri="{BB962C8B-B14F-4D97-AF65-F5344CB8AC3E}">
        <p14:creationId xmlns:p14="http://schemas.microsoft.com/office/powerpoint/2010/main" val="2771558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p>
        </p:txBody>
      </p:sp>
      <p:sp>
        <p:nvSpPr>
          <p:cNvPr id="4" name="Date Placeholder 3"/>
          <p:cNvSpPr>
            <a:spLocks noGrp="1"/>
          </p:cNvSpPr>
          <p:nvPr>
            <p:ph type="dt" sz="half" idx="10"/>
          </p:nvPr>
        </p:nvSpPr>
        <p:spPr/>
        <p:txBody>
          <a:bodyPr/>
          <a:lstStyle/>
          <a:p>
            <a:fld id="{D28AD71A-8900-0843-B806-B6EF6743243C}" type="datetimeFigureOut">
              <a:rPr lang="en-AU" smtClean="0"/>
              <a:t>3/03/2021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A0E4D0CD-CDF4-AB4A-B953-146177F21290}" type="slidenum">
              <a:rPr lang="en-AU" smtClean="0"/>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4" name="Date Placeholder 3"/>
          <p:cNvSpPr>
            <a:spLocks noGrp="1"/>
          </p:cNvSpPr>
          <p:nvPr>
            <p:ph type="dt" sz="half" idx="10"/>
          </p:nvPr>
        </p:nvSpPr>
        <p:spPr/>
        <p:txBody>
          <a:bodyPr/>
          <a:lstStyle/>
          <a:p>
            <a:fld id="{D28AD71A-8900-0843-B806-B6EF6743243C}" type="datetimeFigureOut">
              <a:rPr lang="en-AU" smtClean="0"/>
              <a:t>3/03/2021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A0E4D0CD-CDF4-AB4A-B953-146177F21290}" type="slidenum">
              <a:rPr lang="en-AU" smtClean="0"/>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4" name="Date Placeholder 3"/>
          <p:cNvSpPr>
            <a:spLocks noGrp="1"/>
          </p:cNvSpPr>
          <p:nvPr>
            <p:ph type="dt" sz="half" idx="10"/>
          </p:nvPr>
        </p:nvSpPr>
        <p:spPr/>
        <p:txBody>
          <a:bodyPr/>
          <a:lstStyle/>
          <a:p>
            <a:fld id="{D28AD71A-8900-0843-B806-B6EF6743243C}" type="datetimeFigureOut">
              <a:rPr lang="en-AU" smtClean="0"/>
              <a:t>3/03/2021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A0E4D0CD-CDF4-AB4A-B953-146177F21290}" type="slidenum">
              <a:rPr lang="en-AU" smtClean="0"/>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4" name="Date Placeholder 3"/>
          <p:cNvSpPr>
            <a:spLocks noGrp="1"/>
          </p:cNvSpPr>
          <p:nvPr>
            <p:ph type="dt" sz="half" idx="10"/>
          </p:nvPr>
        </p:nvSpPr>
        <p:spPr/>
        <p:txBody>
          <a:bodyPr/>
          <a:lstStyle/>
          <a:p>
            <a:fld id="{D28AD71A-8900-0843-B806-B6EF6743243C}" type="datetimeFigureOut">
              <a:rPr lang="en-AU" smtClean="0"/>
              <a:t>3/03/2021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A0E4D0CD-CDF4-AB4A-B953-146177F21290}" type="slidenum">
              <a:rPr lang="en-AU" smtClean="0"/>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D28AD71A-8900-0843-B806-B6EF6743243C}" type="datetimeFigureOut">
              <a:rPr lang="en-AU" smtClean="0"/>
              <a:t>3/03/2021</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A0E4D0CD-CDF4-AB4A-B953-146177F21290}" type="slidenum">
              <a:rPr lang="en-AU" smtClean="0"/>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5" name="Date Placeholder 4"/>
          <p:cNvSpPr>
            <a:spLocks noGrp="1"/>
          </p:cNvSpPr>
          <p:nvPr>
            <p:ph type="dt" sz="half" idx="10"/>
          </p:nvPr>
        </p:nvSpPr>
        <p:spPr/>
        <p:txBody>
          <a:bodyPr/>
          <a:lstStyle/>
          <a:p>
            <a:fld id="{D28AD71A-8900-0843-B806-B6EF6743243C}" type="datetimeFigureOut">
              <a:rPr lang="en-AU" smtClean="0"/>
              <a:t>3/03/2021</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A0E4D0CD-CDF4-AB4A-B953-146177F21290}" type="slidenum">
              <a:rPr lang="en-AU" smtClean="0"/>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7" name="Date Placeholder 6"/>
          <p:cNvSpPr>
            <a:spLocks noGrp="1"/>
          </p:cNvSpPr>
          <p:nvPr>
            <p:ph type="dt" sz="half" idx="10"/>
          </p:nvPr>
        </p:nvSpPr>
        <p:spPr/>
        <p:txBody>
          <a:bodyPr/>
          <a:lstStyle/>
          <a:p>
            <a:fld id="{D28AD71A-8900-0843-B806-B6EF6743243C}" type="datetimeFigureOut">
              <a:rPr lang="en-AU" smtClean="0"/>
              <a:t>3/03/2021</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A0E4D0CD-CDF4-AB4A-B953-146177F21290}" type="slidenum">
              <a:rPr lang="en-AU" smtClean="0"/>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p>
        </p:txBody>
      </p:sp>
      <p:sp>
        <p:nvSpPr>
          <p:cNvPr id="3" name="Date Placeholder 2"/>
          <p:cNvSpPr>
            <a:spLocks noGrp="1"/>
          </p:cNvSpPr>
          <p:nvPr>
            <p:ph type="dt" sz="half" idx="10"/>
          </p:nvPr>
        </p:nvSpPr>
        <p:spPr/>
        <p:txBody>
          <a:bodyPr/>
          <a:lstStyle/>
          <a:p>
            <a:fld id="{D28AD71A-8900-0843-B806-B6EF6743243C}" type="datetimeFigureOut">
              <a:rPr lang="en-AU" smtClean="0"/>
              <a:t>3/03/2021</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A0E4D0CD-CDF4-AB4A-B953-146177F21290}" type="slidenum">
              <a:rPr lang="en-AU" smtClean="0"/>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8AD71A-8900-0843-B806-B6EF6743243C}" type="datetimeFigureOut">
              <a:rPr lang="en-AU" smtClean="0"/>
              <a:t>3/03/2021</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A0E4D0CD-CDF4-AB4A-B953-146177F21290}" type="slidenum">
              <a:rPr lang="en-AU" smtClean="0"/>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D28AD71A-8900-0843-B806-B6EF6743243C}" type="datetimeFigureOut">
              <a:rPr lang="en-AU" smtClean="0"/>
              <a:t>3/03/2021</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A0E4D0CD-CDF4-AB4A-B953-146177F21290}" type="slidenum">
              <a:rPr lang="en-AU" smtClean="0"/>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D28AD71A-8900-0843-B806-B6EF6743243C}" type="datetimeFigureOut">
              <a:rPr lang="en-AU" smtClean="0"/>
              <a:t>3/03/2021</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A0E4D0CD-CDF4-AB4A-B953-146177F21290}" type="slidenum">
              <a:rPr lang="en-AU" smtClean="0"/>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8AD71A-8900-0843-B806-B6EF6743243C}" type="datetimeFigureOut">
              <a:rPr lang="en-AU" smtClean="0"/>
              <a:t>3/03/2021</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E4D0CD-CDF4-AB4A-B953-146177F21290}" type="slidenum">
              <a:rPr lang="en-AU" smtClean="0"/>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A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hyperlink" Target="mailto:SESLHD-CALDAssist@health.nsw.gov.au" TargetMode="External"/><Relationship Id="rId2" Type="http://schemas.openxmlformats.org/officeDocument/2006/relationships/hyperlink" Target="http://www.mhcs.health.nsw.gov.a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mhcs.health.nsw.gov.a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www.mhcs.health.nsw.gov.a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 y="0"/>
            <a:ext cx="9144000" cy="701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p:txBody>
          <a:bodyPr>
            <a:normAutofit/>
          </a:bodyPr>
          <a:lstStyle/>
          <a:p>
            <a:r>
              <a:rPr lang="en-AU" sz="7200" dirty="0">
                <a:solidFill>
                  <a:schemeClr val="bg1"/>
                </a:solidFill>
                <a:latin typeface="Arial" panose="020B0604020202020204" pitchFamily="34" charset="0"/>
                <a:cs typeface="Arial" panose="020B0604020202020204" pitchFamily="34" charset="0"/>
              </a:rPr>
              <a:t>CALD Assist</a:t>
            </a:r>
          </a:p>
        </p:txBody>
      </p:sp>
      <p:sp>
        <p:nvSpPr>
          <p:cNvPr id="3" name="Subtitle 2"/>
          <p:cNvSpPr>
            <a:spLocks noGrp="1"/>
          </p:cNvSpPr>
          <p:nvPr>
            <p:ph type="subTitle" idx="1"/>
          </p:nvPr>
        </p:nvSpPr>
        <p:spPr>
          <a:xfrm>
            <a:off x="864295" y="3534439"/>
            <a:ext cx="7778663" cy="1413342"/>
          </a:xfrm>
        </p:spPr>
        <p:txBody>
          <a:bodyPr>
            <a:normAutofit/>
          </a:bodyPr>
          <a:lstStyle/>
          <a:p>
            <a:r>
              <a:rPr lang="en-AU" sz="3600" dirty="0">
                <a:solidFill>
                  <a:schemeClr val="bg1"/>
                </a:solidFill>
                <a:latin typeface="Arial" panose="020B0604020202020204" pitchFamily="34" charset="0"/>
                <a:cs typeface="Arial" panose="020B0604020202020204" pitchFamily="34" charset="0"/>
              </a:rPr>
              <a:t>Overcoming language barriers </a:t>
            </a:r>
          </a:p>
          <a:p>
            <a:r>
              <a:rPr lang="en-AU" sz="3600" dirty="0">
                <a:solidFill>
                  <a:schemeClr val="bg1"/>
                </a:solidFill>
                <a:latin typeface="Arial" panose="020B0604020202020204" pitchFamily="34" charset="0"/>
                <a:cs typeface="Arial" panose="020B0604020202020204" pitchFamily="34" charset="0"/>
              </a:rPr>
              <a:t>in health care</a:t>
            </a:r>
          </a:p>
        </p:txBody>
      </p:sp>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r="2719" b="24070"/>
          <a:stretch/>
        </p:blipFill>
        <p:spPr>
          <a:xfrm>
            <a:off x="150314" y="106634"/>
            <a:ext cx="2091845" cy="1273464"/>
          </a:xfrm>
          <a:prstGeom prst="rect">
            <a:avLst/>
          </a:prstGeom>
        </p:spPr>
      </p:pic>
      <p:sp>
        <p:nvSpPr>
          <p:cNvPr id="6" name="TextBox 5"/>
          <p:cNvSpPr txBox="1"/>
          <p:nvPr/>
        </p:nvSpPr>
        <p:spPr>
          <a:xfrm>
            <a:off x="1390389" y="4947781"/>
            <a:ext cx="6663847" cy="1200329"/>
          </a:xfrm>
          <a:prstGeom prst="rect">
            <a:avLst/>
          </a:prstGeom>
          <a:noFill/>
        </p:spPr>
        <p:txBody>
          <a:bodyPr wrap="square" rtlCol="0">
            <a:spAutoFit/>
          </a:bodyPr>
          <a:lstStyle/>
          <a:p>
            <a:r>
              <a:rPr lang="en-AU" dirty="0">
                <a:solidFill>
                  <a:schemeClr val="bg1"/>
                </a:solidFill>
              </a:rPr>
              <a:t>Presenter's Name</a:t>
            </a:r>
          </a:p>
          <a:p>
            <a:r>
              <a:rPr lang="en-AU" dirty="0">
                <a:solidFill>
                  <a:schemeClr val="bg1"/>
                </a:solidFill>
              </a:rPr>
              <a:t>Title</a:t>
            </a:r>
          </a:p>
          <a:p>
            <a:r>
              <a:rPr lang="en-AU" dirty="0">
                <a:solidFill>
                  <a:schemeClr val="bg1"/>
                </a:solidFill>
              </a:rPr>
              <a:t>Meeting </a:t>
            </a:r>
          </a:p>
          <a:p>
            <a:r>
              <a:rPr lang="en-AU" dirty="0">
                <a:solidFill>
                  <a:schemeClr val="bg1"/>
                </a:solidFill>
              </a:rPr>
              <a:t>Date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a:solidFill>
                  <a:schemeClr val="accent1">
                    <a:lumMod val="75000"/>
                  </a:schemeClr>
                </a:solidFill>
                <a:latin typeface="Arial" panose="020B0604020202020204" pitchFamily="34" charset="0"/>
                <a:cs typeface="Arial" panose="020B0604020202020204" pitchFamily="34" charset="0"/>
              </a:rPr>
              <a:t>Resources</a:t>
            </a:r>
          </a:p>
        </p:txBody>
      </p:sp>
      <p:sp>
        <p:nvSpPr>
          <p:cNvPr id="3" name="Content Placeholder 2"/>
          <p:cNvSpPr>
            <a:spLocks noGrp="1"/>
          </p:cNvSpPr>
          <p:nvPr>
            <p:ph idx="1"/>
          </p:nvPr>
        </p:nvSpPr>
        <p:spPr>
          <a:xfrm>
            <a:off x="457199" y="1600200"/>
            <a:ext cx="8398701" cy="4525963"/>
          </a:xfrm>
        </p:spPr>
        <p:txBody>
          <a:bodyPr>
            <a:normAutofit/>
          </a:bodyPr>
          <a:lstStyle/>
          <a:p>
            <a:pPr>
              <a:lnSpc>
                <a:spcPct val="114000"/>
              </a:lnSpc>
              <a:spcBef>
                <a:spcPts val="0"/>
              </a:spcBef>
              <a:spcAft>
                <a:spcPts val="600"/>
              </a:spcAft>
            </a:pPr>
            <a:r>
              <a:rPr lang="en-AU" sz="2800" dirty="0">
                <a:latin typeface="Arial" panose="020B0604020202020204" pitchFamily="34" charset="0"/>
                <a:cs typeface="Arial" panose="020B0604020202020204" pitchFamily="34" charset="0"/>
              </a:rPr>
              <a:t>For more information and resources about CALD Assist </a:t>
            </a:r>
            <a:r>
              <a:rPr lang="en-AU" sz="2800" dirty="0">
                <a:latin typeface="Arial" panose="020B0604020202020204" pitchFamily="34" charset="0"/>
                <a:cs typeface="Arial" panose="020B0604020202020204" pitchFamily="34" charset="0"/>
                <a:hlinkClick r:id="rId2"/>
              </a:rPr>
              <a:t>www.mhcs.health.nsw.gov.au</a:t>
            </a:r>
            <a:endParaRPr lang="en-AU" sz="2800" dirty="0">
              <a:latin typeface="Arial" panose="020B0604020202020204" pitchFamily="34" charset="0"/>
              <a:cs typeface="Arial" panose="020B0604020202020204" pitchFamily="34" charset="0"/>
            </a:endParaRPr>
          </a:p>
          <a:p>
            <a:pPr marL="400050" lvl="1" indent="0">
              <a:lnSpc>
                <a:spcPct val="114000"/>
              </a:lnSpc>
              <a:spcBef>
                <a:spcPts val="0"/>
              </a:spcBef>
              <a:spcAft>
                <a:spcPts val="600"/>
              </a:spcAft>
              <a:buNone/>
            </a:pPr>
            <a:r>
              <a:rPr lang="en-AU" sz="2400" dirty="0">
                <a:latin typeface="Arial" panose="020B0604020202020204" pitchFamily="34" charset="0"/>
                <a:cs typeface="Arial" panose="020B0604020202020204" pitchFamily="34" charset="0"/>
              </a:rPr>
              <a:t>Resources include:</a:t>
            </a:r>
          </a:p>
          <a:p>
            <a:pPr marL="800100" lvl="2" indent="0">
              <a:lnSpc>
                <a:spcPct val="114000"/>
              </a:lnSpc>
              <a:spcBef>
                <a:spcPts val="0"/>
              </a:spcBef>
              <a:spcAft>
                <a:spcPts val="600"/>
              </a:spcAft>
              <a:buNone/>
            </a:pPr>
            <a:r>
              <a:rPr lang="en-AU" sz="2000" dirty="0">
                <a:latin typeface="Arial" panose="020B0604020202020204" pitchFamily="34" charset="0"/>
                <a:cs typeface="Arial" panose="020B0604020202020204" pitchFamily="34" charset="0"/>
              </a:rPr>
              <a:t>Video </a:t>
            </a:r>
          </a:p>
          <a:p>
            <a:pPr marL="800100" lvl="2" indent="0">
              <a:lnSpc>
                <a:spcPct val="114000"/>
              </a:lnSpc>
              <a:spcBef>
                <a:spcPts val="0"/>
              </a:spcBef>
              <a:spcAft>
                <a:spcPts val="600"/>
              </a:spcAft>
              <a:buNone/>
            </a:pPr>
            <a:r>
              <a:rPr lang="en-AU" sz="2000" dirty="0">
                <a:latin typeface="Arial" panose="020B0604020202020204" pitchFamily="34" charset="0"/>
                <a:cs typeface="Arial" panose="020B0604020202020204" pitchFamily="34" charset="0"/>
              </a:rPr>
              <a:t>General factsheet</a:t>
            </a:r>
          </a:p>
          <a:p>
            <a:pPr marL="800100" lvl="2" indent="0">
              <a:lnSpc>
                <a:spcPct val="114000"/>
              </a:lnSpc>
              <a:spcBef>
                <a:spcPts val="0"/>
              </a:spcBef>
              <a:spcAft>
                <a:spcPts val="600"/>
              </a:spcAft>
              <a:buNone/>
            </a:pPr>
            <a:r>
              <a:rPr lang="en-AU" sz="2000" dirty="0">
                <a:latin typeface="Arial" panose="020B0604020202020204" pitchFamily="34" charset="0"/>
                <a:cs typeface="Arial" panose="020B0604020202020204" pitchFamily="34" charset="0"/>
              </a:rPr>
              <a:t>Technical guide</a:t>
            </a:r>
          </a:p>
          <a:p>
            <a:pPr marL="800100" lvl="2" indent="0">
              <a:lnSpc>
                <a:spcPct val="114000"/>
              </a:lnSpc>
              <a:spcBef>
                <a:spcPts val="0"/>
              </a:spcBef>
              <a:spcAft>
                <a:spcPts val="600"/>
              </a:spcAft>
              <a:buNone/>
            </a:pPr>
            <a:r>
              <a:rPr lang="en-AU" sz="2000" dirty="0">
                <a:latin typeface="Arial" panose="020B0604020202020204" pitchFamily="34" charset="0"/>
                <a:cs typeface="Arial" panose="020B0604020202020204" pitchFamily="34" charset="0"/>
              </a:rPr>
              <a:t>Presentation template </a:t>
            </a:r>
            <a:endParaRPr lang="en-AU" sz="2400" dirty="0">
              <a:latin typeface="Arial" panose="020B0604020202020204" pitchFamily="34" charset="0"/>
              <a:cs typeface="Arial" panose="020B0604020202020204" pitchFamily="34" charset="0"/>
            </a:endParaRPr>
          </a:p>
          <a:p>
            <a:pPr>
              <a:lnSpc>
                <a:spcPct val="114000"/>
              </a:lnSpc>
              <a:spcBef>
                <a:spcPts val="0"/>
              </a:spcBef>
              <a:spcAft>
                <a:spcPts val="600"/>
              </a:spcAft>
            </a:pPr>
            <a:r>
              <a:rPr lang="en-AU" sz="2800" dirty="0">
                <a:latin typeface="Arial" panose="020B0604020202020204" pitchFamily="34" charset="0"/>
                <a:cs typeface="Arial" panose="020B0604020202020204" pitchFamily="34" charset="0"/>
              </a:rPr>
              <a:t>Any questions please contact:</a:t>
            </a:r>
          </a:p>
          <a:p>
            <a:pPr marL="0" indent="0">
              <a:lnSpc>
                <a:spcPct val="114000"/>
              </a:lnSpc>
              <a:spcBef>
                <a:spcPts val="0"/>
              </a:spcBef>
              <a:spcAft>
                <a:spcPts val="600"/>
              </a:spcAft>
              <a:buNone/>
            </a:pPr>
            <a:r>
              <a:rPr lang="en-AU" sz="2800" dirty="0">
                <a:latin typeface="Arial" panose="020B0604020202020204" pitchFamily="34" charset="0"/>
                <a:cs typeface="Arial" panose="020B0604020202020204" pitchFamily="34" charset="0"/>
                <a:hlinkClick r:id="rId3"/>
              </a:rPr>
              <a:t>SESLHD-CALDAssist@health.nsw.gov.au</a:t>
            </a:r>
            <a:endParaRPr lang="en-AU" sz="2800" dirty="0">
              <a:latin typeface="Arial" panose="020B0604020202020204" pitchFamily="34" charset="0"/>
              <a:cs typeface="Arial" panose="020B0604020202020204" pitchFamily="34" charset="0"/>
            </a:endParaRPr>
          </a:p>
          <a:p>
            <a:pPr marL="0" indent="0">
              <a:buNone/>
            </a:pP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8313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a:solidFill>
                  <a:schemeClr val="accent1">
                    <a:lumMod val="75000"/>
                  </a:schemeClr>
                </a:solidFill>
                <a:latin typeface="Arial" panose="020B0604020202020204" pitchFamily="34" charset="0"/>
                <a:cs typeface="Arial" panose="020B0604020202020204" pitchFamily="34" charset="0"/>
              </a:rPr>
              <a:t>Acknowledgements </a:t>
            </a:r>
          </a:p>
        </p:txBody>
      </p:sp>
      <p:sp>
        <p:nvSpPr>
          <p:cNvPr id="3" name="Content Placeholder 2"/>
          <p:cNvSpPr>
            <a:spLocks noGrp="1"/>
          </p:cNvSpPr>
          <p:nvPr>
            <p:ph idx="1"/>
          </p:nvPr>
        </p:nvSpPr>
        <p:spPr/>
        <p:txBody>
          <a:bodyPr>
            <a:normAutofit/>
          </a:bodyPr>
          <a:lstStyle/>
          <a:p>
            <a:pPr>
              <a:lnSpc>
                <a:spcPct val="114000"/>
              </a:lnSpc>
              <a:spcBef>
                <a:spcPts val="0"/>
              </a:spcBef>
              <a:spcAft>
                <a:spcPts val="600"/>
              </a:spcAft>
            </a:pPr>
            <a:r>
              <a:rPr lang="en-AU" sz="2400" dirty="0">
                <a:latin typeface="Arial" panose="020B0604020202020204" pitchFamily="34" charset="0"/>
                <a:cs typeface="Arial" panose="020B0604020202020204" pitchFamily="34" charset="0"/>
              </a:rPr>
              <a:t>Developed by Western Health Victoria in association with the CSIRO and supported by the Victorian Government Technology Innovation Fund and Better Care Victoria. </a:t>
            </a:r>
          </a:p>
          <a:p>
            <a:pPr>
              <a:lnSpc>
                <a:spcPct val="114000"/>
              </a:lnSpc>
              <a:spcBef>
                <a:spcPts val="0"/>
              </a:spcBef>
              <a:spcAft>
                <a:spcPts val="600"/>
              </a:spcAft>
            </a:pPr>
            <a:r>
              <a:rPr lang="en-AU" sz="2400" dirty="0">
                <a:latin typeface="Arial" panose="020B0604020202020204" pitchFamily="34" charset="0"/>
                <a:cs typeface="Arial" panose="020B0604020202020204" pitchFamily="34" charset="0"/>
              </a:rPr>
              <a:t>Training resources for NSW Health staff have been funded by the Health and Social Policy Branch, NSW Ministry of Health. </a:t>
            </a:r>
          </a:p>
        </p:txBody>
      </p:sp>
      <p:pic>
        <p:nvPicPr>
          <p:cNvPr id="4" name="Picture 3"/>
          <p:cNvPicPr>
            <a:picLocks noChangeAspect="1"/>
          </p:cNvPicPr>
          <p:nvPr/>
        </p:nvPicPr>
        <p:blipFill>
          <a:blip r:embed="rId2"/>
          <a:stretch>
            <a:fillRect/>
          </a:stretch>
        </p:blipFill>
        <p:spPr>
          <a:xfrm>
            <a:off x="5903090" y="4285715"/>
            <a:ext cx="3058494" cy="2385491"/>
          </a:xfrm>
          <a:prstGeom prst="rect">
            <a:avLst/>
          </a:prstGeom>
        </p:spPr>
      </p:pic>
    </p:spTree>
    <p:extLst>
      <p:ext uri="{BB962C8B-B14F-4D97-AF65-F5344CB8AC3E}">
        <p14:creationId xmlns:p14="http://schemas.microsoft.com/office/powerpoint/2010/main" val="1133020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a:solidFill>
                  <a:schemeClr val="accent1">
                    <a:lumMod val="75000"/>
                  </a:schemeClr>
                </a:solidFill>
                <a:latin typeface="Arial" panose="020B0604020202020204" pitchFamily="34" charset="0"/>
                <a:cs typeface="Arial" panose="020B0604020202020204" pitchFamily="34" charset="0"/>
              </a:rPr>
              <a:t>What is CALD Assist?</a:t>
            </a:r>
          </a:p>
        </p:txBody>
      </p:sp>
      <p:sp>
        <p:nvSpPr>
          <p:cNvPr id="3" name="Content Placeholder 2"/>
          <p:cNvSpPr>
            <a:spLocks noGrp="1"/>
          </p:cNvSpPr>
          <p:nvPr>
            <p:ph sz="half" idx="1"/>
          </p:nvPr>
        </p:nvSpPr>
        <p:spPr>
          <a:xfrm>
            <a:off x="457200" y="1600201"/>
            <a:ext cx="8536488" cy="3307466"/>
          </a:xfrm>
        </p:spPr>
        <p:txBody>
          <a:bodyPr>
            <a:noAutofit/>
          </a:bodyPr>
          <a:lstStyle/>
          <a:p>
            <a:pPr>
              <a:lnSpc>
                <a:spcPct val="114000"/>
              </a:lnSpc>
              <a:spcBef>
                <a:spcPts val="0"/>
              </a:spcBef>
              <a:spcAft>
                <a:spcPts val="600"/>
              </a:spcAft>
            </a:pPr>
            <a:r>
              <a:rPr lang="en-AU" sz="2400" dirty="0">
                <a:latin typeface="Arial" panose="020B0604020202020204" pitchFamily="34" charset="0"/>
                <a:cs typeface="Arial" panose="020B0604020202020204" pitchFamily="34" charset="0"/>
              </a:rPr>
              <a:t>CALD Assist is a free communication app to support patient care. It is clinician initiated and led. </a:t>
            </a:r>
          </a:p>
          <a:p>
            <a:pPr>
              <a:lnSpc>
                <a:spcPct val="114000"/>
              </a:lnSpc>
              <a:spcBef>
                <a:spcPts val="0"/>
              </a:spcBef>
              <a:spcAft>
                <a:spcPts val="600"/>
              </a:spcAft>
            </a:pPr>
            <a:r>
              <a:rPr lang="en-AU" sz="2400" dirty="0">
                <a:latin typeface="Arial" panose="020B0604020202020204" pitchFamily="34" charset="0"/>
                <a:cs typeface="Arial" panose="020B0604020202020204" pitchFamily="34" charset="0"/>
              </a:rPr>
              <a:t>Helps health professionals communicate with patients with low English proficiency, in low risk/basic care interactions.</a:t>
            </a:r>
          </a:p>
          <a:p>
            <a:pPr>
              <a:lnSpc>
                <a:spcPct val="114000"/>
              </a:lnSpc>
              <a:spcBef>
                <a:spcPts val="0"/>
              </a:spcBef>
              <a:spcAft>
                <a:spcPts val="600"/>
              </a:spcAft>
            </a:pPr>
            <a:r>
              <a:rPr lang="en-AU" sz="2400" dirty="0">
                <a:latin typeface="Arial" panose="020B0604020202020204" pitchFamily="34" charset="0"/>
                <a:cs typeface="Arial" panose="020B0604020202020204" pitchFamily="34" charset="0"/>
              </a:rPr>
              <a:t>Developed for nursing and allied health staff in hospital settings by Western Health Victoria and CSIRO.</a:t>
            </a:r>
          </a:p>
          <a:p>
            <a:pPr>
              <a:lnSpc>
                <a:spcPct val="114000"/>
              </a:lnSpc>
              <a:spcBef>
                <a:spcPts val="0"/>
              </a:spcBef>
              <a:spcAft>
                <a:spcPts val="600"/>
              </a:spcAft>
            </a:pPr>
            <a:endParaRPr lang="en-AU" sz="2400" dirty="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486400" y="4800600"/>
            <a:ext cx="3657600" cy="2057400"/>
          </a:xfrm>
        </p:spPr>
      </p:pic>
    </p:spTree>
    <p:extLst>
      <p:ext uri="{BB962C8B-B14F-4D97-AF65-F5344CB8AC3E}">
        <p14:creationId xmlns:p14="http://schemas.microsoft.com/office/powerpoint/2010/main" val="164303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a:solidFill>
                  <a:schemeClr val="accent1">
                    <a:lumMod val="75000"/>
                  </a:schemeClr>
                </a:solidFill>
                <a:latin typeface="Arial" panose="020B0604020202020204" pitchFamily="34" charset="0"/>
                <a:cs typeface="Arial" panose="020B0604020202020204" pitchFamily="34" charset="0"/>
              </a:rPr>
              <a:t>Use in NSW </a:t>
            </a:r>
          </a:p>
        </p:txBody>
      </p:sp>
      <p:sp>
        <p:nvSpPr>
          <p:cNvPr id="3" name="Content Placeholder 2"/>
          <p:cNvSpPr>
            <a:spLocks noGrp="1"/>
          </p:cNvSpPr>
          <p:nvPr>
            <p:ph idx="1"/>
          </p:nvPr>
        </p:nvSpPr>
        <p:spPr/>
        <p:txBody>
          <a:bodyPr/>
          <a:lstStyle/>
          <a:p>
            <a:pPr>
              <a:lnSpc>
                <a:spcPct val="114000"/>
              </a:lnSpc>
              <a:spcBef>
                <a:spcPts val="0"/>
              </a:spcBef>
              <a:spcAft>
                <a:spcPts val="600"/>
              </a:spcAft>
            </a:pPr>
            <a:r>
              <a:rPr lang="en-AU" sz="2400" dirty="0">
                <a:latin typeface="Arial" panose="020B0604020202020204" pitchFamily="34" charset="0"/>
                <a:cs typeface="Arial" panose="020B0604020202020204" pitchFamily="34" charset="0"/>
              </a:rPr>
              <a:t>Endorsed for use in NSW by Ministry of </a:t>
            </a:r>
            <a:r>
              <a:rPr lang="en-AU" sz="2400" dirty="0" smtClean="0">
                <a:latin typeface="Arial" panose="020B0604020202020204" pitchFamily="34" charset="0"/>
                <a:cs typeface="Arial" panose="020B0604020202020204" pitchFamily="34" charset="0"/>
              </a:rPr>
              <a:t>Health</a:t>
            </a:r>
          </a:p>
          <a:p>
            <a:pPr>
              <a:lnSpc>
                <a:spcPct val="114000"/>
              </a:lnSpc>
              <a:spcBef>
                <a:spcPts val="0"/>
              </a:spcBef>
              <a:spcAft>
                <a:spcPts val="600"/>
              </a:spcAft>
            </a:pPr>
            <a:r>
              <a:rPr lang="en-AU" sz="2400" dirty="0">
                <a:latin typeface="Arial" panose="020B0604020202020204" pitchFamily="34" charset="0"/>
                <a:cs typeface="Arial" panose="020B0604020202020204" pitchFamily="34" charset="0"/>
              </a:rPr>
              <a:t>Doesn’t rely on automated translation (such as Google Translate) which is not supported by NSW Health </a:t>
            </a:r>
            <a:r>
              <a:rPr lang="en-AU" sz="2400" dirty="0" smtClean="0">
                <a:latin typeface="Arial" panose="020B0604020202020204" pitchFamily="34" charset="0"/>
                <a:cs typeface="Arial" panose="020B0604020202020204" pitchFamily="34" charset="0"/>
              </a:rPr>
              <a:t>policy</a:t>
            </a:r>
            <a:endParaRPr lang="en-AU" sz="2400" dirty="0">
              <a:latin typeface="Arial" panose="020B0604020202020204" pitchFamily="34" charset="0"/>
              <a:cs typeface="Arial" panose="020B0604020202020204" pitchFamily="34" charset="0"/>
            </a:endParaRPr>
          </a:p>
          <a:p>
            <a:pPr>
              <a:lnSpc>
                <a:spcPct val="114000"/>
              </a:lnSpc>
              <a:spcBef>
                <a:spcPts val="0"/>
              </a:spcBef>
              <a:spcAft>
                <a:spcPts val="600"/>
              </a:spcAft>
            </a:pPr>
            <a:r>
              <a:rPr lang="en-AU" sz="2400" dirty="0" smtClean="0">
                <a:latin typeface="Arial" panose="020B0604020202020204" pitchFamily="34" charset="0"/>
                <a:cs typeface="Arial" panose="020B0604020202020204" pitchFamily="34" charset="0"/>
              </a:rPr>
              <a:t>Supported </a:t>
            </a:r>
            <a:r>
              <a:rPr lang="en-AU" sz="2400" dirty="0">
                <a:latin typeface="Arial" panose="020B0604020202020204" pitchFamily="34" charset="0"/>
                <a:cs typeface="Arial" panose="020B0604020202020204" pitchFamily="34" charset="0"/>
              </a:rPr>
              <a:t>by Health Care Interpreter Services </a:t>
            </a:r>
          </a:p>
          <a:p>
            <a:pPr>
              <a:lnSpc>
                <a:spcPct val="114000"/>
              </a:lnSpc>
              <a:spcBef>
                <a:spcPts val="0"/>
              </a:spcBef>
              <a:spcAft>
                <a:spcPts val="600"/>
              </a:spcAft>
            </a:pPr>
            <a:r>
              <a:rPr lang="en-AU" sz="2400" dirty="0">
                <a:latin typeface="Arial" panose="020B0604020202020204" pitchFamily="34" charset="0"/>
                <a:cs typeface="Arial" panose="020B0604020202020204" pitchFamily="34" charset="0"/>
              </a:rPr>
              <a:t>Training and support materials available at: </a:t>
            </a:r>
            <a:r>
              <a:rPr lang="en-AU" sz="2400" dirty="0">
                <a:latin typeface="Arial" panose="020B0604020202020204" pitchFamily="34" charset="0"/>
                <a:cs typeface="Arial" panose="020B0604020202020204" pitchFamily="34" charset="0"/>
                <a:hlinkClick r:id="rId2"/>
              </a:rPr>
              <a:t>www.mhcs.health.nsw.gov.au</a:t>
            </a:r>
            <a:endParaRPr lang="en-AU" sz="2400" dirty="0">
              <a:latin typeface="Arial" panose="020B0604020202020204" pitchFamily="34" charset="0"/>
              <a:cs typeface="Arial" panose="020B0604020202020204" pitchFamily="34" charset="0"/>
            </a:endParaRPr>
          </a:p>
          <a:p>
            <a:pPr>
              <a:lnSpc>
                <a:spcPct val="114000"/>
              </a:lnSpc>
              <a:spcBef>
                <a:spcPts val="0"/>
              </a:spcBef>
              <a:spcAft>
                <a:spcPts val="600"/>
              </a:spcAft>
            </a:pPr>
            <a:endParaRPr lang="en-AU"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57195" y="4390422"/>
            <a:ext cx="4386805" cy="2467578"/>
          </a:xfrm>
          <a:prstGeom prst="rect">
            <a:avLst/>
          </a:prstGeom>
        </p:spPr>
      </p:pic>
    </p:spTree>
    <p:extLst>
      <p:ext uri="{BB962C8B-B14F-4D97-AF65-F5344CB8AC3E}">
        <p14:creationId xmlns:p14="http://schemas.microsoft.com/office/powerpoint/2010/main" val="3012220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a:solidFill>
                  <a:schemeClr val="accent1">
                    <a:lumMod val="50000"/>
                  </a:schemeClr>
                </a:solidFill>
                <a:latin typeface="Arial" panose="020B0604020202020204" pitchFamily="34" charset="0"/>
                <a:cs typeface="Arial" panose="020B0604020202020204" pitchFamily="34" charset="0"/>
              </a:rPr>
              <a:t>Features</a:t>
            </a:r>
          </a:p>
        </p:txBody>
      </p:sp>
      <p:sp>
        <p:nvSpPr>
          <p:cNvPr id="11" name="TextBox 10"/>
          <p:cNvSpPr txBox="1"/>
          <p:nvPr/>
        </p:nvSpPr>
        <p:spPr>
          <a:xfrm>
            <a:off x="3970752" y="1407309"/>
            <a:ext cx="4803730" cy="4205254"/>
          </a:xfrm>
          <a:prstGeom prst="rect">
            <a:avLst/>
          </a:prstGeom>
          <a:noFill/>
        </p:spPr>
        <p:txBody>
          <a:bodyPr wrap="square" rtlCol="0">
            <a:spAutoFit/>
          </a:bodyPr>
          <a:lstStyle/>
          <a:p>
            <a:pPr marL="342900" indent="-342900">
              <a:lnSpc>
                <a:spcPct val="134000"/>
              </a:lnSpc>
              <a:spcAft>
                <a:spcPts val="600"/>
              </a:spcAft>
              <a:buFont typeface="Arial" panose="020B0604020202020204" pitchFamily="34" charset="0"/>
              <a:buChar char="•"/>
            </a:pPr>
            <a:r>
              <a:rPr lang="en-AU" sz="2400" dirty="0">
                <a:latin typeface="Arial" panose="020B0604020202020204" pitchFamily="34" charset="0"/>
                <a:cs typeface="Arial" panose="020B0604020202020204" pitchFamily="34" charset="0"/>
              </a:rPr>
              <a:t>Over 250 commonly used phrases in low risk/basic care interactions.</a:t>
            </a:r>
          </a:p>
          <a:p>
            <a:pPr marL="342900" indent="-342900">
              <a:lnSpc>
                <a:spcPct val="134000"/>
              </a:lnSpc>
              <a:spcBef>
                <a:spcPts val="0"/>
              </a:spcBef>
              <a:spcAft>
                <a:spcPts val="600"/>
              </a:spcAft>
              <a:buFont typeface="Arial" panose="020B0604020202020204" pitchFamily="34" charset="0"/>
              <a:buChar char="•"/>
            </a:pPr>
            <a:r>
              <a:rPr lang="en-AU" sz="2400" dirty="0">
                <a:latin typeface="Arial" panose="020B0604020202020204" pitchFamily="34" charset="0"/>
                <a:cs typeface="Arial" panose="020B0604020202020204" pitchFamily="34" charset="0"/>
              </a:rPr>
              <a:t>Questions and phrases divided into six discipline areas as well as COVID-19.</a:t>
            </a:r>
          </a:p>
          <a:p>
            <a:pPr marL="342900" indent="-342900">
              <a:lnSpc>
                <a:spcPct val="134000"/>
              </a:lnSpc>
              <a:spcBef>
                <a:spcPts val="0"/>
              </a:spcBef>
              <a:spcAft>
                <a:spcPts val="600"/>
              </a:spcAft>
              <a:buFont typeface="Arial" panose="020B0604020202020204" pitchFamily="34" charset="0"/>
              <a:buChar char="•"/>
            </a:pPr>
            <a:r>
              <a:rPr lang="en-AU" sz="2400" dirty="0">
                <a:latin typeface="Arial" panose="020B0604020202020204" pitchFamily="34" charset="0"/>
                <a:cs typeface="Arial" panose="020B0604020202020204" pitchFamily="34" charset="0"/>
              </a:rPr>
              <a:t>There is a search function to find relevant phrases. </a:t>
            </a:r>
          </a:p>
        </p:txBody>
      </p:sp>
      <p:pic>
        <p:nvPicPr>
          <p:cNvPr id="6" name="Content Placeholder 5"/>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956441" y="1285029"/>
            <a:ext cx="2926629" cy="5177370"/>
          </a:xfrm>
          <a:prstGeom prst="rect">
            <a:avLst/>
          </a:prstGeom>
        </p:spPr>
      </p:pic>
    </p:spTree>
    <p:extLst>
      <p:ext uri="{BB962C8B-B14F-4D97-AF65-F5344CB8AC3E}">
        <p14:creationId xmlns:p14="http://schemas.microsoft.com/office/powerpoint/2010/main" val="4028740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a:solidFill>
                  <a:schemeClr val="accent1">
                    <a:lumMod val="50000"/>
                  </a:schemeClr>
                </a:solidFill>
                <a:latin typeface="Arial" panose="020B0604020202020204" pitchFamily="34" charset="0"/>
                <a:cs typeface="Arial" panose="020B0604020202020204" pitchFamily="34" charset="0"/>
              </a:rPr>
              <a:t>Features</a:t>
            </a:r>
          </a:p>
        </p:txBody>
      </p:sp>
      <p:pic>
        <p:nvPicPr>
          <p:cNvPr id="5" name="Content Placeholder 4"/>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830317" y="1457112"/>
            <a:ext cx="2774731" cy="4913917"/>
          </a:xfrm>
          <a:prstGeom prst="rect">
            <a:avLst/>
          </a:prstGeom>
        </p:spPr>
      </p:pic>
      <p:sp>
        <p:nvSpPr>
          <p:cNvPr id="11" name="TextBox 10"/>
          <p:cNvSpPr txBox="1"/>
          <p:nvPr/>
        </p:nvSpPr>
        <p:spPr>
          <a:xfrm>
            <a:off x="3920648" y="1407309"/>
            <a:ext cx="5110618" cy="5271956"/>
          </a:xfrm>
          <a:prstGeom prst="rect">
            <a:avLst/>
          </a:prstGeom>
          <a:noFill/>
        </p:spPr>
        <p:txBody>
          <a:bodyPr wrap="square" rtlCol="0">
            <a:spAutoFit/>
          </a:bodyPr>
          <a:lstStyle/>
          <a:p>
            <a:pPr marL="342900" indent="-342900">
              <a:lnSpc>
                <a:spcPct val="134000"/>
              </a:lnSpc>
              <a:spcBef>
                <a:spcPts val="0"/>
              </a:spcBef>
              <a:spcAft>
                <a:spcPts val="600"/>
              </a:spcAft>
              <a:buFont typeface="Arial" panose="020B0604020202020204" pitchFamily="34" charset="0"/>
              <a:buChar char="•"/>
            </a:pPr>
            <a:r>
              <a:rPr lang="en-AU" sz="2400" dirty="0">
                <a:latin typeface="Arial" panose="020B0604020202020204" pitchFamily="34" charset="0"/>
                <a:cs typeface="Arial" panose="020B0604020202020204" pitchFamily="34" charset="0"/>
              </a:rPr>
              <a:t>Professionally translated into ten languages, plus English. </a:t>
            </a:r>
          </a:p>
          <a:p>
            <a:pPr marL="342900" indent="-342900">
              <a:lnSpc>
                <a:spcPct val="134000"/>
              </a:lnSpc>
              <a:spcBef>
                <a:spcPts val="0"/>
              </a:spcBef>
              <a:spcAft>
                <a:spcPts val="600"/>
              </a:spcAft>
              <a:buFont typeface="Arial" panose="020B0604020202020204" pitchFamily="34" charset="0"/>
              <a:buChar char="•"/>
            </a:pPr>
            <a:r>
              <a:rPr lang="en-AU" sz="2400" dirty="0">
                <a:latin typeface="Arial" panose="020B0604020202020204" pitchFamily="34" charset="0"/>
                <a:cs typeface="Arial" panose="020B0604020202020204" pitchFamily="34" charset="0"/>
              </a:rPr>
              <a:t>Professional interpreters should still be used for:</a:t>
            </a:r>
          </a:p>
          <a:p>
            <a:pPr marL="800100" lvl="1" indent="-342900">
              <a:lnSpc>
                <a:spcPct val="134000"/>
              </a:lnSpc>
              <a:spcAft>
                <a:spcPts val="600"/>
              </a:spcAft>
              <a:buFont typeface="Courier New" panose="02070309020205020404" pitchFamily="49" charset="0"/>
              <a:buChar char="o"/>
            </a:pPr>
            <a:r>
              <a:rPr lang="en-AU" sz="2400" dirty="0">
                <a:latin typeface="Arial" panose="020B0604020202020204" pitchFamily="34" charset="0"/>
                <a:cs typeface="Arial" panose="020B0604020202020204" pitchFamily="34" charset="0"/>
              </a:rPr>
              <a:t>complex or high risk situations where more than a yes/no or multiple choice response is required</a:t>
            </a:r>
          </a:p>
          <a:p>
            <a:pPr marL="800100" lvl="1" indent="-342900">
              <a:lnSpc>
                <a:spcPct val="134000"/>
              </a:lnSpc>
              <a:spcAft>
                <a:spcPts val="600"/>
              </a:spcAft>
              <a:buFont typeface="Courier New" panose="02070309020205020404" pitchFamily="49" charset="0"/>
              <a:buChar char="o"/>
            </a:pPr>
            <a:r>
              <a:rPr lang="en-AU" sz="2400" dirty="0">
                <a:latin typeface="Arial" panose="020B0604020202020204" pitchFamily="34" charset="0"/>
                <a:cs typeface="Arial" panose="020B0604020202020204" pitchFamily="34" charset="0"/>
              </a:rPr>
              <a:t>the patient needs to ask a question.</a:t>
            </a:r>
          </a:p>
        </p:txBody>
      </p:sp>
    </p:spTree>
    <p:extLst>
      <p:ext uri="{BB962C8B-B14F-4D97-AF65-F5344CB8AC3E}">
        <p14:creationId xmlns:p14="http://schemas.microsoft.com/office/powerpoint/2010/main" val="1968564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a:solidFill>
                  <a:schemeClr val="accent1">
                    <a:lumMod val="50000"/>
                  </a:schemeClr>
                </a:solidFill>
                <a:latin typeface="Arial" panose="020B0604020202020204" pitchFamily="34" charset="0"/>
                <a:cs typeface="Arial" panose="020B0604020202020204" pitchFamily="34" charset="0"/>
              </a:rPr>
              <a:t>Features</a:t>
            </a:r>
          </a:p>
        </p:txBody>
      </p:sp>
      <p:sp>
        <p:nvSpPr>
          <p:cNvPr id="11" name="TextBox 10"/>
          <p:cNvSpPr txBox="1"/>
          <p:nvPr/>
        </p:nvSpPr>
        <p:spPr>
          <a:xfrm>
            <a:off x="4484317" y="1417638"/>
            <a:ext cx="3807913" cy="3138551"/>
          </a:xfrm>
          <a:prstGeom prst="rect">
            <a:avLst/>
          </a:prstGeom>
          <a:noFill/>
        </p:spPr>
        <p:txBody>
          <a:bodyPr wrap="square" rtlCol="0">
            <a:spAutoFit/>
          </a:bodyPr>
          <a:lstStyle/>
          <a:p>
            <a:pPr marL="342900" indent="-342900">
              <a:lnSpc>
                <a:spcPct val="134000"/>
              </a:lnSpc>
              <a:spcBef>
                <a:spcPts val="0"/>
              </a:spcBef>
              <a:spcAft>
                <a:spcPts val="600"/>
              </a:spcAft>
              <a:buFont typeface="Arial" panose="020B0604020202020204" pitchFamily="34" charset="0"/>
              <a:buChar char="•"/>
            </a:pPr>
            <a:r>
              <a:rPr lang="en-AU" sz="2400" dirty="0">
                <a:latin typeface="Arial" panose="020B0604020202020204" pitchFamily="34" charset="0"/>
                <a:cs typeface="Arial" panose="020B0604020202020204" pitchFamily="34" charset="0"/>
              </a:rPr>
              <a:t>Translated phrases supported by images, video and audio recordings, voiced by professional interpreters</a:t>
            </a:r>
          </a:p>
          <a:p>
            <a:pPr>
              <a:lnSpc>
                <a:spcPct val="134000"/>
              </a:lnSpc>
              <a:spcBef>
                <a:spcPts val="0"/>
              </a:spcBef>
              <a:spcAft>
                <a:spcPts val="600"/>
              </a:spcAft>
            </a:pPr>
            <a:endParaRPr lang="en-AU" sz="24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1034" y="1417638"/>
            <a:ext cx="2744640" cy="4874355"/>
          </a:xfrm>
          <a:prstGeom prst="rect">
            <a:avLst/>
          </a:prstGeom>
        </p:spPr>
      </p:pic>
    </p:spTree>
    <p:extLst>
      <p:ext uri="{BB962C8B-B14F-4D97-AF65-F5344CB8AC3E}">
        <p14:creationId xmlns:p14="http://schemas.microsoft.com/office/powerpoint/2010/main" val="453174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a:solidFill>
                  <a:schemeClr val="accent1">
                    <a:lumMod val="75000"/>
                  </a:schemeClr>
                </a:solidFill>
                <a:latin typeface="Arial" panose="020B0604020202020204" pitchFamily="34" charset="0"/>
                <a:cs typeface="Arial" panose="020B0604020202020204" pitchFamily="34" charset="0"/>
              </a:rPr>
              <a:t>Benefits</a:t>
            </a:r>
          </a:p>
        </p:txBody>
      </p:sp>
      <p:sp>
        <p:nvSpPr>
          <p:cNvPr id="3" name="Content Placeholder 2"/>
          <p:cNvSpPr>
            <a:spLocks noGrp="1"/>
          </p:cNvSpPr>
          <p:nvPr>
            <p:ph sz="half" idx="1"/>
          </p:nvPr>
        </p:nvSpPr>
        <p:spPr>
          <a:xfrm>
            <a:off x="457199" y="2353958"/>
            <a:ext cx="8436279" cy="4525963"/>
          </a:xfrm>
        </p:spPr>
        <p:txBody>
          <a:bodyPr>
            <a:normAutofit/>
          </a:bodyPr>
          <a:lstStyle/>
          <a:p>
            <a:r>
              <a:rPr lang="en-AU" sz="2400" dirty="0">
                <a:latin typeface="Arial" panose="020B0604020202020204" pitchFamily="34" charset="0"/>
                <a:cs typeface="Arial" panose="020B0604020202020204" pitchFamily="34" charset="0"/>
              </a:rPr>
              <a:t>Easy to use</a:t>
            </a:r>
          </a:p>
          <a:p>
            <a:r>
              <a:rPr lang="en-AU" sz="2400" dirty="0">
                <a:latin typeface="Arial" panose="020B0604020202020204" pitchFamily="34" charset="0"/>
                <a:cs typeface="Arial" panose="020B0604020202020204" pitchFamily="34" charset="0"/>
              </a:rPr>
              <a:t>Supports low risk/basic communication</a:t>
            </a:r>
          </a:p>
          <a:p>
            <a:r>
              <a:rPr lang="en-AU" sz="2400" dirty="0" smtClean="0">
                <a:latin typeface="Arial" panose="020B0604020202020204" pitchFamily="34" charset="0"/>
                <a:cs typeface="Arial" panose="020B0604020202020204" pitchFamily="34" charset="0"/>
              </a:rPr>
              <a:t>No </a:t>
            </a:r>
            <a:r>
              <a:rPr lang="en-AU" sz="2400" dirty="0">
                <a:latin typeface="Arial" panose="020B0604020202020204" pitchFamily="34" charset="0"/>
                <a:cs typeface="Arial" panose="020B0604020202020204" pitchFamily="34" charset="0"/>
              </a:rPr>
              <a:t>privacy issues – doesn’t store patient responses</a:t>
            </a:r>
          </a:p>
          <a:p>
            <a:r>
              <a:rPr lang="en-AU" sz="2400" dirty="0">
                <a:latin typeface="Arial" panose="020B0604020202020204" pitchFamily="34" charset="0"/>
                <a:cs typeface="Arial" panose="020B0604020202020204" pitchFamily="34" charset="0"/>
              </a:rPr>
              <a:t>Once downloaded, doesn’t require Wi-Fi connection</a:t>
            </a:r>
          </a:p>
          <a:p>
            <a:r>
              <a:rPr lang="en-AU" sz="2400" dirty="0">
                <a:latin typeface="Arial" panose="020B0604020202020204" pitchFamily="34" charset="0"/>
                <a:cs typeface="Arial" panose="020B0604020202020204" pitchFamily="34" charset="0"/>
              </a:rPr>
              <a:t>Evaluation in Victoria demonstrated:</a:t>
            </a:r>
            <a:endParaRPr lang="en-AU" sz="2000" dirty="0">
              <a:latin typeface="Arial" panose="020B0604020202020204" pitchFamily="34" charset="0"/>
              <a:cs typeface="Arial" panose="020B0604020202020204" pitchFamily="34" charset="0"/>
            </a:endParaRPr>
          </a:p>
          <a:p>
            <a:pPr lvl="1">
              <a:buFont typeface="Courier New" panose="02070309020205020404" pitchFamily="49" charset="0"/>
              <a:buChar char="o"/>
            </a:pPr>
            <a:r>
              <a:rPr lang="en-AU" sz="2000" dirty="0">
                <a:latin typeface="Arial" panose="020B0604020202020204" pitchFamily="34" charset="0"/>
                <a:cs typeface="Arial" panose="020B0604020202020204" pitchFamily="34" charset="0"/>
              </a:rPr>
              <a:t>Interactions with patients from non-English speaking backgrounds rated as more successful</a:t>
            </a:r>
          </a:p>
          <a:p>
            <a:pPr lvl="1">
              <a:buFont typeface="Courier New" panose="02070309020205020404" pitchFamily="49" charset="0"/>
              <a:buChar char="o"/>
            </a:pPr>
            <a:r>
              <a:rPr lang="en-AU" sz="2000" dirty="0">
                <a:latin typeface="Arial" panose="020B0604020202020204" pitchFamily="34" charset="0"/>
                <a:cs typeface="Arial" panose="020B0604020202020204" pitchFamily="34" charset="0"/>
              </a:rPr>
              <a:t>Increased confidence in patient’s understanding</a:t>
            </a:r>
          </a:p>
          <a:p>
            <a:pPr lvl="1">
              <a:buFont typeface="Courier New" panose="02070309020205020404" pitchFamily="49" charset="0"/>
              <a:buChar char="o"/>
            </a:pPr>
            <a:r>
              <a:rPr lang="en-AU" sz="2000" dirty="0">
                <a:latin typeface="Arial" panose="020B0604020202020204" pitchFamily="34" charset="0"/>
                <a:cs typeface="Arial" panose="020B0604020202020204" pitchFamily="34" charset="0"/>
              </a:rPr>
              <a:t>Lower levels of staff frustration</a:t>
            </a:r>
          </a:p>
          <a:p>
            <a:endParaRPr lang="en-AU" sz="2400"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5105400" y="0"/>
            <a:ext cx="4038600" cy="2271712"/>
          </a:xfrm>
          <a:prstGeom prst="rect">
            <a:avLst/>
          </a:prstGeom>
        </p:spPr>
      </p:pic>
    </p:spTree>
    <p:extLst>
      <p:ext uri="{BB962C8B-B14F-4D97-AF65-F5344CB8AC3E}">
        <p14:creationId xmlns:p14="http://schemas.microsoft.com/office/powerpoint/2010/main" val="592002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dirty="0">
                <a:solidFill>
                  <a:schemeClr val="accent1">
                    <a:lumMod val="75000"/>
                  </a:schemeClr>
                </a:solidFill>
                <a:latin typeface="Arial" panose="020B0604020202020204" pitchFamily="34" charset="0"/>
                <a:cs typeface="Arial" panose="020B0604020202020204" pitchFamily="34" charset="0"/>
              </a:rPr>
              <a:t>Downloading CALD Assist </a:t>
            </a:r>
          </a:p>
        </p:txBody>
      </p:sp>
      <p:sp>
        <p:nvSpPr>
          <p:cNvPr id="3" name="Content Placeholder 2"/>
          <p:cNvSpPr>
            <a:spLocks noGrp="1"/>
          </p:cNvSpPr>
          <p:nvPr>
            <p:ph idx="1"/>
          </p:nvPr>
        </p:nvSpPr>
        <p:spPr/>
        <p:txBody>
          <a:bodyPr>
            <a:normAutofit fontScale="70000" lnSpcReduction="20000"/>
          </a:bodyPr>
          <a:lstStyle/>
          <a:p>
            <a:pPr>
              <a:lnSpc>
                <a:spcPct val="134000"/>
              </a:lnSpc>
              <a:spcBef>
                <a:spcPts val="0"/>
              </a:spcBef>
              <a:spcAft>
                <a:spcPts val="600"/>
              </a:spcAft>
            </a:pPr>
            <a:r>
              <a:rPr lang="en-AU" dirty="0">
                <a:latin typeface="Arial" panose="020B0604020202020204" pitchFamily="34" charset="0"/>
                <a:cs typeface="Arial" panose="020B0604020202020204" pitchFamily="34" charset="0"/>
              </a:rPr>
              <a:t>Available for free on iPads, iPhones and Android devices </a:t>
            </a:r>
          </a:p>
          <a:p>
            <a:pPr>
              <a:lnSpc>
                <a:spcPct val="134000"/>
              </a:lnSpc>
              <a:spcBef>
                <a:spcPts val="0"/>
              </a:spcBef>
              <a:spcAft>
                <a:spcPts val="600"/>
              </a:spcAft>
            </a:pPr>
            <a:r>
              <a:rPr lang="en-AU" dirty="0">
                <a:latin typeface="Arial" panose="020B0604020202020204" pitchFamily="34" charset="0"/>
                <a:cs typeface="Arial" panose="020B0604020202020204" pitchFamily="34" charset="0"/>
              </a:rPr>
              <a:t>Can be downloaded from Apple App store and Google Play store.</a:t>
            </a:r>
          </a:p>
          <a:p>
            <a:pPr>
              <a:lnSpc>
                <a:spcPct val="134000"/>
              </a:lnSpc>
              <a:spcBef>
                <a:spcPts val="0"/>
              </a:spcBef>
              <a:spcAft>
                <a:spcPts val="600"/>
              </a:spcAft>
            </a:pPr>
            <a:r>
              <a:rPr lang="en-AU" dirty="0">
                <a:latin typeface="Arial" panose="020B0604020202020204" pitchFamily="34" charset="0"/>
                <a:cs typeface="Arial" panose="020B0604020202020204" pitchFamily="34" charset="0"/>
              </a:rPr>
              <a:t>Staff should seek their manager’s approval before using CALD Assist to communicate with patients.</a:t>
            </a:r>
          </a:p>
          <a:p>
            <a:pPr>
              <a:lnSpc>
                <a:spcPct val="134000"/>
              </a:lnSpc>
              <a:spcBef>
                <a:spcPts val="0"/>
              </a:spcBef>
              <a:spcAft>
                <a:spcPts val="600"/>
              </a:spcAft>
            </a:pPr>
            <a:r>
              <a:rPr lang="en-AU" dirty="0">
                <a:latin typeface="Arial" panose="020B0604020202020204" pitchFamily="34" charset="0"/>
                <a:cs typeface="Arial" panose="020B0604020202020204" pitchFamily="34" charset="0"/>
              </a:rPr>
              <a:t>For LHD/SHN owned devices, staff should comply with their LHD/SHN policies before downloading the app.</a:t>
            </a:r>
          </a:p>
          <a:p>
            <a:pPr>
              <a:lnSpc>
                <a:spcPct val="134000"/>
              </a:lnSpc>
              <a:spcBef>
                <a:spcPts val="0"/>
              </a:spcBef>
              <a:spcAft>
                <a:spcPts val="600"/>
              </a:spcAft>
            </a:pPr>
            <a:r>
              <a:rPr lang="en-AU" dirty="0">
                <a:latin typeface="Arial" panose="020B0604020202020204" pitchFamily="34" charset="0"/>
                <a:cs typeface="Arial" panose="020B0604020202020204" pitchFamily="34" charset="0"/>
              </a:rPr>
              <a:t>Smart devices should be thoroughly cleaned before and after use. </a:t>
            </a:r>
          </a:p>
          <a:p>
            <a:pPr>
              <a:lnSpc>
                <a:spcPct val="134000"/>
              </a:lnSpc>
              <a:spcBef>
                <a:spcPts val="0"/>
              </a:spcBef>
              <a:spcAft>
                <a:spcPts val="600"/>
              </a:spcAft>
            </a:pPr>
            <a:r>
              <a:rPr lang="en-AU" dirty="0">
                <a:latin typeface="Arial" panose="020B0604020202020204" pitchFamily="34" charset="0"/>
                <a:cs typeface="Arial" panose="020B0604020202020204" pitchFamily="34" charset="0"/>
              </a:rPr>
              <a:t>More information available at </a:t>
            </a:r>
            <a:r>
              <a:rPr lang="en-AU" dirty="0">
                <a:latin typeface="Arial" panose="020B0604020202020204" pitchFamily="34" charset="0"/>
                <a:cs typeface="Arial" panose="020B0604020202020204" pitchFamily="34" charset="0"/>
                <a:hlinkClick r:id="rId2"/>
              </a:rPr>
              <a:t>www.mhcs.health.nsw.gov.au</a:t>
            </a:r>
            <a:endParaRPr lang="en-AU" dirty="0">
              <a:latin typeface="Arial" panose="020B0604020202020204" pitchFamily="34" charset="0"/>
              <a:cs typeface="Arial" panose="020B0604020202020204" pitchFamily="34" charset="0"/>
            </a:endParaRPr>
          </a:p>
          <a:p>
            <a:pPr marL="0" indent="0">
              <a:lnSpc>
                <a:spcPct val="134000"/>
              </a:lnSpc>
              <a:spcBef>
                <a:spcPts val="0"/>
              </a:spcBef>
              <a:spcAft>
                <a:spcPts val="600"/>
              </a:spcAft>
              <a:buNone/>
            </a:pPr>
            <a:endParaRPr lang="en-AU" dirty="0">
              <a:latin typeface="Arial" panose="020B0604020202020204" pitchFamily="34" charset="0"/>
              <a:cs typeface="Arial" panose="020B0604020202020204" pitchFamily="34" charset="0"/>
            </a:endParaRPr>
          </a:p>
          <a:p>
            <a:pPr marL="0" indent="0">
              <a:lnSpc>
                <a:spcPct val="134000"/>
              </a:lnSpc>
              <a:spcBef>
                <a:spcPts val="0"/>
              </a:spcBef>
              <a:spcAft>
                <a:spcPts val="600"/>
              </a:spcAft>
              <a:buNone/>
            </a:pPr>
            <a:endParaRPr lang="en-AU" dirty="0"/>
          </a:p>
        </p:txBody>
      </p:sp>
    </p:spTree>
    <p:extLst>
      <p:ext uri="{BB962C8B-B14F-4D97-AF65-F5344CB8AC3E}">
        <p14:creationId xmlns:p14="http://schemas.microsoft.com/office/powerpoint/2010/main" val="362479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229600" cy="1143000"/>
          </a:xfrm>
        </p:spPr>
        <p:txBody>
          <a:bodyPr>
            <a:normAutofit/>
          </a:bodyPr>
          <a:lstStyle/>
          <a:p>
            <a:pPr algn="l"/>
            <a:r>
              <a:rPr lang="en-AU" dirty="0">
                <a:solidFill>
                  <a:schemeClr val="accent1">
                    <a:lumMod val="50000"/>
                  </a:schemeClr>
                </a:solidFill>
              </a:rPr>
              <a:t>Feedback from NSW </a:t>
            </a:r>
          </a:p>
        </p:txBody>
      </p:sp>
      <p:sp>
        <p:nvSpPr>
          <p:cNvPr id="3" name="Content Placeholder 2"/>
          <p:cNvSpPr>
            <a:spLocks noGrp="1"/>
          </p:cNvSpPr>
          <p:nvPr>
            <p:ph idx="1"/>
          </p:nvPr>
        </p:nvSpPr>
        <p:spPr>
          <a:xfrm>
            <a:off x="457199" y="1600200"/>
            <a:ext cx="7922871" cy="4525963"/>
          </a:xfrm>
        </p:spPr>
        <p:txBody>
          <a:bodyPr>
            <a:normAutofit/>
          </a:bodyPr>
          <a:lstStyle/>
          <a:p>
            <a:pPr marL="0" indent="0">
              <a:buNone/>
            </a:pPr>
            <a:endParaRPr lang="en-AU" sz="2400" dirty="0">
              <a:solidFill>
                <a:schemeClr val="accent1">
                  <a:lumMod val="50000"/>
                </a:schemeClr>
              </a:solidFill>
            </a:endParaRPr>
          </a:p>
          <a:p>
            <a:pPr marL="0" indent="0" algn="ctr">
              <a:buNone/>
            </a:pPr>
            <a:r>
              <a:rPr lang="en-AU" sz="2400" i="1" dirty="0">
                <a:solidFill>
                  <a:schemeClr val="accent1">
                    <a:lumMod val="75000"/>
                  </a:schemeClr>
                </a:solidFill>
                <a:latin typeface="Arial" panose="020B0604020202020204" pitchFamily="34" charset="0"/>
                <a:cs typeface="Arial" panose="020B0604020202020204" pitchFamily="34" charset="0"/>
              </a:rPr>
              <a:t>“The Cantonese speaking patient and his wife that I used this with loved it. She stated that she wished it would have been available for them at the start of his admission. They have interpreters but only for the important things. It seems that having translations for the ‘everyday’ life in a hospital is welcomed.”</a:t>
            </a:r>
          </a:p>
          <a:p>
            <a:pPr marL="0" indent="0" algn="ctr">
              <a:buNone/>
            </a:pPr>
            <a:endParaRPr lang="en-AU" sz="1800" dirty="0"/>
          </a:p>
          <a:p>
            <a:pPr marL="0" indent="0" algn="r">
              <a:spcBef>
                <a:spcPts val="0"/>
              </a:spcBef>
              <a:buNone/>
            </a:pPr>
            <a:r>
              <a:rPr lang="en-AU" sz="1800" i="1" dirty="0">
                <a:latin typeface="Arial" panose="020B0604020202020204" pitchFamily="34" charset="0"/>
                <a:cs typeface="Arial" panose="020B0604020202020204" pitchFamily="34" charset="0"/>
              </a:rPr>
              <a:t>Health professional at St George Hospital </a:t>
            </a:r>
          </a:p>
          <a:p>
            <a:pPr marL="0" indent="0" algn="r">
              <a:spcBef>
                <a:spcPts val="0"/>
              </a:spcBef>
              <a:buNone/>
            </a:pPr>
            <a:r>
              <a:rPr lang="en-AU" sz="1800" i="1" dirty="0">
                <a:latin typeface="Arial" panose="020B0604020202020204" pitchFamily="34" charset="0"/>
                <a:cs typeface="Arial" panose="020B0604020202020204" pitchFamily="34" charset="0"/>
              </a:rPr>
              <a:t>during user testing in NSW</a:t>
            </a:r>
            <a:endParaRPr lang="en-AU" sz="1800" dirty="0">
              <a:latin typeface="Arial" panose="020B0604020202020204" pitchFamily="34" charset="0"/>
              <a:cs typeface="Arial" panose="020B0604020202020204" pitchFamily="34" charset="0"/>
            </a:endParaRPr>
          </a:p>
          <a:p>
            <a:endParaRPr lang="en-AU" sz="2400" dirty="0">
              <a:solidFill>
                <a:schemeClr val="accent1">
                  <a:lumMod val="50000"/>
                </a:schemeClr>
              </a:solidFill>
            </a:endParaRPr>
          </a:p>
          <a:p>
            <a:endParaRPr lang="en-AU" sz="2400" dirty="0">
              <a:solidFill>
                <a:schemeClr val="accent1">
                  <a:lumMod val="50000"/>
                </a:schemeClr>
              </a:solidFill>
            </a:endParaRPr>
          </a:p>
          <a:p>
            <a:pPr marL="0" indent="0">
              <a:buNone/>
            </a:pPr>
            <a:endParaRPr lang="en-AU" sz="2400" dirty="0">
              <a:solidFill>
                <a:schemeClr val="accent1">
                  <a:lumMod val="50000"/>
                </a:schemeClr>
              </a:solidFill>
            </a:endParaRPr>
          </a:p>
          <a:p>
            <a:endParaRPr lang="en-AU"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521896"/>
            <a:ext cx="3503562" cy="2336104"/>
          </a:xfrm>
          <a:prstGeom prst="rect">
            <a:avLst/>
          </a:prstGeom>
        </p:spPr>
      </p:pic>
    </p:spTree>
    <p:extLst>
      <p:ext uri="{BB962C8B-B14F-4D97-AF65-F5344CB8AC3E}">
        <p14:creationId xmlns:p14="http://schemas.microsoft.com/office/powerpoint/2010/main" val="37369373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2412</TotalTime>
  <Words>484</Words>
  <Application>Microsoft Office PowerPoint</Application>
  <PresentationFormat>On-screen Show (4:3)</PresentationFormat>
  <Paragraphs>67</Paragraphs>
  <Slides>11</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Courier New</vt:lpstr>
      <vt:lpstr>Calibri</vt:lpstr>
      <vt:lpstr>Office Theme</vt:lpstr>
      <vt:lpstr>CALD Assist</vt:lpstr>
      <vt:lpstr>What is CALD Assist?</vt:lpstr>
      <vt:lpstr>Use in NSW </vt:lpstr>
      <vt:lpstr>Features</vt:lpstr>
      <vt:lpstr>Features</vt:lpstr>
      <vt:lpstr>Features</vt:lpstr>
      <vt:lpstr>Benefits</vt:lpstr>
      <vt:lpstr>Downloading CALD Assist </vt:lpstr>
      <vt:lpstr>Feedback from NSW </vt:lpstr>
      <vt:lpstr>Resources</vt:lpstr>
      <vt:lpstr>Acknowledgements </vt:lpstr>
    </vt:vector>
  </TitlesOfParts>
  <Company>personal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garry mcarthur</dc:creator>
  <cp:lastModifiedBy>Lisa Woodland</cp:lastModifiedBy>
  <cp:revision>67</cp:revision>
  <dcterms:created xsi:type="dcterms:W3CDTF">2018-07-08T23:56:56Z</dcterms:created>
  <dcterms:modified xsi:type="dcterms:W3CDTF">2021-03-03T00:26:43Z</dcterms:modified>
</cp:coreProperties>
</file>