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1b6a40b4697c4a76" Type="http://schemas.microsoft.com/office/2006/relationships/ui/extensibility" Target="customUI/customUI.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8"/>
  </p:notesMasterIdLst>
  <p:handoutMasterIdLst>
    <p:handoutMasterId r:id="rId29"/>
  </p:handoutMasterIdLst>
  <p:sldIdLst>
    <p:sldId id="275" r:id="rId2"/>
    <p:sldId id="282" r:id="rId3"/>
    <p:sldId id="276" r:id="rId4"/>
    <p:sldId id="307" r:id="rId5"/>
    <p:sldId id="285" r:id="rId6"/>
    <p:sldId id="286" r:id="rId7"/>
    <p:sldId id="308" r:id="rId8"/>
    <p:sldId id="287" r:id="rId9"/>
    <p:sldId id="289" r:id="rId10"/>
    <p:sldId id="288" r:id="rId11"/>
    <p:sldId id="290" r:id="rId12"/>
    <p:sldId id="291" r:id="rId13"/>
    <p:sldId id="292" r:id="rId14"/>
    <p:sldId id="293" r:id="rId15"/>
    <p:sldId id="294" r:id="rId16"/>
    <p:sldId id="295" r:id="rId17"/>
    <p:sldId id="296" r:id="rId18"/>
    <p:sldId id="297" r:id="rId19"/>
    <p:sldId id="298" r:id="rId20"/>
    <p:sldId id="299" r:id="rId21"/>
    <p:sldId id="300" r:id="rId22"/>
    <p:sldId id="305" r:id="rId23"/>
    <p:sldId id="306" r:id="rId24"/>
    <p:sldId id="301" r:id="rId25"/>
    <p:sldId id="303" r:id="rId26"/>
    <p:sldId id="302"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nstructions" id="{03A12CBB-70AA-4A71-9F07-3651B25E95E5}">
          <p14:sldIdLst/>
        </p14:section>
        <p14:section name="Presentation" id="{303D99DD-EB3C-4F86-A352-7D2E91BFA48F}">
          <p14:sldIdLst>
            <p14:sldId id="275"/>
            <p14:sldId id="282"/>
            <p14:sldId id="276"/>
            <p14:sldId id="307"/>
            <p14:sldId id="285"/>
            <p14:sldId id="286"/>
            <p14:sldId id="308"/>
            <p14:sldId id="287"/>
            <p14:sldId id="289"/>
            <p14:sldId id="288"/>
            <p14:sldId id="290"/>
            <p14:sldId id="291"/>
            <p14:sldId id="292"/>
            <p14:sldId id="293"/>
            <p14:sldId id="294"/>
            <p14:sldId id="295"/>
            <p14:sldId id="296"/>
            <p14:sldId id="297"/>
            <p14:sldId id="298"/>
            <p14:sldId id="299"/>
            <p14:sldId id="300"/>
            <p14:sldId id="305"/>
            <p14:sldId id="306"/>
            <p14:sldId id="301"/>
            <p14:sldId id="303"/>
            <p14:sldId id="302"/>
          </p14:sldIdLst>
        </p14:section>
      </p14:sectionLst>
    </p:ext>
    <p:ext uri="{EFAFB233-063F-42B5-8137-9DF3F51BA10A}">
      <p15:sldGuideLst xmlns:p15="http://schemas.microsoft.com/office/powerpoint/2012/main">
        <p15:guide id="1" orient="horz" pos="261" userDrawn="1">
          <p15:clr>
            <a:srgbClr val="A4A3A4"/>
          </p15:clr>
        </p15:guide>
        <p15:guide id="2" orient="horz" pos="3117" userDrawn="1">
          <p15:clr>
            <a:srgbClr val="A4A3A4"/>
          </p15:clr>
        </p15:guide>
        <p15:guide id="3" orient="horz" pos="770" userDrawn="1">
          <p15:clr>
            <a:srgbClr val="A4A3A4"/>
          </p15:clr>
        </p15:guide>
        <p15:guide id="4" orient="horz" pos="2815" userDrawn="1">
          <p15:clr>
            <a:srgbClr val="A4A3A4"/>
          </p15:clr>
        </p15:guide>
        <p15:guide id="5" pos="5383" userDrawn="1">
          <p15:clr>
            <a:srgbClr val="A4A3A4"/>
          </p15:clr>
        </p15:guide>
        <p15:guide id="6" pos="2890" userDrawn="1">
          <p15:clr>
            <a:srgbClr val="A4A3A4"/>
          </p15:clr>
        </p15:guide>
        <p15:guide id="7" pos="36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4A9E1"/>
    <a:srgbClr val="FEBC11"/>
    <a:srgbClr val="F58220"/>
    <a:srgbClr val="66CC00"/>
    <a:srgbClr val="009581"/>
    <a:srgbClr val="00ABE6"/>
    <a:srgbClr val="005AAD"/>
    <a:srgbClr val="DC0451"/>
    <a:srgbClr val="8C0080"/>
    <a:srgbClr val="5426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225" autoAdjust="0"/>
    <p:restoredTop sz="72740" autoAdjust="0"/>
  </p:normalViewPr>
  <p:slideViewPr>
    <p:cSldViewPr snapToObjects="1">
      <p:cViewPr varScale="1">
        <p:scale>
          <a:sx n="215" d="100"/>
          <a:sy n="215" d="100"/>
        </p:scale>
        <p:origin x="264" y="174"/>
      </p:cViewPr>
      <p:guideLst>
        <p:guide orient="horz" pos="261"/>
        <p:guide orient="horz" pos="3117"/>
        <p:guide orient="horz" pos="770"/>
        <p:guide orient="horz" pos="2815"/>
        <p:guide pos="5383"/>
        <p:guide pos="2890"/>
        <p:guide pos="361"/>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23" d="100"/>
          <a:sy n="123" d="100"/>
        </p:scale>
        <p:origin x="497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72000" tIns="72000" rIns="72000" bIns="72000" rtlCol="0" anchor="t" anchorCtr="0"/>
          <a:lstStyle/>
          <a:p>
            <a:endParaRPr lang="en-AU" sz="1000" dirty="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pPr/>
              <a:t>14/06/2022</a:t>
            </a:fld>
            <a:endParaRPr lang="en-AU" sz="1000" dirty="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72000" tIns="72000" rIns="72000" bIns="72000" rtlCol="0" anchor="b"/>
          <a:lstStyle>
            <a:lvl1pPr algn="l">
              <a:defRPr sz="1200"/>
            </a:lvl1pPr>
          </a:lstStyle>
          <a:p>
            <a:endParaRPr lang="en-AU" sz="1000" dirty="0">
              <a:cs typeface="Arial" pitchFamily="34" charset="0"/>
            </a:endParaRPr>
          </a:p>
        </p:txBody>
      </p:sp>
      <p:sp>
        <p:nvSpPr>
          <p:cNvPr id="5" name="Slide Number Placeholder 4"/>
          <p:cNvSpPr>
            <a:spLocks noGrp="1"/>
          </p:cNvSpPr>
          <p:nvPr>
            <p:ph type="sldNum" sz="quarter" idx="3"/>
          </p:nvPr>
        </p:nvSpPr>
        <p:spPr>
          <a:xfrm>
            <a:off x="5769261" y="8685213"/>
            <a:ext cx="1087153" cy="457200"/>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pPr/>
              <a:t>‹#›</a:t>
            </a:fld>
            <a:endParaRPr lang="en-AU" sz="100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5017985" cy="381000"/>
          </a:xfrm>
          <a:prstGeom prst="rect">
            <a:avLst/>
          </a:prstGeom>
        </p:spPr>
        <p:txBody>
          <a:bodyPr vert="horz" lIns="0" tIns="0" rIns="0" bIns="0" rtlCol="0"/>
          <a:lstStyle>
            <a:lvl1pPr algn="l">
              <a:defRPr sz="1200">
                <a:latin typeface="+mn-lt"/>
              </a:defRPr>
            </a:lvl1pPr>
          </a:lstStyle>
          <a:p>
            <a:endParaRPr lang="en-AU" dirty="0"/>
          </a:p>
        </p:txBody>
      </p:sp>
      <p:sp>
        <p:nvSpPr>
          <p:cNvPr id="3" name="Date Placeholder 2"/>
          <p:cNvSpPr>
            <a:spLocks noGrp="1"/>
          </p:cNvSpPr>
          <p:nvPr>
            <p:ph type="dt" idx="1"/>
          </p:nvPr>
        </p:nvSpPr>
        <p:spPr>
          <a:xfrm>
            <a:off x="5398770" y="64770"/>
            <a:ext cx="1417320" cy="381000"/>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14/06/2022</a:t>
            </a:fld>
            <a:endParaRPr lang="en-AU" dirty="0"/>
          </a:p>
        </p:txBody>
      </p:sp>
      <p:sp>
        <p:nvSpPr>
          <p:cNvPr id="4" name="Slide Image Placeholder 3"/>
          <p:cNvSpPr>
            <a:spLocks noGrp="1" noRot="1" noChangeAspect="1"/>
          </p:cNvSpPr>
          <p:nvPr>
            <p:ph type="sldImg" idx="2"/>
          </p:nvPr>
        </p:nvSpPr>
        <p:spPr>
          <a:xfrm>
            <a:off x="-246063" y="542925"/>
            <a:ext cx="7342188" cy="4130675"/>
          </a:xfrm>
          <a:prstGeom prst="rect">
            <a:avLst/>
          </a:prstGeom>
          <a:noFill/>
          <a:ln w="3175">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2264" y="4977044"/>
            <a:ext cx="5505891" cy="3481155"/>
          </a:xfrm>
          <a:prstGeom prst="rect">
            <a:avLst/>
          </a:prstGeom>
        </p:spPr>
        <p:txBody>
          <a:bodyPr vert="horz" lIns="0" tIns="0" rIns="0" bIns="0" rtlCol="0">
            <a:normAutofit/>
          </a:bodyPr>
          <a:lstStyle/>
          <a:p>
            <a:pPr lvl="0"/>
            <a:r>
              <a:rPr lang="en-US" dirty="0"/>
              <a:t>Click to edit Master text styles</a:t>
            </a:r>
          </a:p>
          <a:p>
            <a:pPr marL="0" lvl="1"/>
            <a:r>
              <a:rPr lang="en-US" dirty="0"/>
              <a:t>Second level</a:t>
            </a:r>
          </a:p>
          <a:p>
            <a:pPr marL="144000" lvl="2" indent="-144000">
              <a:buFont typeface="Arial" pitchFamily="34" charset="0"/>
              <a:buChar char="•"/>
            </a:pPr>
            <a:r>
              <a:rPr lang="en-US" dirty="0"/>
              <a:t>Third level</a:t>
            </a:r>
          </a:p>
          <a:p>
            <a:pPr marL="288000" lvl="3" indent="-144000">
              <a:buFont typeface="Arial" pitchFamily="34" charset="0"/>
              <a:buChar char="•"/>
            </a:pPr>
            <a:r>
              <a:rPr lang="en-US" dirty="0"/>
              <a:t>Fourth level</a:t>
            </a:r>
          </a:p>
        </p:txBody>
      </p:sp>
      <p:sp>
        <p:nvSpPr>
          <p:cNvPr id="6" name="Footer Placeholder 5"/>
          <p:cNvSpPr>
            <a:spLocks noGrp="1"/>
          </p:cNvSpPr>
          <p:nvPr>
            <p:ph type="ftr" sz="quarter" idx="4"/>
          </p:nvPr>
        </p:nvSpPr>
        <p:spPr>
          <a:xfrm>
            <a:off x="76200" y="8685213"/>
            <a:ext cx="4800600" cy="36000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dirty="0"/>
          </a:p>
        </p:txBody>
      </p:sp>
      <p:sp>
        <p:nvSpPr>
          <p:cNvPr id="7" name="Slide Number Placeholder 6"/>
          <p:cNvSpPr>
            <a:spLocks noGrp="1"/>
          </p:cNvSpPr>
          <p:nvPr>
            <p:ph type="sldNum" sz="quarter" idx="5"/>
          </p:nvPr>
        </p:nvSpPr>
        <p:spPr>
          <a:xfrm>
            <a:off x="5855969" y="8685213"/>
            <a:ext cx="989013" cy="36000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1" kern="1200" dirty="0" smtClean="0">
        <a:solidFill>
          <a:schemeClr val="tx1"/>
        </a:solidFill>
        <a:latin typeface="+mn-lt"/>
        <a:ea typeface="+mn-ea"/>
        <a:cs typeface="Arial" pitchFamily="34" charset="0"/>
      </a:defRPr>
    </a:lvl1pPr>
    <a:lvl2pPr marL="457200" algn="l" defTabSz="914400" rtl="0" eaLnBrk="1" latinLnBrk="0" hangingPunct="1">
      <a:defRPr lang="en-US" sz="1200" kern="1200" dirty="0" smtClean="0">
        <a:solidFill>
          <a:schemeClr val="tx1"/>
        </a:solidFill>
        <a:latin typeface="Arial" pitchFamily="34" charset="0"/>
        <a:ea typeface="+mn-ea"/>
        <a:cs typeface="Arial" pitchFamily="34" charset="0"/>
      </a:defRPr>
    </a:lvl2pPr>
    <a:lvl3pPr marL="914400" algn="l" defTabSz="914400" rtl="0" eaLnBrk="1" latinLnBrk="0" hangingPunct="1">
      <a:defRPr lang="en-US" sz="1200" kern="1200" dirty="0" smtClean="0">
        <a:solidFill>
          <a:schemeClr val="tx1"/>
        </a:solidFill>
        <a:latin typeface="Arial" pitchFamily="34" charset="0"/>
        <a:ea typeface="+mn-ea"/>
        <a:cs typeface="Arial" pitchFamily="34" charset="0"/>
      </a:defRPr>
    </a:lvl3pPr>
    <a:lvl4pPr marL="1371600" algn="l" defTabSz="914400" rtl="0" eaLnBrk="1" latinLnBrk="0" hangingPunct="1">
      <a:defRPr lang="en-US" sz="1200" kern="1200" dirty="0" smtClean="0">
        <a:solidFill>
          <a:schemeClr val="tx1"/>
        </a:solidFill>
        <a:latin typeface="Arial" pitchFamily="34" charset="0"/>
        <a:ea typeface="+mn-ea"/>
        <a:cs typeface="Arial" pitchFamily="34" charset="0"/>
      </a:defRPr>
    </a:lvl4pPr>
    <a:lvl5pPr marL="1828800" algn="l" defTabSz="914400" rtl="0" eaLnBrk="1" latinLnBrk="0" hangingPunct="1">
      <a:defRPr lang="en-AU" sz="1200" kern="1200" baseline="0" dirty="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CINSW-ScreeningAndPreventionData@health.nsw.gov.a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notes:</a:t>
            </a:r>
          </a:p>
          <a:p>
            <a:r>
              <a:rPr lang="en-US" b="0" dirty="0"/>
              <a:t>These templates are meant to be </a:t>
            </a:r>
            <a:r>
              <a:rPr lang="en-US" b="0" dirty="0" err="1"/>
              <a:t>customised</a:t>
            </a:r>
            <a:r>
              <a:rPr lang="en-US" b="0" dirty="0"/>
              <a:t> by LHDs with relevant information. If you would like support to add/adjust images, please contact Charlotte Burns in the CINSW communications team. The images in this presentation can be used by districts, and districts may also add their own slides/images to build on this information.</a:t>
            </a:r>
          </a:p>
          <a:p>
            <a:endParaRPr lang="en-US" b="0" dirty="0"/>
          </a:p>
          <a:p>
            <a:r>
              <a:rPr lang="en-US" b="0" dirty="0"/>
              <a:t>You may wish to record a voiceover/narration with slide timings to create a video. For instructions, see here: https://support.microsoft.com/en-us/office/record-a-slide-show-with-narration-and-slide-timings-0b9502c6-5f6c-40ae-b1e7-e47d8741161c.</a:t>
            </a:r>
            <a:endParaRPr lang="en-AU" b="0"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a:t>
            </a:fld>
            <a:endParaRPr lang="en-AU"/>
          </a:p>
        </p:txBody>
      </p:sp>
    </p:spTree>
    <p:extLst>
      <p:ext uri="{BB962C8B-B14F-4D97-AF65-F5344CB8AC3E}">
        <p14:creationId xmlns:p14="http://schemas.microsoft.com/office/powerpoint/2010/main" val="2951237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rPr>
              <a:t>In our district, we are pleased that women from multicultural backgrounds have high levels of participation. [LHD to insert and comment on specific info]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Slide 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ea typeface="Calibri" panose="020F0502020204030204" pitchFamily="34" charset="0"/>
              </a:rPr>
              <a:t>We don’t currently have data breakdown by language but the LHD can provide general participation rates.</a:t>
            </a:r>
            <a:endParaRPr lang="en-AU" sz="1200" b="0" i="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p>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23</a:t>
            </a:fld>
            <a:endParaRPr lang="en-AU"/>
          </a:p>
        </p:txBody>
      </p:sp>
    </p:spTree>
    <p:extLst>
      <p:ext uri="{BB962C8B-B14F-4D97-AF65-F5344CB8AC3E}">
        <p14:creationId xmlns:p14="http://schemas.microsoft.com/office/powerpoint/2010/main" val="963220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rPr>
              <a:t>Bowel cancer screening provides free screening to people aged 50-74. A free bowel cancer screening kit is sent by post to eligible people by post.</a:t>
            </a:r>
            <a:endParaRPr lang="en-AU" sz="1200" b="0" dirty="0"/>
          </a:p>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24</a:t>
            </a:fld>
            <a:endParaRPr lang="en-AU"/>
          </a:p>
        </p:txBody>
      </p:sp>
    </p:spTree>
    <p:extLst>
      <p:ext uri="{BB962C8B-B14F-4D97-AF65-F5344CB8AC3E}">
        <p14:creationId xmlns:p14="http://schemas.microsoft.com/office/powerpoint/2010/main" val="2059789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rPr>
              <a:t>In our district, we are pleased that people from multicultural backgrounds have high levels of participation. [LHD to insert and comment on specific info]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Slide 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ea typeface="Calibri" panose="020F0502020204030204" pitchFamily="34" charset="0"/>
              </a:rPr>
              <a:t>We don’t currently have data breakdown by language but the LHD can provide general participation rates.</a:t>
            </a:r>
            <a:endParaRPr lang="en-AU" sz="1200" b="0" i="0" dirty="0">
              <a:effectLst/>
              <a:latin typeface="Calibri" panose="020F050202020403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25</a:t>
            </a:fld>
            <a:endParaRPr lang="en-AU"/>
          </a:p>
        </p:txBody>
      </p:sp>
    </p:spTree>
    <p:extLst>
      <p:ext uri="{BB962C8B-B14F-4D97-AF65-F5344CB8AC3E}">
        <p14:creationId xmlns:p14="http://schemas.microsoft.com/office/powerpoint/2010/main" val="4002465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Since 2009, NSW Health has held Multicultural Health Week to raise awareness of health issues experienced by culturally and linguistically diverse communities and how to address these issues.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2</a:t>
            </a:fld>
            <a:endParaRPr lang="en-AU"/>
          </a:p>
        </p:txBody>
      </p:sp>
    </p:spTree>
    <p:extLst>
      <p:ext uri="{BB962C8B-B14F-4D97-AF65-F5344CB8AC3E}">
        <p14:creationId xmlns:p14="http://schemas.microsoft.com/office/powerpoint/2010/main" val="3767324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Script:</a:t>
            </a:r>
          </a:p>
          <a:p>
            <a:pPr marL="0" marR="0" lvl="0" indent="0" algn="l" defTabSz="914400" rtl="0" eaLnBrk="1" fontAlgn="auto" latinLnBrk="0" hangingPunct="1">
              <a:lnSpc>
                <a:spcPct val="107000"/>
              </a:lnSpc>
              <a:spcBef>
                <a:spcPts val="0"/>
              </a:spcBef>
              <a:spcAft>
                <a:spcPts val="800"/>
              </a:spcAft>
              <a:buClrTx/>
              <a:buSzTx/>
              <a:buFontTx/>
              <a:buNone/>
              <a:tabLst/>
              <a:defRPr/>
            </a:pPr>
            <a:r>
              <a:rPr lang="en-AU" sz="1800" b="0" dirty="0"/>
              <a:t>We celebrate the diversity of New South Wales and our multicultural district.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AU" sz="1800" b="0"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AU" sz="1800" b="0" dirty="0"/>
              <a:t>[Insert commentary re LHD stats] </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Slides:</a:t>
            </a:r>
          </a:p>
          <a:p>
            <a:pPr>
              <a:lnSpc>
                <a:spcPct val="107000"/>
              </a:lnSpc>
              <a:spcAft>
                <a:spcPts val="800"/>
              </a:spcAft>
            </a:pPr>
            <a:r>
              <a:rPr lang="en-AU" sz="1800" b="0" dirty="0">
                <a:effectLst/>
                <a:latin typeface="Calibri" panose="020F0502020204030204" pitchFamily="34" charset="0"/>
                <a:ea typeface="Calibri" panose="020F0502020204030204" pitchFamily="34" charset="0"/>
                <a:cs typeface="Times New Roman" panose="02020603050405020304" pitchFamily="18" charset="0"/>
              </a:rPr>
              <a:t>District to use Census data/demographic data about profile of relevant area cultural &amp; language diversity, e.g.</a:t>
            </a:r>
          </a:p>
          <a:p>
            <a:r>
              <a:rPr lang="en-AU" sz="1800" b="0" dirty="0">
                <a:effectLst/>
                <a:latin typeface="Calibri" panose="020F0502020204030204" pitchFamily="34" charset="0"/>
                <a:ea typeface="Calibri" panose="020F0502020204030204" pitchFamily="34" charset="0"/>
                <a:cs typeface="Times New Roman" panose="02020603050405020304" pitchFamily="18" charset="0"/>
              </a:rPr>
              <a:t>https://quickstats.censusdata.abs.gov.au/census_services/getproduct/census/2016/quickstat/125?opendocument. </a:t>
            </a:r>
            <a:endParaRPr lang="en-AU" b="0"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3</a:t>
            </a:fld>
            <a:endParaRPr lang="en-AU"/>
          </a:p>
        </p:txBody>
      </p:sp>
    </p:spTree>
    <p:extLst>
      <p:ext uri="{BB962C8B-B14F-4D97-AF65-F5344CB8AC3E}">
        <p14:creationId xmlns:p14="http://schemas.microsoft.com/office/powerpoint/2010/main" val="159010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Script:</a:t>
            </a:r>
          </a:p>
          <a:p>
            <a:pPr marL="0" marR="0" lvl="0" indent="0" algn="l" defTabSz="914400" rtl="0" eaLnBrk="1" fontAlgn="auto" latinLnBrk="0" hangingPunct="1">
              <a:lnSpc>
                <a:spcPct val="107000"/>
              </a:lnSpc>
              <a:spcBef>
                <a:spcPts val="0"/>
              </a:spcBef>
              <a:spcAft>
                <a:spcPts val="800"/>
              </a:spcAft>
              <a:buClrTx/>
              <a:buSzTx/>
              <a:buFontTx/>
              <a:buNone/>
              <a:tabLst/>
              <a:defRPr/>
            </a:pPr>
            <a:r>
              <a:rPr lang="en-AU" sz="1200" b="0" dirty="0"/>
              <a:t>In our district, the top ten languages spoken in homes are: XXX.</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AU" sz="1200" b="0"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AU" sz="1200" b="0" dirty="0"/>
              <a:t>Some emerging languages include: XXX, XXX and XXX.</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AU" sz="1200" b="0" dirty="0"/>
          </a:p>
          <a:p>
            <a:pPr>
              <a:lnSpc>
                <a:spcPct val="107000"/>
              </a:lnSpc>
              <a:spcAft>
                <a:spcPts val="80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Slide:</a:t>
            </a:r>
          </a:p>
          <a:p>
            <a:pPr>
              <a:lnSpc>
                <a:spcPct val="107000"/>
              </a:lnSpc>
              <a:spcAft>
                <a:spcPts val="800"/>
              </a:spcAft>
            </a:pPr>
            <a:r>
              <a:rPr lang="en-AU" sz="1200" b="0" dirty="0">
                <a:effectLst/>
                <a:latin typeface="Calibri" panose="020F0502020204030204" pitchFamily="34" charset="0"/>
                <a:cs typeface="Times New Roman" panose="02020603050405020304" pitchFamily="18" charset="0"/>
              </a:rPr>
              <a:t>Please insert stats specific to your district. Contact Multicultural Health Communications Service if you need assistance to populate.</a:t>
            </a:r>
            <a:endParaRPr lang="en-AU" sz="1200" b="0" dirty="0"/>
          </a:p>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4</a:t>
            </a:fld>
            <a:endParaRPr lang="en-AU"/>
          </a:p>
        </p:txBody>
      </p:sp>
    </p:spTree>
    <p:extLst>
      <p:ext uri="{BB962C8B-B14F-4D97-AF65-F5344CB8AC3E}">
        <p14:creationId xmlns:p14="http://schemas.microsoft.com/office/powerpoint/2010/main" val="674496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Each year, there is a different theme for Multicultural Health Week. This year, we are highlighting the importance of cancer screening.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454545"/>
                </a:solidFill>
                <a:effectLst/>
                <a:latin typeface="FocoCC"/>
              </a:rPr>
              <a:t>Cancer screening looks for cancers before they cause symptoms. Screening is one of the most effective ways to detect early signs of cancer. Treating cancers early can lead to better health outcomes. </a:t>
            </a:r>
            <a:endParaRPr lang="en-AU" b="0" dirty="0"/>
          </a:p>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5</a:t>
            </a:fld>
            <a:endParaRPr lang="en-AU"/>
          </a:p>
        </p:txBody>
      </p:sp>
    </p:spTree>
    <p:extLst>
      <p:ext uri="{BB962C8B-B14F-4D97-AF65-F5344CB8AC3E}">
        <p14:creationId xmlns:p14="http://schemas.microsoft.com/office/powerpoint/2010/main" val="3687430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In Australia, the three screening programs look for breast, bowel and cervical cancers.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The goal is for all eligible people to participate in screening programs.</a:t>
            </a:r>
          </a:p>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6</a:t>
            </a:fld>
            <a:endParaRPr lang="en-AU"/>
          </a:p>
        </p:txBody>
      </p:sp>
    </p:spTree>
    <p:extLst>
      <p:ext uri="{BB962C8B-B14F-4D97-AF65-F5344CB8AC3E}">
        <p14:creationId xmlns:p14="http://schemas.microsoft.com/office/powerpoint/2010/main" val="4175966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Screening programs are offered to different groups of people, but people from multicultural backgrounds may have some difficulties participating.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7</a:t>
            </a:fld>
            <a:endParaRPr lang="en-AU"/>
          </a:p>
        </p:txBody>
      </p:sp>
    </p:spTree>
    <p:extLst>
      <p:ext uri="{BB962C8B-B14F-4D97-AF65-F5344CB8AC3E}">
        <p14:creationId xmlns:p14="http://schemas.microsoft.com/office/powerpoint/2010/main" val="1704627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800"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dirty="0" err="1">
                <a:solidFill>
                  <a:schemeClr val="tx1"/>
                </a:solidFill>
              </a:rPr>
              <a:t>BreastScreen</a:t>
            </a:r>
            <a:r>
              <a:rPr lang="en-AU" sz="1800" b="0" dirty="0">
                <a:solidFill>
                  <a:schemeClr val="tx1"/>
                </a:solidFill>
              </a:rPr>
              <a:t> NSW provides free screening mammograms to women aged 50-74. Women aged 40-49 and women aged 75+ are also eligible to attend. </a:t>
            </a:r>
            <a:r>
              <a:rPr lang="en-AU" sz="1800"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dirty="0">
                <a:solidFill>
                  <a:schemeClr val="tx1"/>
                </a:solidFill>
              </a:rPr>
              <a:t>In our district, we are pleased that certain groups of women have high levels of participation.</a:t>
            </a:r>
            <a:endParaRPr lang="en-AU" sz="18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Slide 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Calibri" panose="020F0502020204030204" pitchFamily="34" charset="0"/>
                <a:ea typeface="Calibri" panose="020F0502020204030204" pitchFamily="34" charset="0"/>
              </a:rPr>
              <a:t>Following slides reference BSNSW </a:t>
            </a:r>
            <a:r>
              <a:rPr lang="en-AU" sz="1800" b="0" i="0" dirty="0">
                <a:effectLst/>
                <a:latin typeface="Calibri" panose="020F0502020204030204" pitchFamily="34" charset="0"/>
                <a:ea typeface="Calibri" panose="020F0502020204030204" pitchFamily="34" charset="0"/>
              </a:rPr>
              <a:t>participation rate for women aged 50-74 for the biennial period July 2019 to June 2021. Each district should request this data from the Cancer Institute NSW team by emailing </a:t>
            </a:r>
            <a:r>
              <a:rPr lang="en-US" sz="1800" b="0" i="0" u="sng" dirty="0">
                <a:solidFill>
                  <a:srgbClr val="0000FF"/>
                </a:solidFill>
                <a:effectLst/>
                <a:latin typeface="Calibri" panose="020F0502020204030204" pitchFamily="34" charset="0"/>
                <a:ea typeface="Calibri" panose="020F0502020204030204" pitchFamily="34" charset="0"/>
                <a:hlinkClick r:id="rId3"/>
              </a:rPr>
              <a:t>CINSW-ScreeningAndPreventionData@health.nsw.gov.au</a:t>
            </a:r>
            <a:r>
              <a:rPr lang="en-AU" sz="1800" b="0" i="0"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0" i="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dirty="0">
                <a:effectLst/>
                <a:latin typeface="Calibri" panose="020F0502020204030204" pitchFamily="34" charset="0"/>
                <a:ea typeface="Calibri" panose="020F0502020204030204" pitchFamily="34" charset="0"/>
              </a:rPr>
              <a:t>Please note that there are some limitations to reporting data; at this stage we only report approximately 19 languages.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0" i="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dirty="0">
                <a:effectLst/>
                <a:latin typeface="Calibri" panose="020F0502020204030204" pitchFamily="34" charset="0"/>
                <a:ea typeface="Calibri" panose="020F0502020204030204" pitchFamily="34" charset="0"/>
              </a:rPr>
              <a:t>If you have problems requesting this data, please contact MHCS.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0" i="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dirty="0">
                <a:effectLst/>
                <a:latin typeface="Calibri" panose="020F0502020204030204" pitchFamily="34" charset="0"/>
                <a:ea typeface="Calibri" panose="020F0502020204030204" pitchFamily="34" charset="0"/>
              </a:rPr>
              <a:t>The LHD should then add/delete slides to highlight success stories/groups with high screening rates. It is recommended that the information be put in a plain language format (e.g. if it is 33%, One in three Turkish women….etc)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dirty="0">
                <a:effectLst/>
                <a:latin typeface="Calibri" panose="020F0502020204030204" pitchFamily="34" charset="0"/>
                <a:ea typeface="Calibri" panose="020F0502020204030204" pitchFamily="34" charset="0"/>
              </a:rPr>
              <a:t>If the district films footage of someone speaking about their screening experience, they can add a slide (Layout options in this format/plain) and then embed localised video.</a:t>
            </a:r>
          </a:p>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8</a:t>
            </a:fld>
            <a:endParaRPr lang="en-AU"/>
          </a:p>
        </p:txBody>
      </p:sp>
    </p:spTree>
    <p:extLst>
      <p:ext uri="{BB962C8B-B14F-4D97-AF65-F5344CB8AC3E}">
        <p14:creationId xmlns:p14="http://schemas.microsoft.com/office/powerpoint/2010/main" val="197973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rPr>
              <a:t>Cervical cancer screening provides free screening to people with a cervix aged 25-74. A cervical test is done ever five years for most people.</a:t>
            </a:r>
            <a:endParaRPr lang="en-AU" sz="1200" b="0" dirty="0"/>
          </a:p>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22</a:t>
            </a:fld>
            <a:endParaRPr lang="en-AU"/>
          </a:p>
        </p:txBody>
      </p:sp>
    </p:spTree>
    <p:extLst>
      <p:ext uri="{BB962C8B-B14F-4D97-AF65-F5344CB8AC3E}">
        <p14:creationId xmlns:p14="http://schemas.microsoft.com/office/powerpoint/2010/main" val="3928596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4000" y="1190701"/>
            <a:ext cx="7986910" cy="3225999"/>
          </a:xfrm>
        </p:spPr>
        <p:txBody>
          <a:bodyPr/>
          <a:lstStyle>
            <a:lvl1pPr>
              <a:defRPr baseline="0"/>
            </a:lvl1pPr>
            <a:lvl4pPr>
              <a:defRPr/>
            </a:lvl4pPr>
          </a:lstStyle>
          <a:p>
            <a:pPr lvl="0"/>
            <a:r>
              <a:rPr lang="en-AU" dirty="0"/>
              <a:t>Level 1 body text</a:t>
            </a:r>
          </a:p>
          <a:p>
            <a:pPr lvl="0"/>
            <a:r>
              <a:rPr lang="en-AU" dirty="0"/>
              <a:t>Use the Increase / Decrease List Level buttons to change to other styles</a:t>
            </a:r>
          </a:p>
          <a:p>
            <a:pPr lvl="1"/>
            <a:r>
              <a:rPr lang="en-US" dirty="0"/>
              <a:t>Second level</a:t>
            </a:r>
          </a:p>
          <a:p>
            <a:pPr lvl="2"/>
            <a:r>
              <a:rPr lang="en-US" dirty="0"/>
              <a:t>Third level</a:t>
            </a:r>
          </a:p>
          <a:p>
            <a:pPr lvl="3"/>
            <a:r>
              <a:rPr lang="en-US" dirty="0"/>
              <a:t>Fourth level</a:t>
            </a:r>
          </a:p>
          <a:p>
            <a:pPr lvl="3"/>
            <a:endParaRPr lang="en-US" dirty="0"/>
          </a:p>
        </p:txBody>
      </p:sp>
      <p:sp>
        <p:nvSpPr>
          <p:cNvPr id="5" name="Title 4"/>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3020054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C0A21-D4C4-45CF-9C19-81428E3AF4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9143997" cy="5143498"/>
          </a:xfrm>
          <a:prstGeom prst="rect">
            <a:avLst/>
          </a:prstGeom>
        </p:spPr>
      </p:pic>
    </p:spTree>
    <p:extLst>
      <p:ext uri="{BB962C8B-B14F-4D97-AF65-F5344CB8AC3E}">
        <p14:creationId xmlns:p14="http://schemas.microsoft.com/office/powerpoint/2010/main" val="177373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C0A21-D4C4-45CF-9C19-81428E3AF4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 y="0"/>
            <a:ext cx="9143995" cy="5143498"/>
          </a:xfrm>
          <a:prstGeom prst="rect">
            <a:avLst/>
          </a:prstGeom>
        </p:spPr>
      </p:pic>
    </p:spTree>
    <p:extLst>
      <p:ext uri="{BB962C8B-B14F-4D97-AF65-F5344CB8AC3E}">
        <p14:creationId xmlns:p14="http://schemas.microsoft.com/office/powerpoint/2010/main" val="2369444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C0A21-D4C4-45CF-9C19-81428E3AF4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 y="0"/>
            <a:ext cx="9143994" cy="5143497"/>
          </a:xfrm>
          <a:prstGeom prst="rect">
            <a:avLst/>
          </a:prstGeom>
        </p:spPr>
      </p:pic>
    </p:spTree>
    <p:extLst>
      <p:ext uri="{BB962C8B-B14F-4D97-AF65-F5344CB8AC3E}">
        <p14:creationId xmlns:p14="http://schemas.microsoft.com/office/powerpoint/2010/main" val="182572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C0A21-D4C4-45CF-9C19-81428E3AF4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9143997" cy="5143498"/>
          </a:xfrm>
          <a:prstGeom prst="rect">
            <a:avLst/>
          </a:prstGeom>
        </p:spPr>
      </p:pic>
    </p:spTree>
    <p:extLst>
      <p:ext uri="{BB962C8B-B14F-4D97-AF65-F5344CB8AC3E}">
        <p14:creationId xmlns:p14="http://schemas.microsoft.com/office/powerpoint/2010/main" val="1896542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C0A21-D4C4-45CF-9C19-81428E3AF4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 y="0"/>
            <a:ext cx="9143995" cy="5143498"/>
          </a:xfrm>
          <a:prstGeom prst="rect">
            <a:avLst/>
          </a:prstGeom>
        </p:spPr>
      </p:pic>
    </p:spTree>
    <p:extLst>
      <p:ext uri="{BB962C8B-B14F-4D97-AF65-F5344CB8AC3E}">
        <p14:creationId xmlns:p14="http://schemas.microsoft.com/office/powerpoint/2010/main" val="211857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C0A21-D4C4-45CF-9C19-81428E3AF4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 y="0"/>
            <a:ext cx="9143995" cy="5143497"/>
          </a:xfrm>
          <a:prstGeom prst="rect">
            <a:avLst/>
          </a:prstGeom>
        </p:spPr>
      </p:pic>
    </p:spTree>
    <p:extLst>
      <p:ext uri="{BB962C8B-B14F-4D97-AF65-F5344CB8AC3E}">
        <p14:creationId xmlns:p14="http://schemas.microsoft.com/office/powerpoint/2010/main" val="2533596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C0A21-D4C4-45CF-9C19-81428E3AF4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 y="0"/>
            <a:ext cx="9143994" cy="5143497"/>
          </a:xfrm>
          <a:prstGeom prst="rect">
            <a:avLst/>
          </a:prstGeom>
        </p:spPr>
      </p:pic>
    </p:spTree>
    <p:extLst>
      <p:ext uri="{BB962C8B-B14F-4D97-AF65-F5344CB8AC3E}">
        <p14:creationId xmlns:p14="http://schemas.microsoft.com/office/powerpoint/2010/main" val="1046938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C0A21-D4C4-45CF-9C19-81428E3AF4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 y="0"/>
            <a:ext cx="9143994" cy="5143496"/>
          </a:xfrm>
          <a:prstGeom prst="rect">
            <a:avLst/>
          </a:prstGeom>
        </p:spPr>
      </p:pic>
    </p:spTree>
    <p:extLst>
      <p:ext uri="{BB962C8B-B14F-4D97-AF65-F5344CB8AC3E}">
        <p14:creationId xmlns:p14="http://schemas.microsoft.com/office/powerpoint/2010/main" val="401039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C0A21-D4C4-45CF-9C19-81428E3AF4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 y="0"/>
            <a:ext cx="9143992" cy="5143496"/>
          </a:xfrm>
          <a:prstGeom prst="rect">
            <a:avLst/>
          </a:prstGeom>
        </p:spPr>
      </p:pic>
    </p:spTree>
    <p:extLst>
      <p:ext uri="{BB962C8B-B14F-4D97-AF65-F5344CB8AC3E}">
        <p14:creationId xmlns:p14="http://schemas.microsoft.com/office/powerpoint/2010/main" val="2378613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C0A21-D4C4-45CF-9C19-81428E3AF4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 y="0"/>
            <a:ext cx="9143992" cy="5143495"/>
          </a:xfrm>
          <a:prstGeom prst="rect">
            <a:avLst/>
          </a:prstGeom>
        </p:spPr>
      </p:pic>
    </p:spTree>
    <p:extLst>
      <p:ext uri="{BB962C8B-B14F-4D97-AF65-F5344CB8AC3E}">
        <p14:creationId xmlns:p14="http://schemas.microsoft.com/office/powerpoint/2010/main" val="378369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AU" dirty="0"/>
              <a:t>Two content layout</a:t>
            </a:r>
          </a:p>
        </p:txBody>
      </p:sp>
      <p:sp>
        <p:nvSpPr>
          <p:cNvPr id="3" name="Content Placeholder 2"/>
          <p:cNvSpPr>
            <a:spLocks noGrp="1"/>
          </p:cNvSpPr>
          <p:nvPr>
            <p:ph sz="half" idx="1" hasCustomPrompt="1"/>
          </p:nvPr>
        </p:nvSpPr>
        <p:spPr>
          <a:xfrm>
            <a:off x="414000" y="1190700"/>
            <a:ext cx="3926912" cy="323492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AU" dirty="0"/>
              <a:t>Use the Increase / Decrease List Level buttons to change to other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4469263" y="1190701"/>
            <a:ext cx="3889641" cy="3217941"/>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buNone/>
              <a:defRPr lang="en-AU" dirty="0"/>
            </a:lvl5pPr>
          </a:lstStyle>
          <a:p>
            <a:pPr lvl="0"/>
            <a:r>
              <a:rPr lang="en-AU" dirty="0"/>
              <a:t>Use the Increase / Decrease List Level buttons to change to other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61898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C0A21-D4C4-45CF-9C19-81428E3AF4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 y="0"/>
            <a:ext cx="9143990" cy="5143495"/>
          </a:xfrm>
          <a:prstGeom prst="rect">
            <a:avLst/>
          </a:prstGeom>
        </p:spPr>
      </p:pic>
    </p:spTree>
    <p:extLst>
      <p:ext uri="{BB962C8B-B14F-4D97-AF65-F5344CB8AC3E}">
        <p14:creationId xmlns:p14="http://schemas.microsoft.com/office/powerpoint/2010/main" val="2804273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C0A21-D4C4-45CF-9C19-81428E3AF4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 y="0"/>
            <a:ext cx="9143990" cy="5143494"/>
          </a:xfrm>
          <a:prstGeom prst="rect">
            <a:avLst/>
          </a:prstGeom>
        </p:spPr>
      </p:pic>
    </p:spTree>
    <p:extLst>
      <p:ext uri="{BB962C8B-B14F-4D97-AF65-F5344CB8AC3E}">
        <p14:creationId xmlns:p14="http://schemas.microsoft.com/office/powerpoint/2010/main" val="958700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C0A21-D4C4-45CF-9C19-81428E3AF4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 y="0"/>
            <a:ext cx="9143988" cy="5143494"/>
          </a:xfrm>
          <a:prstGeom prst="rect">
            <a:avLst/>
          </a:prstGeom>
        </p:spPr>
      </p:pic>
    </p:spTree>
    <p:extLst>
      <p:ext uri="{BB962C8B-B14F-4D97-AF65-F5344CB8AC3E}">
        <p14:creationId xmlns:p14="http://schemas.microsoft.com/office/powerpoint/2010/main" val="1645894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C0A21-D4C4-45CF-9C19-81428E3AF4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 y="0"/>
            <a:ext cx="9143988" cy="5143493"/>
          </a:xfrm>
          <a:prstGeom prst="rect">
            <a:avLst/>
          </a:prstGeom>
        </p:spPr>
      </p:pic>
    </p:spTree>
    <p:extLst>
      <p:ext uri="{BB962C8B-B14F-4D97-AF65-F5344CB8AC3E}">
        <p14:creationId xmlns:p14="http://schemas.microsoft.com/office/powerpoint/2010/main" val="586407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C0A21-D4C4-45CF-9C19-81428E3AF4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 y="0"/>
            <a:ext cx="9143987" cy="5143493"/>
          </a:xfrm>
          <a:prstGeom prst="rect">
            <a:avLst/>
          </a:prstGeom>
        </p:spPr>
      </p:pic>
    </p:spTree>
    <p:extLst>
      <p:ext uri="{BB962C8B-B14F-4D97-AF65-F5344CB8AC3E}">
        <p14:creationId xmlns:p14="http://schemas.microsoft.com/office/powerpoint/2010/main" val="134731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C0A21-D4C4-45CF-9C19-81428E3AF4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 y="0"/>
            <a:ext cx="9143987" cy="5143492"/>
          </a:xfrm>
          <a:prstGeom prst="rect">
            <a:avLst/>
          </a:prstGeom>
        </p:spPr>
      </p:pic>
    </p:spTree>
    <p:extLst>
      <p:ext uri="{BB962C8B-B14F-4D97-AF65-F5344CB8AC3E}">
        <p14:creationId xmlns:p14="http://schemas.microsoft.com/office/powerpoint/2010/main" val="3847389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C0A21-D4C4-45CF-9C19-81428E3AF4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 y="0"/>
            <a:ext cx="9143985" cy="5143492"/>
          </a:xfrm>
          <a:prstGeom prst="rect">
            <a:avLst/>
          </a:prstGeom>
        </p:spPr>
      </p:pic>
    </p:spTree>
    <p:extLst>
      <p:ext uri="{BB962C8B-B14F-4D97-AF65-F5344CB8AC3E}">
        <p14:creationId xmlns:p14="http://schemas.microsoft.com/office/powerpoint/2010/main" val="1448375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C0A21-D4C4-45CF-9C19-81428E3AF4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 y="0"/>
            <a:ext cx="9143985" cy="5143491"/>
          </a:xfrm>
          <a:prstGeom prst="rect">
            <a:avLst/>
          </a:prstGeom>
        </p:spPr>
      </p:pic>
    </p:spTree>
    <p:extLst>
      <p:ext uri="{BB962C8B-B14F-4D97-AF65-F5344CB8AC3E}">
        <p14:creationId xmlns:p14="http://schemas.microsoft.com/office/powerpoint/2010/main" val="3265439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C0A21-D4C4-45CF-9C19-81428E3AF4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9143997" cy="5143498"/>
          </a:xfrm>
          <a:prstGeom prst="rect">
            <a:avLst/>
          </a:prstGeom>
        </p:spPr>
      </p:pic>
    </p:spTree>
    <p:extLst>
      <p:ext uri="{BB962C8B-B14F-4D97-AF65-F5344CB8AC3E}">
        <p14:creationId xmlns:p14="http://schemas.microsoft.com/office/powerpoint/2010/main" val="107777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51481" y="1237061"/>
            <a:ext cx="2650733" cy="1915103"/>
          </a:xfrm>
        </p:spPr>
        <p:txBody>
          <a:bodyPr/>
          <a:lstStyle/>
          <a:p>
            <a:r>
              <a:rPr lang="en-US"/>
              <a:t>Click icon to add picture</a:t>
            </a:r>
            <a:endParaRPr lang="en-AU" dirty="0"/>
          </a:p>
        </p:txBody>
      </p:sp>
      <p:sp>
        <p:nvSpPr>
          <p:cNvPr id="10" name="Title 9"/>
          <p:cNvSpPr>
            <a:spLocks noGrp="1"/>
          </p:cNvSpPr>
          <p:nvPr>
            <p:ph type="title" hasCustomPrompt="1"/>
          </p:nvPr>
        </p:nvSpPr>
        <p:spPr/>
        <p:txBody>
          <a:bodyPr/>
          <a:lstStyle>
            <a:lvl1pPr>
              <a:defRPr baseline="0"/>
            </a:lvl1pPr>
          </a:lstStyle>
          <a:p>
            <a:r>
              <a:rPr lang="en-AU" dirty="0"/>
              <a:t>Content, picture and caption layout</a:t>
            </a:r>
          </a:p>
        </p:txBody>
      </p:sp>
      <p:sp>
        <p:nvSpPr>
          <p:cNvPr id="11" name="Content Placeholder 2"/>
          <p:cNvSpPr>
            <a:spLocks noGrp="1"/>
          </p:cNvSpPr>
          <p:nvPr>
            <p:ph sz="half" idx="1" hasCustomPrompt="1"/>
          </p:nvPr>
        </p:nvSpPr>
        <p:spPr>
          <a:xfrm>
            <a:off x="414000" y="1190700"/>
            <a:ext cx="5310128" cy="323492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AU" dirty="0"/>
              <a:t>Use the Increase / Decrease List Level buttons to change to other styles</a:t>
            </a:r>
          </a:p>
          <a:p>
            <a:pPr lvl="1"/>
            <a:r>
              <a:rPr lang="en-US" dirty="0"/>
              <a:t>Second level</a:t>
            </a:r>
          </a:p>
          <a:p>
            <a:pPr lvl="2"/>
            <a:r>
              <a:rPr lang="en-US" dirty="0"/>
              <a:t>Third level</a:t>
            </a:r>
          </a:p>
          <a:p>
            <a:pPr lvl="3"/>
            <a:r>
              <a:rPr lang="en-US" dirty="0"/>
              <a:t>Fourth level</a:t>
            </a:r>
          </a:p>
        </p:txBody>
      </p:sp>
      <p:sp>
        <p:nvSpPr>
          <p:cNvPr id="12" name="Content Placeholder 2"/>
          <p:cNvSpPr>
            <a:spLocks noGrp="1"/>
          </p:cNvSpPr>
          <p:nvPr>
            <p:ph sz="half" idx="17" hasCustomPrompt="1"/>
          </p:nvPr>
        </p:nvSpPr>
        <p:spPr>
          <a:xfrm>
            <a:off x="6051603" y="3238698"/>
            <a:ext cx="2650611" cy="1229720"/>
          </a:xfrm>
        </p:spPr>
        <p:txBody>
          <a:bodyPr vert="horz" lIns="0" tIns="0" rIns="0" bIns="0" rtlCol="0">
            <a:noAutofit/>
          </a:bodyPr>
          <a:lstStyle>
            <a:lvl1pPr>
              <a:lnSpc>
                <a:spcPts val="1200"/>
              </a:lnSpc>
              <a:spcBef>
                <a:spcPts val="0"/>
              </a:spcBef>
              <a:spcAft>
                <a:spcPts val="0"/>
              </a:spcAft>
              <a:defRPr lang="en-US" sz="900" b="1" dirty="0" smtClean="0">
                <a:solidFill>
                  <a:schemeClr val="tx1"/>
                </a:solidFill>
              </a:defRPr>
            </a:lvl1pPr>
            <a:lvl2pPr marL="0" indent="0">
              <a:lnSpc>
                <a:spcPts val="1200"/>
              </a:lnSpc>
              <a:spcBef>
                <a:spcPts val="0"/>
              </a:spcBef>
              <a:spcAft>
                <a:spcPts val="0"/>
              </a:spcAft>
              <a:buNone/>
              <a:defRPr lang="en-US" sz="900" dirty="0" smtClean="0"/>
            </a:lvl2pPr>
            <a:lvl3pPr marL="107997">
              <a:lnSpc>
                <a:spcPts val="1200"/>
              </a:lnSpc>
              <a:spcBef>
                <a:spcPts val="0"/>
              </a:spcBef>
              <a:spcAft>
                <a:spcPts val="0"/>
              </a:spcAft>
              <a:defRPr lang="en-US" sz="900" dirty="0" smtClean="0"/>
            </a:lvl3pPr>
            <a:lvl4pPr marL="215995">
              <a:spcBef>
                <a:spcPts val="150"/>
              </a:spcBef>
              <a:spcAft>
                <a:spcPts val="150"/>
              </a:spcAft>
              <a:defRPr lang="en-US" sz="900" dirty="0" smtClean="0"/>
            </a:lvl4pPr>
            <a:lvl5pPr marL="323992">
              <a:spcBef>
                <a:spcPts val="150"/>
              </a:spcBef>
              <a:spcAft>
                <a:spcPts val="150"/>
              </a:spcAft>
              <a:defRPr lang="en-AU" sz="900" dirty="0"/>
            </a:lvl5pPr>
          </a:lstStyle>
          <a:p>
            <a:pPr lvl="0"/>
            <a:r>
              <a:rPr lang="en-AU" dirty="0"/>
              <a:t>Use the Increase / Decrease List Level buttons to change to other styles</a:t>
            </a:r>
          </a:p>
          <a:p>
            <a:pPr lvl="1"/>
            <a:r>
              <a:rPr lang="en-US" dirty="0"/>
              <a:t>Second level</a:t>
            </a:r>
          </a:p>
          <a:p>
            <a:pPr lvl="2"/>
            <a:r>
              <a:rPr lang="en-US" dirty="0"/>
              <a:t>Third level</a:t>
            </a:r>
          </a:p>
        </p:txBody>
      </p:sp>
    </p:spTree>
    <p:extLst>
      <p:ext uri="{BB962C8B-B14F-4D97-AF65-F5344CB8AC3E}">
        <p14:creationId xmlns:p14="http://schemas.microsoft.com/office/powerpoint/2010/main" val="281643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Picture and Captions">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lvl1pPr>
              <a:defRPr baseline="0"/>
            </a:lvl1pPr>
          </a:lstStyle>
          <a:p>
            <a:r>
              <a:rPr lang="en-AU" dirty="0"/>
              <a:t>Picture and caption layout</a:t>
            </a:r>
          </a:p>
        </p:txBody>
      </p:sp>
      <p:sp>
        <p:nvSpPr>
          <p:cNvPr id="5" name="Content Placeholder 4"/>
          <p:cNvSpPr>
            <a:spLocks noGrp="1"/>
          </p:cNvSpPr>
          <p:nvPr>
            <p:ph sz="quarter" idx="21"/>
          </p:nvPr>
        </p:nvSpPr>
        <p:spPr>
          <a:xfrm>
            <a:off x="414338" y="1190700"/>
            <a:ext cx="4157662" cy="3271260"/>
          </a:xfrm>
        </p:spPr>
        <p:txBody>
          <a:bodyPr/>
          <a:lstStyle>
            <a:lvl2pPr>
              <a:defRPr sz="1350"/>
            </a:lvl2pPr>
            <a:lvl3pPr>
              <a:defRPr sz="1350"/>
            </a:lvl3pPr>
            <a:lvl4pPr>
              <a:defRPr sz="1350"/>
            </a:lvl4pPr>
            <a:lvl5pPr>
              <a:buNone/>
              <a:defRPr sz="13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24" hasCustomPrompt="1"/>
          </p:nvPr>
        </p:nvSpPr>
        <p:spPr>
          <a:xfrm>
            <a:off x="4644000" y="1193400"/>
            <a:ext cx="4068000" cy="3267000"/>
          </a:xfrm>
        </p:spPr>
        <p:txBody>
          <a:bodyPr/>
          <a:lstStyle>
            <a:lvl1pPr>
              <a:defRPr/>
            </a:lvl1pPr>
          </a:lstStyle>
          <a:p>
            <a:pPr lvl="0"/>
            <a:r>
              <a:rPr lang="en-US" dirty="0"/>
              <a:t>Insert Image/Chart</a:t>
            </a:r>
          </a:p>
        </p:txBody>
      </p:sp>
    </p:spTree>
    <p:extLst>
      <p:ext uri="{BB962C8B-B14F-4D97-AF65-F5344CB8AC3E}">
        <p14:creationId xmlns:p14="http://schemas.microsoft.com/office/powerpoint/2010/main" val="394563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icture and Caption">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lvl1pPr>
              <a:defRPr baseline="0"/>
            </a:lvl1pPr>
          </a:lstStyle>
          <a:p>
            <a:r>
              <a:rPr lang="en-AU" dirty="0"/>
              <a:t>Picture, quote and caption layout</a:t>
            </a:r>
          </a:p>
        </p:txBody>
      </p:sp>
      <p:sp>
        <p:nvSpPr>
          <p:cNvPr id="5" name="Content Placeholder 4"/>
          <p:cNvSpPr>
            <a:spLocks noGrp="1"/>
          </p:cNvSpPr>
          <p:nvPr>
            <p:ph sz="quarter" idx="21"/>
          </p:nvPr>
        </p:nvSpPr>
        <p:spPr>
          <a:xfrm>
            <a:off x="5342562" y="1204451"/>
            <a:ext cx="3189878" cy="3271260"/>
          </a:xfrm>
        </p:spPr>
        <p:txBody>
          <a:bodyPr/>
          <a:lstStyle>
            <a:lvl1pPr>
              <a:lnSpc>
                <a:spcPts val="1800"/>
              </a:lnSpc>
              <a:spcBef>
                <a:spcPts val="0"/>
              </a:spcBef>
              <a:spcAft>
                <a:spcPts val="425"/>
              </a:spcAft>
              <a:defRPr sz="1350" b="1">
                <a:solidFill>
                  <a:schemeClr val="tx1"/>
                </a:solidFill>
              </a:defRPr>
            </a:lvl1pPr>
            <a:lvl2pPr marL="0" indent="0">
              <a:lnSpc>
                <a:spcPts val="1200"/>
              </a:lnSpc>
              <a:spcAft>
                <a:spcPts val="0"/>
              </a:spcAft>
              <a:buNone/>
              <a:defRPr sz="900" b="1"/>
            </a:lvl2pPr>
            <a:lvl3pPr marL="0" indent="0">
              <a:lnSpc>
                <a:spcPts val="1200"/>
              </a:lnSpc>
              <a:spcAft>
                <a:spcPts val="0"/>
              </a:spcAft>
              <a:buNone/>
              <a:defRPr sz="900"/>
            </a:lvl3pPr>
            <a:lvl4pPr>
              <a:lnSpc>
                <a:spcPts val="1200"/>
              </a:lnSpc>
              <a:defRPr sz="900"/>
            </a:lvl4pPr>
            <a:lvl5pPr>
              <a:lnSpc>
                <a:spcPts val="1200"/>
              </a:lnSpc>
              <a:defRPr sz="900"/>
            </a:lvl5pPr>
          </a:lstStyle>
          <a:p>
            <a:pPr lvl="0"/>
            <a:r>
              <a:rPr lang="en-US"/>
              <a:t>Click to edit Master text styles</a:t>
            </a:r>
          </a:p>
          <a:p>
            <a:pPr lvl="1"/>
            <a:r>
              <a:rPr lang="en-US"/>
              <a:t>Second level</a:t>
            </a:r>
          </a:p>
          <a:p>
            <a:pPr lvl="2"/>
            <a:r>
              <a:rPr lang="en-US"/>
              <a:t>Third level</a:t>
            </a:r>
          </a:p>
        </p:txBody>
      </p:sp>
      <p:sp>
        <p:nvSpPr>
          <p:cNvPr id="4" name="Picture Placeholder 3"/>
          <p:cNvSpPr>
            <a:spLocks noGrp="1"/>
          </p:cNvSpPr>
          <p:nvPr>
            <p:ph type="pic" sz="quarter" idx="22"/>
          </p:nvPr>
        </p:nvSpPr>
        <p:spPr>
          <a:xfrm>
            <a:off x="421243" y="1240605"/>
            <a:ext cx="4767209" cy="3228655"/>
          </a:xfrm>
        </p:spPr>
        <p:txBody>
          <a:bodyPr/>
          <a:lstStyle/>
          <a:p>
            <a:r>
              <a:rPr lang="en-US"/>
              <a:t>Click icon to add picture</a:t>
            </a:r>
            <a:endParaRPr lang="en-AU"/>
          </a:p>
        </p:txBody>
      </p:sp>
    </p:spTree>
    <p:extLst>
      <p:ext uri="{BB962C8B-B14F-4D97-AF65-F5344CB8AC3E}">
        <p14:creationId xmlns:p14="http://schemas.microsoft.com/office/powerpoint/2010/main" val="384022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5C3F09-1C91-41B5-BAF2-7D426F2066C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3999" cy="5143499"/>
          </a:xfrm>
          <a:prstGeom prst="rect">
            <a:avLst/>
          </a:prstGeom>
        </p:spPr>
      </p:pic>
      <p:sp>
        <p:nvSpPr>
          <p:cNvPr id="3" name="Subtitle 2"/>
          <p:cNvSpPr>
            <a:spLocks noGrp="1"/>
          </p:cNvSpPr>
          <p:nvPr>
            <p:ph type="subTitle" idx="1" hasCustomPrompt="1"/>
          </p:nvPr>
        </p:nvSpPr>
        <p:spPr>
          <a:xfrm>
            <a:off x="395536" y="2931790"/>
            <a:ext cx="5995963" cy="295871"/>
          </a:xfrm>
        </p:spPr>
        <p:txBody>
          <a:bodyPr/>
          <a:lstStyle>
            <a:lvl1pPr marL="0" indent="0" algn="l">
              <a:buNone/>
              <a:defRPr sz="1600" b="1" baseline="0">
                <a:solidFill>
                  <a:schemeClr val="bg1">
                    <a:lumMod val="9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Document Subheading [Optional]</a:t>
            </a:r>
            <a:endParaRPr lang="en-AU" dirty="0"/>
          </a:p>
        </p:txBody>
      </p:sp>
      <p:sp>
        <p:nvSpPr>
          <p:cNvPr id="15" name="Text Placeholder 14"/>
          <p:cNvSpPr>
            <a:spLocks noGrp="1"/>
          </p:cNvSpPr>
          <p:nvPr>
            <p:ph type="body" sz="quarter" idx="10"/>
          </p:nvPr>
        </p:nvSpPr>
        <p:spPr>
          <a:xfrm>
            <a:off x="395537" y="3338329"/>
            <a:ext cx="4159474" cy="329085"/>
          </a:xfrm>
        </p:spPr>
        <p:txBody>
          <a:bodyPr anchor="t"/>
          <a:lstStyle>
            <a:lvl1pPr>
              <a:defRPr sz="1050" b="0">
                <a:solidFill>
                  <a:schemeClr val="bg1">
                    <a:lumMod val="95000"/>
                  </a:schemeClr>
                </a:solidFill>
              </a:defRPr>
            </a:lvl1pPr>
          </a:lstStyle>
          <a:p>
            <a:pPr lvl="0"/>
            <a:r>
              <a:rPr lang="en-US"/>
              <a:t>Click to edit Master text styles</a:t>
            </a:r>
          </a:p>
        </p:txBody>
      </p:sp>
    </p:spTree>
    <p:extLst>
      <p:ext uri="{BB962C8B-B14F-4D97-AF65-F5344CB8AC3E}">
        <p14:creationId xmlns:p14="http://schemas.microsoft.com/office/powerpoint/2010/main" val="368521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95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C0A21-D4C4-45CF-9C19-81428E3AF4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3999" cy="5143500"/>
          </a:xfrm>
          <a:prstGeom prst="rect">
            <a:avLst/>
          </a:prstGeom>
        </p:spPr>
      </p:pic>
      <p:sp>
        <p:nvSpPr>
          <p:cNvPr id="4" name="Content Placeholder 3">
            <a:extLst>
              <a:ext uri="{FF2B5EF4-FFF2-40B4-BE49-F238E27FC236}">
                <a16:creationId xmlns:a16="http://schemas.microsoft.com/office/drawing/2014/main" id="{BA9CE0E9-E813-419C-B683-024C2A3472BF}"/>
              </a:ext>
            </a:extLst>
          </p:cNvPr>
          <p:cNvSpPr txBox="1">
            <a:spLocks/>
          </p:cNvSpPr>
          <p:nvPr userDrawn="1"/>
        </p:nvSpPr>
        <p:spPr>
          <a:xfrm>
            <a:off x="414000" y="2442095"/>
            <a:ext cx="5526152" cy="1353791"/>
          </a:xfrm>
          <a:prstGeom prst="rect">
            <a:avLst/>
          </a:prstGeom>
        </p:spPr>
        <p:txBody>
          <a:bodyPr vert="horz" lIns="0" tIns="0" rIns="0" bIns="0" rtlCol="0">
            <a:noAutofit/>
          </a:bodyPr>
          <a:lstStyle>
            <a:lvl1pPr marL="0" indent="0" algn="l" defTabSz="685783" rtl="0" eaLnBrk="1" latinLnBrk="0" hangingPunct="1">
              <a:lnSpc>
                <a:spcPts val="2100"/>
              </a:lnSpc>
              <a:spcBef>
                <a:spcPts val="300"/>
              </a:spcBef>
              <a:spcAft>
                <a:spcPts val="1050"/>
              </a:spcAft>
              <a:buFont typeface="Arial" pitchFamily="34" charset="0"/>
              <a:buNone/>
              <a:defRPr sz="1600" b="1" kern="1200" baseline="0">
                <a:solidFill>
                  <a:schemeClr val="bg1"/>
                </a:solidFill>
                <a:latin typeface="+mn-lt"/>
                <a:ea typeface="+mn-ea"/>
                <a:cs typeface="Arial" pitchFamily="34" charset="0"/>
              </a:defRPr>
            </a:lvl1pPr>
            <a:lvl2pPr marL="342892" indent="0" algn="ctr" defTabSz="685783" rtl="0" eaLnBrk="1" latinLnBrk="0" hangingPunct="1">
              <a:lnSpc>
                <a:spcPts val="2100"/>
              </a:lnSpc>
              <a:spcBef>
                <a:spcPts val="0"/>
              </a:spcBef>
              <a:spcAft>
                <a:spcPts val="1050"/>
              </a:spcAft>
              <a:buSzPct val="90000"/>
              <a:buFont typeface="Verdana" pitchFamily="34" charset="0"/>
              <a:buNone/>
              <a:defRPr sz="1800" kern="1200">
                <a:solidFill>
                  <a:schemeClr val="tx1">
                    <a:tint val="75000"/>
                  </a:schemeClr>
                </a:solidFill>
                <a:latin typeface="+mn-lt"/>
                <a:ea typeface="+mn-ea"/>
                <a:cs typeface="Arial" pitchFamily="34" charset="0"/>
              </a:defRPr>
            </a:lvl2pPr>
            <a:lvl3pPr marL="685783" indent="0" algn="ctr" defTabSz="685783" rtl="0" eaLnBrk="1" latinLnBrk="0" hangingPunct="1">
              <a:lnSpc>
                <a:spcPts val="2100"/>
              </a:lnSpc>
              <a:spcBef>
                <a:spcPts val="0"/>
              </a:spcBef>
              <a:spcAft>
                <a:spcPts val="1050"/>
              </a:spcAft>
              <a:buSzPct val="90000"/>
              <a:buFont typeface="Verdana" pitchFamily="34" charset="0"/>
              <a:buNone/>
              <a:defRPr sz="1650" kern="1200">
                <a:solidFill>
                  <a:schemeClr val="tx1">
                    <a:tint val="75000"/>
                  </a:schemeClr>
                </a:solidFill>
                <a:latin typeface="+mn-lt"/>
                <a:ea typeface="+mn-ea"/>
                <a:cs typeface="Arial" pitchFamily="34" charset="0"/>
              </a:defRPr>
            </a:lvl3pPr>
            <a:lvl4pPr marL="1028675" indent="0" algn="ctr" defTabSz="685783" rtl="0" eaLnBrk="1" latinLnBrk="0" hangingPunct="1">
              <a:lnSpc>
                <a:spcPts val="1950"/>
              </a:lnSpc>
              <a:spcBef>
                <a:spcPts val="0"/>
              </a:spcBef>
              <a:spcAft>
                <a:spcPts val="975"/>
              </a:spcAft>
              <a:buSzPct val="90000"/>
              <a:buFont typeface="Verdana" pitchFamily="34" charset="0"/>
              <a:buNone/>
              <a:defRPr sz="1350" kern="1200">
                <a:solidFill>
                  <a:schemeClr val="tx1">
                    <a:tint val="75000"/>
                  </a:schemeClr>
                </a:solidFill>
                <a:latin typeface="+mn-lt"/>
                <a:ea typeface="+mn-ea"/>
                <a:cs typeface="Arial" pitchFamily="34" charset="0"/>
              </a:defRPr>
            </a:lvl4pPr>
            <a:lvl5pPr marL="1371566" indent="0" algn="ctr" defTabSz="685783" rtl="0" eaLnBrk="1" latinLnBrk="0" hangingPunct="1">
              <a:lnSpc>
                <a:spcPts val="1650"/>
              </a:lnSpc>
              <a:spcBef>
                <a:spcPts val="0"/>
              </a:spcBef>
              <a:spcAft>
                <a:spcPts val="1042"/>
              </a:spcAft>
              <a:buSzPct val="90000"/>
              <a:buFont typeface="Verdana" pitchFamily="34" charset="0"/>
              <a:buNone/>
              <a:defRPr sz="1200" kern="1200" baseline="0">
                <a:solidFill>
                  <a:schemeClr val="tx1">
                    <a:tint val="75000"/>
                  </a:schemeClr>
                </a:solidFill>
                <a:latin typeface="+mn-lt"/>
                <a:ea typeface="+mn-ea"/>
                <a:cs typeface="Arial" pitchFamily="34" charset="0"/>
              </a:defRPr>
            </a:lvl5pPr>
            <a:lvl6pPr marL="1714457"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6pPr>
            <a:lvl7pPr marL="2057348"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7pPr>
            <a:lvl8pPr marL="2400240"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8pPr>
            <a:lvl9pPr marL="2743132"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9pPr>
          </a:lstStyle>
          <a:p>
            <a:r>
              <a:rPr lang="en-AU" sz="1400" b="0" dirty="0"/>
              <a:t>I acknowledge the traditional custodians of the lands on which we work and live, and recognise their continuing connection to land, water and community. I pay my respects to Elders past, present and emerging. </a:t>
            </a:r>
          </a:p>
        </p:txBody>
      </p:sp>
      <p:sp>
        <p:nvSpPr>
          <p:cNvPr id="5" name="Title 2">
            <a:extLst>
              <a:ext uri="{FF2B5EF4-FFF2-40B4-BE49-F238E27FC236}">
                <a16:creationId xmlns:a16="http://schemas.microsoft.com/office/drawing/2014/main" id="{8D7FAEF7-A0AD-4A77-8B8B-15DE3C7C9A2A}"/>
              </a:ext>
            </a:extLst>
          </p:cNvPr>
          <p:cNvSpPr txBox="1">
            <a:spLocks/>
          </p:cNvSpPr>
          <p:nvPr userDrawn="1"/>
        </p:nvSpPr>
        <p:spPr>
          <a:xfrm>
            <a:off x="414000" y="1923678"/>
            <a:ext cx="5598160" cy="432048"/>
          </a:xfrm>
          <a:prstGeom prst="rect">
            <a:avLst/>
          </a:prstGeom>
        </p:spPr>
        <p:txBody>
          <a:bodyPr vert="horz" wrap="square" lIns="0" tIns="0" rIns="0" bIns="0" rtlCol="0" anchor="t">
            <a:noAutofit/>
          </a:bodyPr>
          <a:lstStyle>
            <a:lvl1pPr algn="l" defTabSz="685783" rtl="0" eaLnBrk="1" latinLnBrk="0" hangingPunct="1">
              <a:lnSpc>
                <a:spcPct val="85000"/>
              </a:lnSpc>
              <a:spcBef>
                <a:spcPct val="0"/>
              </a:spcBef>
              <a:buNone/>
              <a:defRPr sz="2400" b="1" kern="1200" baseline="0">
                <a:solidFill>
                  <a:schemeClr val="bg1"/>
                </a:solidFill>
                <a:latin typeface="+mj-lt"/>
                <a:ea typeface="+mj-ea"/>
                <a:cs typeface="Arial" pitchFamily="34" charset="0"/>
              </a:defRPr>
            </a:lvl1pPr>
          </a:lstStyle>
          <a:p>
            <a:r>
              <a:rPr lang="en-AU" sz="2000" dirty="0"/>
              <a:t>Acknowledgement of Country</a:t>
            </a:r>
          </a:p>
        </p:txBody>
      </p:sp>
    </p:spTree>
    <p:extLst>
      <p:ext uri="{BB962C8B-B14F-4D97-AF65-F5344CB8AC3E}">
        <p14:creationId xmlns:p14="http://schemas.microsoft.com/office/powerpoint/2010/main" val="560811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C0A21-D4C4-45CF-9C19-81428E3AF4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9143997" cy="5143499"/>
          </a:xfrm>
          <a:prstGeom prst="rect">
            <a:avLst/>
          </a:prstGeom>
        </p:spPr>
      </p:pic>
    </p:spTree>
    <p:extLst>
      <p:ext uri="{BB962C8B-B14F-4D97-AF65-F5344CB8AC3E}">
        <p14:creationId xmlns:p14="http://schemas.microsoft.com/office/powerpoint/2010/main" val="29318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62451F-05BF-4766-9B90-650A98C85071}"/>
              </a:ext>
              <a:ext uri="{C183D7F6-B498-43B3-948B-1728B52AA6E4}">
                <adec:decorative xmlns:adec="http://schemas.microsoft.com/office/drawing/2017/decorative" val="1"/>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0" y="0"/>
            <a:ext cx="9143999" cy="5143500"/>
          </a:xfrm>
          <a:prstGeom prst="rect">
            <a:avLst/>
          </a:prstGeom>
        </p:spPr>
      </p:pic>
      <p:sp>
        <p:nvSpPr>
          <p:cNvPr id="2" name="Title Placeholder 1"/>
          <p:cNvSpPr>
            <a:spLocks noGrp="1"/>
          </p:cNvSpPr>
          <p:nvPr>
            <p:ph type="title"/>
          </p:nvPr>
        </p:nvSpPr>
        <p:spPr>
          <a:xfrm>
            <a:off x="414000" y="188408"/>
            <a:ext cx="7988400" cy="798844"/>
          </a:xfrm>
          <a:prstGeom prst="rect">
            <a:avLst/>
          </a:prstGeom>
        </p:spPr>
        <p:txBody>
          <a:bodyPr vert="horz" wrap="square" lIns="0" tIns="0" rIns="0" bIns="0" rtlCol="0" anchor="ctr">
            <a:noAutofit/>
          </a:bodyPr>
          <a:lstStyle/>
          <a:p>
            <a:r>
              <a:rPr lang="en-US" dirty="0"/>
              <a:t>Insert presentation title</a:t>
            </a:r>
            <a:br>
              <a:rPr lang="en-US" dirty="0"/>
            </a:br>
            <a:r>
              <a:rPr lang="en-US" dirty="0"/>
              <a:t>which can go over two lines</a:t>
            </a:r>
            <a:endParaRPr lang="en-AU" dirty="0"/>
          </a:p>
        </p:txBody>
      </p:sp>
      <p:sp>
        <p:nvSpPr>
          <p:cNvPr id="3" name="Text Placeholder 2"/>
          <p:cNvSpPr>
            <a:spLocks noGrp="1"/>
          </p:cNvSpPr>
          <p:nvPr>
            <p:ph type="body" idx="1"/>
          </p:nvPr>
        </p:nvSpPr>
        <p:spPr>
          <a:xfrm>
            <a:off x="414992" y="1189483"/>
            <a:ext cx="7986910" cy="3225999"/>
          </a:xfrm>
          <a:prstGeom prst="rect">
            <a:avLst/>
          </a:prstGeom>
        </p:spPr>
        <p:txBody>
          <a:bodyPr vert="horz" lIns="0" tIns="0" rIns="0" bIns="0" rtlCol="0">
            <a:noAutofit/>
          </a:bodyPr>
          <a:lstStyle/>
          <a:p>
            <a:pPr lvl="0"/>
            <a:r>
              <a:rPr lang="en-US" dirty="0"/>
              <a:t>Use the Increase / Decrease List Level buttons to change to other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2" r:id="rId3"/>
    <p:sldLayoutId id="2147483667" r:id="rId4"/>
    <p:sldLayoutId id="2147483669" r:id="rId5"/>
    <p:sldLayoutId id="2147483658" r:id="rId6"/>
    <p:sldLayoutId id="2147483672" r:id="rId7"/>
    <p:sldLayoutId id="2147483671" r:id="rId8"/>
    <p:sldLayoutId id="2147483676" r:id="rId9"/>
    <p:sldLayoutId id="2147483677" r:id="rId10"/>
    <p:sldLayoutId id="2147483678" r:id="rId11"/>
    <p:sldLayoutId id="2147483692"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3" r:id="rId26"/>
    <p:sldLayoutId id="2147483694" r:id="rId27"/>
    <p:sldLayoutId id="2147483675" r:id="rId28"/>
  </p:sldLayoutIdLst>
  <p:hf hdr="0" dt="0"/>
  <p:txStyles>
    <p:titleStyle>
      <a:lvl1pPr algn="l" defTabSz="685783" rtl="0" eaLnBrk="1" latinLnBrk="0" hangingPunct="1">
        <a:lnSpc>
          <a:spcPct val="95000"/>
        </a:lnSpc>
        <a:spcBef>
          <a:spcPct val="0"/>
        </a:spcBef>
        <a:buNone/>
        <a:defRPr sz="2100" b="1" kern="1200" baseline="0">
          <a:solidFill>
            <a:schemeClr val="bg1"/>
          </a:solidFill>
          <a:latin typeface="+mj-lt"/>
          <a:ea typeface="+mj-ea"/>
          <a:cs typeface="Arial" pitchFamily="34" charset="0"/>
        </a:defRPr>
      </a:lvl1pPr>
    </p:titleStyle>
    <p:bodyStyle>
      <a:lvl1pPr marL="0" indent="0" algn="l" defTabSz="685783" rtl="0" eaLnBrk="1" latinLnBrk="0" hangingPunct="1">
        <a:lnSpc>
          <a:spcPts val="2100"/>
        </a:lnSpc>
        <a:spcBef>
          <a:spcPts val="300"/>
        </a:spcBef>
        <a:spcAft>
          <a:spcPts val="1050"/>
        </a:spcAft>
        <a:buFont typeface="Arial" pitchFamily="34" charset="0"/>
        <a:buNone/>
        <a:defRPr sz="1800" b="0" kern="1200" baseline="0">
          <a:solidFill>
            <a:schemeClr val="tx1"/>
          </a:solidFill>
          <a:latin typeface="+mn-lt"/>
          <a:ea typeface="+mn-ea"/>
          <a:cs typeface="Arial" pitchFamily="34" charset="0"/>
        </a:defRPr>
      </a:lvl1pPr>
      <a:lvl2pPr marL="269993" indent="-269993" algn="l" defTabSz="685783" rtl="0" eaLnBrk="1" latinLnBrk="0" hangingPunct="1">
        <a:lnSpc>
          <a:spcPts val="2100"/>
        </a:lnSpc>
        <a:spcBef>
          <a:spcPts val="0"/>
        </a:spcBef>
        <a:spcAft>
          <a:spcPts val="1050"/>
        </a:spcAft>
        <a:buSzPct val="90000"/>
        <a:buFont typeface="Verdana" pitchFamily="34" charset="0"/>
        <a:buChar char="●"/>
        <a:defRPr sz="1800" kern="1200">
          <a:solidFill>
            <a:schemeClr val="tx1"/>
          </a:solidFill>
          <a:latin typeface="+mn-lt"/>
          <a:ea typeface="+mn-ea"/>
          <a:cs typeface="Arial" pitchFamily="34" charset="0"/>
        </a:defRPr>
      </a:lvl2pPr>
      <a:lvl3pPr marL="539987" indent="-269993" algn="l" defTabSz="685783" rtl="0" eaLnBrk="1" latinLnBrk="0" hangingPunct="1">
        <a:lnSpc>
          <a:spcPts val="2100"/>
        </a:lnSpc>
        <a:spcBef>
          <a:spcPts val="0"/>
        </a:spcBef>
        <a:spcAft>
          <a:spcPts val="1050"/>
        </a:spcAft>
        <a:buSzPct val="90000"/>
        <a:buFont typeface="Verdana" pitchFamily="34" charset="0"/>
        <a:buChar char="●"/>
        <a:defRPr sz="1650" kern="1200">
          <a:solidFill>
            <a:schemeClr val="tx1"/>
          </a:solidFill>
          <a:latin typeface="+mn-lt"/>
          <a:ea typeface="+mn-ea"/>
          <a:cs typeface="Arial" pitchFamily="34" charset="0"/>
        </a:defRPr>
      </a:lvl3pPr>
      <a:lvl4pPr marL="809980" indent="-269993" algn="l" defTabSz="685783" rtl="0" eaLnBrk="1" latinLnBrk="0" hangingPunct="1">
        <a:lnSpc>
          <a:spcPts val="1950"/>
        </a:lnSpc>
        <a:spcBef>
          <a:spcPts val="0"/>
        </a:spcBef>
        <a:spcAft>
          <a:spcPts val="975"/>
        </a:spcAft>
        <a:buSzPct val="90000"/>
        <a:buFont typeface="Verdana" pitchFamily="34" charset="0"/>
        <a:buChar char="●"/>
        <a:defRPr sz="1350" kern="1200">
          <a:solidFill>
            <a:schemeClr val="tx1"/>
          </a:solidFill>
          <a:latin typeface="+mn-lt"/>
          <a:ea typeface="+mn-ea"/>
          <a:cs typeface="Arial" pitchFamily="34" charset="0"/>
        </a:defRPr>
      </a:lvl4pPr>
      <a:lvl5pPr marL="1077489" indent="-271457" algn="l" defTabSz="685783" rtl="0" eaLnBrk="1" latinLnBrk="0" hangingPunct="1">
        <a:lnSpc>
          <a:spcPts val="1650"/>
        </a:lnSpc>
        <a:spcBef>
          <a:spcPts val="0"/>
        </a:spcBef>
        <a:spcAft>
          <a:spcPts val="1042"/>
        </a:spcAft>
        <a:buSzPct val="90000"/>
        <a:buFont typeface="Verdana" pitchFamily="34" charset="0"/>
        <a:buChar char="●"/>
        <a:defRPr sz="1200" kern="1200" baseline="0">
          <a:solidFill>
            <a:schemeClr val="tx1"/>
          </a:solidFill>
          <a:latin typeface="+mn-lt"/>
          <a:ea typeface="+mn-ea"/>
          <a:cs typeface="Arial" pitchFamily="34" charset="0"/>
        </a:defRPr>
      </a:lvl5pPr>
      <a:lvl6pPr marL="539987" indent="-107997" algn="l" defTabSz="685783" rtl="0" eaLnBrk="1" latinLnBrk="0" hangingPunct="1">
        <a:spcBef>
          <a:spcPts val="150"/>
        </a:spcBef>
        <a:spcAft>
          <a:spcPts val="150"/>
        </a:spcAft>
        <a:buFont typeface="Symbol" pitchFamily="18" charset="2"/>
        <a:buChar char=""/>
        <a:defRPr sz="600" kern="1200">
          <a:solidFill>
            <a:schemeClr val="tx1"/>
          </a:solidFill>
          <a:latin typeface="+mn-lt"/>
          <a:ea typeface="+mn-ea"/>
          <a:cs typeface="Arial" pitchFamily="34" charset="0"/>
        </a:defRPr>
      </a:lvl6pPr>
      <a:lvl7pPr marL="647984" indent="-107997" algn="l" defTabSz="685783" rtl="0" eaLnBrk="1" latinLnBrk="0" hangingPunct="1">
        <a:spcBef>
          <a:spcPts val="150"/>
        </a:spcBef>
        <a:spcAft>
          <a:spcPts val="150"/>
        </a:spcAft>
        <a:buFont typeface="Symbol" pitchFamily="18" charset="2"/>
        <a:buChar char=""/>
        <a:defRPr sz="600" kern="1200">
          <a:solidFill>
            <a:schemeClr val="tx1"/>
          </a:solidFill>
          <a:latin typeface="+mn-lt"/>
          <a:ea typeface="+mn-ea"/>
          <a:cs typeface="Arial" pitchFamily="34" charset="0"/>
        </a:defRPr>
      </a:lvl7pPr>
      <a:lvl8pPr marL="755981" indent="-107997" algn="l" defTabSz="685783" rtl="0" eaLnBrk="1" latinLnBrk="0" hangingPunct="1">
        <a:spcBef>
          <a:spcPts val="150"/>
        </a:spcBef>
        <a:spcAft>
          <a:spcPts val="150"/>
        </a:spcAft>
        <a:buFont typeface="Symbol" pitchFamily="18" charset="2"/>
        <a:buChar char=""/>
        <a:defRPr sz="600" kern="1200">
          <a:solidFill>
            <a:schemeClr val="tx1"/>
          </a:solidFill>
          <a:latin typeface="+mn-lt"/>
          <a:ea typeface="+mn-ea"/>
          <a:cs typeface="Arial" pitchFamily="34" charset="0"/>
        </a:defRPr>
      </a:lvl8pPr>
      <a:lvl9pPr marL="863978" indent="-107997" algn="l" defTabSz="685783" rtl="0" eaLnBrk="1" latinLnBrk="0" hangingPunct="1">
        <a:spcBef>
          <a:spcPts val="150"/>
        </a:spcBef>
        <a:spcAft>
          <a:spcPts val="150"/>
        </a:spcAft>
        <a:buFont typeface="Symbol" pitchFamily="18" charset="2"/>
        <a:buChar char=""/>
        <a:defRPr sz="600" kern="1200">
          <a:solidFill>
            <a:schemeClr val="tx1"/>
          </a:solidFill>
          <a:latin typeface="+mn-lt"/>
          <a:ea typeface="+mn-ea"/>
          <a:cs typeface="Arial"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48246" y="2688776"/>
            <a:ext cx="6572026" cy="675062"/>
          </a:xfrm>
        </p:spPr>
        <p:txBody>
          <a:bodyPr/>
          <a:lstStyle/>
          <a:p>
            <a:r>
              <a:rPr lang="en-US" dirty="0"/>
              <a:t>[Insert name of LHD]</a:t>
            </a:r>
            <a:endParaRPr lang="en-AU" dirty="0"/>
          </a:p>
        </p:txBody>
      </p:sp>
      <p:sp>
        <p:nvSpPr>
          <p:cNvPr id="7" name="TextBox 6">
            <a:extLst>
              <a:ext uri="{FF2B5EF4-FFF2-40B4-BE49-F238E27FC236}">
                <a16:creationId xmlns:a16="http://schemas.microsoft.com/office/drawing/2014/main" id="{365597FF-CC89-DF4E-8C10-CF88331E3B84}"/>
              </a:ext>
            </a:extLst>
          </p:cNvPr>
          <p:cNvSpPr txBox="1"/>
          <p:nvPr/>
        </p:nvSpPr>
        <p:spPr>
          <a:xfrm>
            <a:off x="3505200" y="423333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808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D77B924-062F-4F97-8D86-8519AA8E11E2}"/>
              </a:ext>
            </a:extLst>
          </p:cNvPr>
          <p:cNvSpPr txBox="1">
            <a:spLocks/>
          </p:cNvSpPr>
          <p:nvPr/>
        </p:nvSpPr>
        <p:spPr>
          <a:xfrm>
            <a:off x="553600" y="843558"/>
            <a:ext cx="3528084" cy="720080"/>
          </a:xfrm>
          <a:prstGeom prst="rect">
            <a:avLst/>
          </a:prstGeom>
        </p:spPr>
        <p:txBody>
          <a:bodyPr vert="horz" wrap="square" lIns="0" tIns="0" rIns="0" bIns="0" rtlCol="0" anchor="t">
            <a:noAutofit/>
          </a:bodyPr>
          <a:lstStyle>
            <a:lvl1pPr algn="l" defTabSz="685783" rtl="0" eaLnBrk="1" latinLnBrk="0" hangingPunct="1">
              <a:lnSpc>
                <a:spcPct val="85000"/>
              </a:lnSpc>
              <a:spcBef>
                <a:spcPct val="0"/>
              </a:spcBef>
              <a:buNone/>
              <a:defRPr sz="2400" b="1" kern="1200" baseline="0">
                <a:solidFill>
                  <a:schemeClr val="bg1"/>
                </a:solidFill>
                <a:latin typeface="+mj-lt"/>
                <a:ea typeface="+mj-ea"/>
                <a:cs typeface="Arial" pitchFamily="34" charset="0"/>
              </a:defRPr>
            </a:lvl1pPr>
          </a:lstStyle>
          <a:p>
            <a:r>
              <a:rPr lang="en-AU" sz="2000" dirty="0">
                <a:solidFill>
                  <a:schemeClr val="tx1"/>
                </a:solidFill>
              </a:rPr>
              <a:t>[Insert stat] of Vietnamese women in [district name] participate in breast screening.</a:t>
            </a:r>
          </a:p>
        </p:txBody>
      </p:sp>
    </p:spTree>
    <p:extLst>
      <p:ext uri="{BB962C8B-B14F-4D97-AF65-F5344CB8AC3E}">
        <p14:creationId xmlns:p14="http://schemas.microsoft.com/office/powerpoint/2010/main" val="3405352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D77B924-062F-4F97-8D86-8519AA8E11E2}"/>
              </a:ext>
            </a:extLst>
          </p:cNvPr>
          <p:cNvSpPr txBox="1">
            <a:spLocks/>
          </p:cNvSpPr>
          <p:nvPr/>
        </p:nvSpPr>
        <p:spPr>
          <a:xfrm>
            <a:off x="567756" y="843558"/>
            <a:ext cx="4176156" cy="720080"/>
          </a:xfrm>
          <a:prstGeom prst="rect">
            <a:avLst/>
          </a:prstGeom>
        </p:spPr>
        <p:txBody>
          <a:bodyPr vert="horz" wrap="square" lIns="0" tIns="0" rIns="0" bIns="0" rtlCol="0" anchor="t">
            <a:noAutofit/>
          </a:bodyPr>
          <a:lstStyle>
            <a:lvl1pPr algn="l" defTabSz="685783" rtl="0" eaLnBrk="1" latinLnBrk="0" hangingPunct="1">
              <a:lnSpc>
                <a:spcPct val="85000"/>
              </a:lnSpc>
              <a:spcBef>
                <a:spcPct val="0"/>
              </a:spcBef>
              <a:buNone/>
              <a:defRPr sz="2400" b="1" kern="1200" baseline="0">
                <a:solidFill>
                  <a:schemeClr val="bg1"/>
                </a:solidFill>
                <a:latin typeface="+mj-lt"/>
                <a:ea typeface="+mj-ea"/>
                <a:cs typeface="Arial" pitchFamily="34" charset="0"/>
              </a:defRPr>
            </a:lvl1pPr>
          </a:lstStyle>
          <a:p>
            <a:r>
              <a:rPr lang="en-AU" sz="2000" dirty="0">
                <a:solidFill>
                  <a:schemeClr val="tx1"/>
                </a:solidFill>
              </a:rPr>
              <a:t>[Insert stat] of Filipino women in [district name] participate in breast screening.</a:t>
            </a:r>
          </a:p>
        </p:txBody>
      </p:sp>
    </p:spTree>
    <p:extLst>
      <p:ext uri="{BB962C8B-B14F-4D97-AF65-F5344CB8AC3E}">
        <p14:creationId xmlns:p14="http://schemas.microsoft.com/office/powerpoint/2010/main" val="334147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D77B924-062F-4F97-8D86-8519AA8E11E2}"/>
              </a:ext>
            </a:extLst>
          </p:cNvPr>
          <p:cNvSpPr txBox="1">
            <a:spLocks/>
          </p:cNvSpPr>
          <p:nvPr/>
        </p:nvSpPr>
        <p:spPr>
          <a:xfrm>
            <a:off x="546572" y="843558"/>
            <a:ext cx="4176156" cy="720080"/>
          </a:xfrm>
          <a:prstGeom prst="rect">
            <a:avLst/>
          </a:prstGeom>
        </p:spPr>
        <p:txBody>
          <a:bodyPr vert="horz" wrap="square" lIns="0" tIns="0" rIns="0" bIns="0" rtlCol="0" anchor="t">
            <a:noAutofit/>
          </a:bodyPr>
          <a:lstStyle>
            <a:lvl1pPr algn="l" defTabSz="685783" rtl="0" eaLnBrk="1" latinLnBrk="0" hangingPunct="1">
              <a:lnSpc>
                <a:spcPct val="85000"/>
              </a:lnSpc>
              <a:spcBef>
                <a:spcPct val="0"/>
              </a:spcBef>
              <a:buNone/>
              <a:defRPr sz="2400" b="1" kern="1200" baseline="0">
                <a:solidFill>
                  <a:schemeClr val="bg1"/>
                </a:solidFill>
                <a:latin typeface="+mj-lt"/>
                <a:ea typeface="+mj-ea"/>
                <a:cs typeface="Arial" pitchFamily="34" charset="0"/>
              </a:defRPr>
            </a:lvl1pPr>
          </a:lstStyle>
          <a:p>
            <a:r>
              <a:rPr lang="en-AU" sz="2000" dirty="0">
                <a:solidFill>
                  <a:schemeClr val="tx1"/>
                </a:solidFill>
              </a:rPr>
              <a:t>[Insert stat] of Arabic women in [district name] participate in breast screening.</a:t>
            </a:r>
          </a:p>
        </p:txBody>
      </p:sp>
    </p:spTree>
    <p:extLst>
      <p:ext uri="{BB962C8B-B14F-4D97-AF65-F5344CB8AC3E}">
        <p14:creationId xmlns:p14="http://schemas.microsoft.com/office/powerpoint/2010/main" val="2963033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D77B924-062F-4F97-8D86-8519AA8E11E2}"/>
              </a:ext>
            </a:extLst>
          </p:cNvPr>
          <p:cNvSpPr txBox="1">
            <a:spLocks/>
          </p:cNvSpPr>
          <p:nvPr/>
        </p:nvSpPr>
        <p:spPr>
          <a:xfrm>
            <a:off x="611560" y="771550"/>
            <a:ext cx="3024336" cy="1728192"/>
          </a:xfrm>
          <a:prstGeom prst="rect">
            <a:avLst/>
          </a:prstGeom>
        </p:spPr>
        <p:txBody>
          <a:bodyPr vert="horz" wrap="square" lIns="0" tIns="0" rIns="0" bIns="0" rtlCol="0" anchor="t">
            <a:noAutofit/>
          </a:bodyPr>
          <a:lstStyle>
            <a:lvl1pPr algn="l" defTabSz="685783" rtl="0" eaLnBrk="1" latinLnBrk="0" hangingPunct="1">
              <a:lnSpc>
                <a:spcPct val="85000"/>
              </a:lnSpc>
              <a:spcBef>
                <a:spcPct val="0"/>
              </a:spcBef>
              <a:buNone/>
              <a:defRPr sz="2400" b="1" kern="1200" baseline="0">
                <a:solidFill>
                  <a:schemeClr val="bg1"/>
                </a:solidFill>
                <a:latin typeface="+mj-lt"/>
                <a:ea typeface="+mj-ea"/>
                <a:cs typeface="Arial" pitchFamily="34" charset="0"/>
              </a:defRPr>
            </a:lvl1pPr>
          </a:lstStyle>
          <a:p>
            <a:r>
              <a:rPr lang="en-AU" sz="2000" dirty="0">
                <a:solidFill>
                  <a:schemeClr val="tx1"/>
                </a:solidFill>
              </a:rPr>
              <a:t>[Insert stat] of Hindi women in [district name] participate in breast screening.</a:t>
            </a:r>
          </a:p>
        </p:txBody>
      </p:sp>
    </p:spTree>
    <p:extLst>
      <p:ext uri="{BB962C8B-B14F-4D97-AF65-F5344CB8AC3E}">
        <p14:creationId xmlns:p14="http://schemas.microsoft.com/office/powerpoint/2010/main" val="1917563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D77B924-062F-4F97-8D86-8519AA8E11E2}"/>
              </a:ext>
            </a:extLst>
          </p:cNvPr>
          <p:cNvSpPr txBox="1">
            <a:spLocks/>
          </p:cNvSpPr>
          <p:nvPr/>
        </p:nvSpPr>
        <p:spPr>
          <a:xfrm>
            <a:off x="467544" y="699542"/>
            <a:ext cx="3312368" cy="1512168"/>
          </a:xfrm>
          <a:prstGeom prst="rect">
            <a:avLst/>
          </a:prstGeom>
        </p:spPr>
        <p:txBody>
          <a:bodyPr vert="horz" wrap="square" lIns="0" tIns="0" rIns="0" bIns="0" rtlCol="0" anchor="t">
            <a:noAutofit/>
          </a:bodyPr>
          <a:lstStyle>
            <a:lvl1pPr algn="l" defTabSz="685783" rtl="0" eaLnBrk="1" latinLnBrk="0" hangingPunct="1">
              <a:lnSpc>
                <a:spcPct val="85000"/>
              </a:lnSpc>
              <a:spcBef>
                <a:spcPct val="0"/>
              </a:spcBef>
              <a:buNone/>
              <a:defRPr sz="2400" b="1" kern="1200" baseline="0">
                <a:solidFill>
                  <a:schemeClr val="bg1"/>
                </a:solidFill>
                <a:latin typeface="+mj-lt"/>
                <a:ea typeface="+mj-ea"/>
                <a:cs typeface="Arial" pitchFamily="34" charset="0"/>
              </a:defRPr>
            </a:lvl1pPr>
          </a:lstStyle>
          <a:p>
            <a:r>
              <a:rPr lang="en-AU" sz="2000" dirty="0">
                <a:solidFill>
                  <a:schemeClr val="tx1"/>
                </a:solidFill>
              </a:rPr>
              <a:t>[Insert stat] of Cantonese speaking/Mandarin speaking women in [district name] participate in breast screening.</a:t>
            </a:r>
          </a:p>
        </p:txBody>
      </p:sp>
    </p:spTree>
    <p:extLst>
      <p:ext uri="{BB962C8B-B14F-4D97-AF65-F5344CB8AC3E}">
        <p14:creationId xmlns:p14="http://schemas.microsoft.com/office/powerpoint/2010/main" val="2366854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D77B924-062F-4F97-8D86-8519AA8E11E2}"/>
              </a:ext>
            </a:extLst>
          </p:cNvPr>
          <p:cNvSpPr txBox="1">
            <a:spLocks/>
          </p:cNvSpPr>
          <p:nvPr/>
        </p:nvSpPr>
        <p:spPr>
          <a:xfrm>
            <a:off x="559744" y="339502"/>
            <a:ext cx="3508200" cy="1512168"/>
          </a:xfrm>
          <a:prstGeom prst="rect">
            <a:avLst/>
          </a:prstGeom>
        </p:spPr>
        <p:txBody>
          <a:bodyPr vert="horz" wrap="square" lIns="0" tIns="0" rIns="0" bIns="0" rtlCol="0" anchor="t">
            <a:noAutofit/>
          </a:bodyPr>
          <a:lstStyle>
            <a:lvl1pPr algn="l" defTabSz="685783" rtl="0" eaLnBrk="1" latinLnBrk="0" hangingPunct="1">
              <a:lnSpc>
                <a:spcPct val="85000"/>
              </a:lnSpc>
              <a:spcBef>
                <a:spcPct val="0"/>
              </a:spcBef>
              <a:buNone/>
              <a:defRPr sz="2400" b="1" kern="1200" baseline="0">
                <a:solidFill>
                  <a:schemeClr val="bg1"/>
                </a:solidFill>
                <a:latin typeface="+mj-lt"/>
                <a:ea typeface="+mj-ea"/>
                <a:cs typeface="Arial" pitchFamily="34" charset="0"/>
              </a:defRPr>
            </a:lvl1pPr>
          </a:lstStyle>
          <a:p>
            <a:r>
              <a:rPr lang="en-AU" sz="2000" dirty="0">
                <a:solidFill>
                  <a:schemeClr val="tx1"/>
                </a:solidFill>
              </a:rPr>
              <a:t>[Insert stat] of Maltese women in [district name] participate in breast screening.</a:t>
            </a:r>
          </a:p>
        </p:txBody>
      </p:sp>
    </p:spTree>
    <p:extLst>
      <p:ext uri="{BB962C8B-B14F-4D97-AF65-F5344CB8AC3E}">
        <p14:creationId xmlns:p14="http://schemas.microsoft.com/office/powerpoint/2010/main" val="3218762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D77B924-062F-4F97-8D86-8519AA8E11E2}"/>
              </a:ext>
            </a:extLst>
          </p:cNvPr>
          <p:cNvSpPr txBox="1">
            <a:spLocks/>
          </p:cNvSpPr>
          <p:nvPr/>
        </p:nvSpPr>
        <p:spPr>
          <a:xfrm>
            <a:off x="569740" y="1635646"/>
            <a:ext cx="3354188" cy="1152128"/>
          </a:xfrm>
          <a:prstGeom prst="rect">
            <a:avLst/>
          </a:prstGeom>
        </p:spPr>
        <p:txBody>
          <a:bodyPr vert="horz" wrap="square" lIns="0" tIns="0" rIns="0" bIns="0" rtlCol="0" anchor="t">
            <a:noAutofit/>
          </a:bodyPr>
          <a:lstStyle>
            <a:lvl1pPr algn="l" defTabSz="685783" rtl="0" eaLnBrk="1" latinLnBrk="0" hangingPunct="1">
              <a:lnSpc>
                <a:spcPct val="85000"/>
              </a:lnSpc>
              <a:spcBef>
                <a:spcPct val="0"/>
              </a:spcBef>
              <a:buNone/>
              <a:defRPr sz="2400" b="1" kern="1200" baseline="0">
                <a:solidFill>
                  <a:schemeClr val="bg1"/>
                </a:solidFill>
                <a:latin typeface="+mj-lt"/>
                <a:ea typeface="+mj-ea"/>
                <a:cs typeface="Arial" pitchFamily="34" charset="0"/>
              </a:defRPr>
            </a:lvl1pPr>
          </a:lstStyle>
          <a:p>
            <a:r>
              <a:rPr lang="en-AU" sz="2000" dirty="0">
                <a:solidFill>
                  <a:schemeClr val="tx1"/>
                </a:solidFill>
              </a:rPr>
              <a:t>[Insert stat] of Serbian/Croatian women in [district name] participate in breast screening.</a:t>
            </a:r>
          </a:p>
        </p:txBody>
      </p:sp>
    </p:spTree>
    <p:extLst>
      <p:ext uri="{BB962C8B-B14F-4D97-AF65-F5344CB8AC3E}">
        <p14:creationId xmlns:p14="http://schemas.microsoft.com/office/powerpoint/2010/main" val="1096117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D77B924-062F-4F97-8D86-8519AA8E11E2}"/>
              </a:ext>
            </a:extLst>
          </p:cNvPr>
          <p:cNvSpPr txBox="1">
            <a:spLocks/>
          </p:cNvSpPr>
          <p:nvPr/>
        </p:nvSpPr>
        <p:spPr>
          <a:xfrm>
            <a:off x="1043608" y="987574"/>
            <a:ext cx="3456384" cy="1296144"/>
          </a:xfrm>
          <a:prstGeom prst="rect">
            <a:avLst/>
          </a:prstGeom>
        </p:spPr>
        <p:txBody>
          <a:bodyPr vert="horz" wrap="square" lIns="0" tIns="0" rIns="0" bIns="0" rtlCol="0" anchor="t">
            <a:noAutofit/>
          </a:bodyPr>
          <a:lstStyle>
            <a:lvl1pPr algn="l" defTabSz="685783" rtl="0" eaLnBrk="1" latinLnBrk="0" hangingPunct="1">
              <a:lnSpc>
                <a:spcPct val="85000"/>
              </a:lnSpc>
              <a:spcBef>
                <a:spcPct val="0"/>
              </a:spcBef>
              <a:buNone/>
              <a:defRPr sz="2400" b="1" kern="1200" baseline="0">
                <a:solidFill>
                  <a:schemeClr val="bg1"/>
                </a:solidFill>
                <a:latin typeface="+mj-lt"/>
                <a:ea typeface="+mj-ea"/>
                <a:cs typeface="Arial" pitchFamily="34" charset="0"/>
              </a:defRPr>
            </a:lvl1pPr>
          </a:lstStyle>
          <a:p>
            <a:r>
              <a:rPr lang="en-AU" sz="2000" dirty="0">
                <a:solidFill>
                  <a:schemeClr val="tx1"/>
                </a:solidFill>
              </a:rPr>
              <a:t>[Insert stat] of French women in [district name] participate in breast screening.</a:t>
            </a:r>
          </a:p>
        </p:txBody>
      </p:sp>
    </p:spTree>
    <p:extLst>
      <p:ext uri="{BB962C8B-B14F-4D97-AF65-F5344CB8AC3E}">
        <p14:creationId xmlns:p14="http://schemas.microsoft.com/office/powerpoint/2010/main" val="3122503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D77B924-062F-4F97-8D86-8519AA8E11E2}"/>
              </a:ext>
            </a:extLst>
          </p:cNvPr>
          <p:cNvSpPr txBox="1">
            <a:spLocks/>
          </p:cNvSpPr>
          <p:nvPr/>
        </p:nvSpPr>
        <p:spPr>
          <a:xfrm>
            <a:off x="395844" y="1203598"/>
            <a:ext cx="2880012" cy="1224136"/>
          </a:xfrm>
          <a:prstGeom prst="rect">
            <a:avLst/>
          </a:prstGeom>
        </p:spPr>
        <p:txBody>
          <a:bodyPr vert="horz" wrap="square" lIns="0" tIns="0" rIns="0" bIns="0" rtlCol="0" anchor="t">
            <a:noAutofit/>
          </a:bodyPr>
          <a:lstStyle>
            <a:lvl1pPr algn="l" defTabSz="685783" rtl="0" eaLnBrk="1" latinLnBrk="0" hangingPunct="1">
              <a:lnSpc>
                <a:spcPct val="85000"/>
              </a:lnSpc>
              <a:spcBef>
                <a:spcPct val="0"/>
              </a:spcBef>
              <a:buNone/>
              <a:defRPr sz="2400" b="1" kern="1200" baseline="0">
                <a:solidFill>
                  <a:schemeClr val="bg1"/>
                </a:solidFill>
                <a:latin typeface="+mj-lt"/>
                <a:ea typeface="+mj-ea"/>
                <a:cs typeface="Arial" pitchFamily="34" charset="0"/>
              </a:defRPr>
            </a:lvl1pPr>
          </a:lstStyle>
          <a:p>
            <a:r>
              <a:rPr lang="en-AU" sz="2000" dirty="0">
                <a:solidFill>
                  <a:schemeClr val="tx1"/>
                </a:solidFill>
              </a:rPr>
              <a:t>[Insert stat] of Italian women in [district name] participate in breast screening.</a:t>
            </a:r>
          </a:p>
        </p:txBody>
      </p:sp>
    </p:spTree>
    <p:extLst>
      <p:ext uri="{BB962C8B-B14F-4D97-AF65-F5344CB8AC3E}">
        <p14:creationId xmlns:p14="http://schemas.microsoft.com/office/powerpoint/2010/main" val="1274232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D77B924-062F-4F97-8D86-8519AA8E11E2}"/>
              </a:ext>
            </a:extLst>
          </p:cNvPr>
          <p:cNvSpPr txBox="1">
            <a:spLocks/>
          </p:cNvSpPr>
          <p:nvPr/>
        </p:nvSpPr>
        <p:spPr>
          <a:xfrm>
            <a:off x="323528" y="627534"/>
            <a:ext cx="2663988" cy="2232248"/>
          </a:xfrm>
          <a:prstGeom prst="rect">
            <a:avLst/>
          </a:prstGeom>
        </p:spPr>
        <p:txBody>
          <a:bodyPr vert="horz" wrap="square" lIns="0" tIns="0" rIns="0" bIns="0" rtlCol="0" anchor="t">
            <a:noAutofit/>
          </a:bodyPr>
          <a:lstStyle>
            <a:lvl1pPr algn="l" defTabSz="685783" rtl="0" eaLnBrk="1" latinLnBrk="0" hangingPunct="1">
              <a:lnSpc>
                <a:spcPct val="85000"/>
              </a:lnSpc>
              <a:spcBef>
                <a:spcPct val="0"/>
              </a:spcBef>
              <a:buNone/>
              <a:defRPr sz="2400" b="1" kern="1200" baseline="0">
                <a:solidFill>
                  <a:schemeClr val="bg1"/>
                </a:solidFill>
                <a:latin typeface="+mj-lt"/>
                <a:ea typeface="+mj-ea"/>
                <a:cs typeface="Arial" pitchFamily="34" charset="0"/>
              </a:defRPr>
            </a:lvl1pPr>
          </a:lstStyle>
          <a:p>
            <a:r>
              <a:rPr lang="en-AU" sz="2000" dirty="0"/>
              <a:t>[Insert stat] of Greek women in [district name] participate in breast screening.</a:t>
            </a:r>
          </a:p>
        </p:txBody>
      </p:sp>
    </p:spTree>
    <p:extLst>
      <p:ext uri="{BB962C8B-B14F-4D97-AF65-F5344CB8AC3E}">
        <p14:creationId xmlns:p14="http://schemas.microsoft.com/office/powerpoint/2010/main" val="24295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7DA7A2-B7DA-4039-A09C-0E34BE7AE84D}"/>
              </a:ext>
            </a:extLst>
          </p:cNvPr>
          <p:cNvSpPr txBox="1">
            <a:spLocks/>
          </p:cNvSpPr>
          <p:nvPr/>
        </p:nvSpPr>
        <p:spPr>
          <a:xfrm>
            <a:off x="414000" y="1779662"/>
            <a:ext cx="3725952" cy="2160240"/>
          </a:xfrm>
          <a:prstGeom prst="rect">
            <a:avLst/>
          </a:prstGeom>
        </p:spPr>
        <p:txBody>
          <a:bodyPr vert="horz" lIns="0" tIns="0" rIns="0" bIns="0" rtlCol="0">
            <a:noAutofit/>
          </a:bodyPr>
          <a:lstStyle>
            <a:lvl1pPr marL="0" indent="0" algn="l" defTabSz="685783" rtl="0" eaLnBrk="1" latinLnBrk="0" hangingPunct="1">
              <a:lnSpc>
                <a:spcPts val="2100"/>
              </a:lnSpc>
              <a:spcBef>
                <a:spcPts val="300"/>
              </a:spcBef>
              <a:spcAft>
                <a:spcPts val="1050"/>
              </a:spcAft>
              <a:buFont typeface="Arial" pitchFamily="34" charset="0"/>
              <a:buNone/>
              <a:defRPr sz="1600" b="1" kern="1200" baseline="0">
                <a:solidFill>
                  <a:schemeClr val="bg1"/>
                </a:solidFill>
                <a:latin typeface="+mn-lt"/>
                <a:ea typeface="+mn-ea"/>
                <a:cs typeface="Arial" pitchFamily="34" charset="0"/>
              </a:defRPr>
            </a:lvl1pPr>
            <a:lvl2pPr marL="342892" indent="0" algn="ctr" defTabSz="685783" rtl="0" eaLnBrk="1" latinLnBrk="0" hangingPunct="1">
              <a:lnSpc>
                <a:spcPts val="2100"/>
              </a:lnSpc>
              <a:spcBef>
                <a:spcPts val="0"/>
              </a:spcBef>
              <a:spcAft>
                <a:spcPts val="1050"/>
              </a:spcAft>
              <a:buSzPct val="90000"/>
              <a:buFont typeface="Verdana" pitchFamily="34" charset="0"/>
              <a:buNone/>
              <a:defRPr sz="1800" kern="1200">
                <a:solidFill>
                  <a:schemeClr val="tx1">
                    <a:tint val="75000"/>
                  </a:schemeClr>
                </a:solidFill>
                <a:latin typeface="+mn-lt"/>
                <a:ea typeface="+mn-ea"/>
                <a:cs typeface="Arial" pitchFamily="34" charset="0"/>
              </a:defRPr>
            </a:lvl2pPr>
            <a:lvl3pPr marL="685783" indent="0" algn="ctr" defTabSz="685783" rtl="0" eaLnBrk="1" latinLnBrk="0" hangingPunct="1">
              <a:lnSpc>
                <a:spcPts val="2100"/>
              </a:lnSpc>
              <a:spcBef>
                <a:spcPts val="0"/>
              </a:spcBef>
              <a:spcAft>
                <a:spcPts val="1050"/>
              </a:spcAft>
              <a:buSzPct val="90000"/>
              <a:buFont typeface="Verdana" pitchFamily="34" charset="0"/>
              <a:buNone/>
              <a:defRPr sz="1650" kern="1200">
                <a:solidFill>
                  <a:schemeClr val="tx1">
                    <a:tint val="75000"/>
                  </a:schemeClr>
                </a:solidFill>
                <a:latin typeface="+mn-lt"/>
                <a:ea typeface="+mn-ea"/>
                <a:cs typeface="Arial" pitchFamily="34" charset="0"/>
              </a:defRPr>
            </a:lvl3pPr>
            <a:lvl4pPr marL="1028675" indent="0" algn="ctr" defTabSz="685783" rtl="0" eaLnBrk="1" latinLnBrk="0" hangingPunct="1">
              <a:lnSpc>
                <a:spcPts val="1950"/>
              </a:lnSpc>
              <a:spcBef>
                <a:spcPts val="0"/>
              </a:spcBef>
              <a:spcAft>
                <a:spcPts val="975"/>
              </a:spcAft>
              <a:buSzPct val="90000"/>
              <a:buFont typeface="Verdana" pitchFamily="34" charset="0"/>
              <a:buNone/>
              <a:defRPr sz="1350" kern="1200">
                <a:solidFill>
                  <a:schemeClr val="tx1">
                    <a:tint val="75000"/>
                  </a:schemeClr>
                </a:solidFill>
                <a:latin typeface="+mn-lt"/>
                <a:ea typeface="+mn-ea"/>
                <a:cs typeface="Arial" pitchFamily="34" charset="0"/>
              </a:defRPr>
            </a:lvl4pPr>
            <a:lvl5pPr marL="1371566" indent="0" algn="ctr" defTabSz="685783" rtl="0" eaLnBrk="1" latinLnBrk="0" hangingPunct="1">
              <a:lnSpc>
                <a:spcPts val="1650"/>
              </a:lnSpc>
              <a:spcBef>
                <a:spcPts val="0"/>
              </a:spcBef>
              <a:spcAft>
                <a:spcPts val="1042"/>
              </a:spcAft>
              <a:buSzPct val="90000"/>
              <a:buFont typeface="Verdana" pitchFamily="34" charset="0"/>
              <a:buNone/>
              <a:defRPr sz="1200" kern="1200" baseline="0">
                <a:solidFill>
                  <a:schemeClr val="tx1">
                    <a:tint val="75000"/>
                  </a:schemeClr>
                </a:solidFill>
                <a:latin typeface="+mn-lt"/>
                <a:ea typeface="+mn-ea"/>
                <a:cs typeface="Arial" pitchFamily="34" charset="0"/>
              </a:defRPr>
            </a:lvl5pPr>
            <a:lvl6pPr marL="1714457"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6pPr>
            <a:lvl7pPr marL="2057348"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7pPr>
            <a:lvl8pPr marL="2400240"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8pPr>
            <a:lvl9pPr marL="2743132"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9pPr>
          </a:lstStyle>
          <a:p>
            <a:r>
              <a:rPr lang="en-US" sz="1400" b="0" dirty="0">
                <a:solidFill>
                  <a:schemeClr val="tx1"/>
                </a:solidFill>
              </a:rPr>
              <a:t>The aim of the MHW to raise awareness of health issues experienced by culturally and linguistically diverse communities and ways to address these issues.</a:t>
            </a:r>
            <a:endParaRPr lang="en-AU" sz="1400" b="0" dirty="0">
              <a:solidFill>
                <a:schemeClr val="tx1"/>
              </a:solidFill>
            </a:endParaRPr>
          </a:p>
        </p:txBody>
      </p:sp>
      <p:sp>
        <p:nvSpPr>
          <p:cNvPr id="5" name="Title 2">
            <a:extLst>
              <a:ext uri="{FF2B5EF4-FFF2-40B4-BE49-F238E27FC236}">
                <a16:creationId xmlns:a16="http://schemas.microsoft.com/office/drawing/2014/main" id="{863CFE44-BE0D-452E-B94E-2AC4F78B9F3A}"/>
              </a:ext>
            </a:extLst>
          </p:cNvPr>
          <p:cNvSpPr txBox="1">
            <a:spLocks/>
          </p:cNvSpPr>
          <p:nvPr/>
        </p:nvSpPr>
        <p:spPr>
          <a:xfrm>
            <a:off x="414000" y="987574"/>
            <a:ext cx="3365912" cy="475253"/>
          </a:xfrm>
          <a:prstGeom prst="rect">
            <a:avLst/>
          </a:prstGeom>
        </p:spPr>
        <p:txBody>
          <a:bodyPr vert="horz" wrap="square" lIns="0" tIns="0" rIns="0" bIns="0" rtlCol="0" anchor="t">
            <a:noAutofit/>
          </a:bodyPr>
          <a:lstStyle>
            <a:lvl1pPr algn="l" defTabSz="685783" rtl="0" eaLnBrk="1" latinLnBrk="0" hangingPunct="1">
              <a:lnSpc>
                <a:spcPct val="85000"/>
              </a:lnSpc>
              <a:spcBef>
                <a:spcPct val="0"/>
              </a:spcBef>
              <a:buNone/>
              <a:defRPr sz="2400" b="1" kern="1200" baseline="0">
                <a:solidFill>
                  <a:schemeClr val="bg1"/>
                </a:solidFill>
                <a:latin typeface="+mj-lt"/>
                <a:ea typeface="+mj-ea"/>
                <a:cs typeface="Arial" pitchFamily="34" charset="0"/>
              </a:defRPr>
            </a:lvl1pPr>
          </a:lstStyle>
          <a:p>
            <a:r>
              <a:rPr lang="en-US" sz="2000" dirty="0">
                <a:solidFill>
                  <a:srgbClr val="002060"/>
                </a:solidFill>
              </a:rPr>
              <a:t>About Multicultural Health Week</a:t>
            </a:r>
            <a:endParaRPr lang="en-AU" sz="2000" dirty="0">
              <a:solidFill>
                <a:srgbClr val="002060"/>
              </a:solidFill>
            </a:endParaRPr>
          </a:p>
        </p:txBody>
      </p:sp>
    </p:spTree>
    <p:extLst>
      <p:ext uri="{BB962C8B-B14F-4D97-AF65-F5344CB8AC3E}">
        <p14:creationId xmlns:p14="http://schemas.microsoft.com/office/powerpoint/2010/main" val="2674321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D77B924-062F-4F97-8D86-8519AA8E11E2}"/>
              </a:ext>
            </a:extLst>
          </p:cNvPr>
          <p:cNvSpPr txBox="1">
            <a:spLocks/>
          </p:cNvSpPr>
          <p:nvPr/>
        </p:nvSpPr>
        <p:spPr>
          <a:xfrm>
            <a:off x="546572" y="771550"/>
            <a:ext cx="4176156" cy="720080"/>
          </a:xfrm>
          <a:prstGeom prst="rect">
            <a:avLst/>
          </a:prstGeom>
        </p:spPr>
        <p:txBody>
          <a:bodyPr vert="horz" wrap="square" lIns="0" tIns="0" rIns="0" bIns="0" rtlCol="0" anchor="t">
            <a:noAutofit/>
          </a:bodyPr>
          <a:lstStyle>
            <a:lvl1pPr algn="l" defTabSz="685783" rtl="0" eaLnBrk="1" latinLnBrk="0" hangingPunct="1">
              <a:lnSpc>
                <a:spcPct val="85000"/>
              </a:lnSpc>
              <a:spcBef>
                <a:spcPct val="0"/>
              </a:spcBef>
              <a:buNone/>
              <a:defRPr sz="2400" b="1" kern="1200" baseline="0">
                <a:solidFill>
                  <a:schemeClr val="bg1"/>
                </a:solidFill>
                <a:latin typeface="+mj-lt"/>
                <a:ea typeface="+mj-ea"/>
                <a:cs typeface="Arial" pitchFamily="34" charset="0"/>
              </a:defRPr>
            </a:lvl1pPr>
          </a:lstStyle>
          <a:p>
            <a:r>
              <a:rPr lang="en-AU" sz="2000" dirty="0"/>
              <a:t>[Insert stat] of Korean women in [district name] participate in breast screening.</a:t>
            </a:r>
          </a:p>
        </p:txBody>
      </p:sp>
    </p:spTree>
    <p:extLst>
      <p:ext uri="{BB962C8B-B14F-4D97-AF65-F5344CB8AC3E}">
        <p14:creationId xmlns:p14="http://schemas.microsoft.com/office/powerpoint/2010/main" val="2448959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D77B924-062F-4F97-8D86-8519AA8E11E2}"/>
              </a:ext>
            </a:extLst>
          </p:cNvPr>
          <p:cNvSpPr txBox="1">
            <a:spLocks/>
          </p:cNvSpPr>
          <p:nvPr/>
        </p:nvSpPr>
        <p:spPr>
          <a:xfrm>
            <a:off x="547075" y="843558"/>
            <a:ext cx="4176156" cy="720080"/>
          </a:xfrm>
          <a:prstGeom prst="rect">
            <a:avLst/>
          </a:prstGeom>
        </p:spPr>
        <p:txBody>
          <a:bodyPr vert="horz" wrap="square" lIns="0" tIns="0" rIns="0" bIns="0" rtlCol="0" anchor="t">
            <a:noAutofit/>
          </a:bodyPr>
          <a:lstStyle>
            <a:lvl1pPr algn="l" defTabSz="685783" rtl="0" eaLnBrk="1" latinLnBrk="0" hangingPunct="1">
              <a:lnSpc>
                <a:spcPct val="85000"/>
              </a:lnSpc>
              <a:spcBef>
                <a:spcPct val="0"/>
              </a:spcBef>
              <a:buNone/>
              <a:defRPr sz="2400" b="1" kern="1200" baseline="0">
                <a:solidFill>
                  <a:schemeClr val="bg1"/>
                </a:solidFill>
                <a:latin typeface="+mj-lt"/>
                <a:ea typeface="+mj-ea"/>
                <a:cs typeface="Arial" pitchFamily="34" charset="0"/>
              </a:defRPr>
            </a:lvl1pPr>
          </a:lstStyle>
          <a:p>
            <a:r>
              <a:rPr lang="en-AU" sz="2000" dirty="0">
                <a:solidFill>
                  <a:schemeClr val="tx1"/>
                </a:solidFill>
              </a:rPr>
              <a:t>[Insert stat] of German women in [district name] participate in breast screening.</a:t>
            </a:r>
          </a:p>
        </p:txBody>
      </p:sp>
    </p:spTree>
    <p:extLst>
      <p:ext uri="{BB962C8B-B14F-4D97-AF65-F5344CB8AC3E}">
        <p14:creationId xmlns:p14="http://schemas.microsoft.com/office/powerpoint/2010/main" val="831853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7DA7A2-B7DA-4039-A09C-0E34BE7AE84D}"/>
              </a:ext>
            </a:extLst>
          </p:cNvPr>
          <p:cNvSpPr txBox="1">
            <a:spLocks/>
          </p:cNvSpPr>
          <p:nvPr/>
        </p:nvSpPr>
        <p:spPr>
          <a:xfrm>
            <a:off x="395844" y="1203598"/>
            <a:ext cx="4248164" cy="2160240"/>
          </a:xfrm>
          <a:prstGeom prst="rect">
            <a:avLst/>
          </a:prstGeom>
        </p:spPr>
        <p:txBody>
          <a:bodyPr vert="horz" lIns="0" tIns="0" rIns="0" bIns="0" rtlCol="0">
            <a:noAutofit/>
          </a:bodyPr>
          <a:lstStyle>
            <a:lvl1pPr marL="0" indent="0" algn="l" defTabSz="685783" rtl="0" eaLnBrk="1" latinLnBrk="0" hangingPunct="1">
              <a:lnSpc>
                <a:spcPts val="2100"/>
              </a:lnSpc>
              <a:spcBef>
                <a:spcPts val="300"/>
              </a:spcBef>
              <a:spcAft>
                <a:spcPts val="1050"/>
              </a:spcAft>
              <a:buFont typeface="Arial" pitchFamily="34" charset="0"/>
              <a:buNone/>
              <a:defRPr sz="1600" b="1" kern="1200" baseline="0">
                <a:solidFill>
                  <a:schemeClr val="bg1"/>
                </a:solidFill>
                <a:latin typeface="+mn-lt"/>
                <a:ea typeface="+mn-ea"/>
                <a:cs typeface="Arial" pitchFamily="34" charset="0"/>
              </a:defRPr>
            </a:lvl1pPr>
            <a:lvl2pPr marL="342892" indent="0" algn="ctr" defTabSz="685783" rtl="0" eaLnBrk="1" latinLnBrk="0" hangingPunct="1">
              <a:lnSpc>
                <a:spcPts val="2100"/>
              </a:lnSpc>
              <a:spcBef>
                <a:spcPts val="0"/>
              </a:spcBef>
              <a:spcAft>
                <a:spcPts val="1050"/>
              </a:spcAft>
              <a:buSzPct val="90000"/>
              <a:buFont typeface="Verdana" pitchFamily="34" charset="0"/>
              <a:buNone/>
              <a:defRPr sz="1800" kern="1200">
                <a:solidFill>
                  <a:schemeClr val="tx1">
                    <a:tint val="75000"/>
                  </a:schemeClr>
                </a:solidFill>
                <a:latin typeface="+mn-lt"/>
                <a:ea typeface="+mn-ea"/>
                <a:cs typeface="Arial" pitchFamily="34" charset="0"/>
              </a:defRPr>
            </a:lvl2pPr>
            <a:lvl3pPr marL="685783" indent="0" algn="ctr" defTabSz="685783" rtl="0" eaLnBrk="1" latinLnBrk="0" hangingPunct="1">
              <a:lnSpc>
                <a:spcPts val="2100"/>
              </a:lnSpc>
              <a:spcBef>
                <a:spcPts val="0"/>
              </a:spcBef>
              <a:spcAft>
                <a:spcPts val="1050"/>
              </a:spcAft>
              <a:buSzPct val="90000"/>
              <a:buFont typeface="Verdana" pitchFamily="34" charset="0"/>
              <a:buNone/>
              <a:defRPr sz="1650" kern="1200">
                <a:solidFill>
                  <a:schemeClr val="tx1">
                    <a:tint val="75000"/>
                  </a:schemeClr>
                </a:solidFill>
                <a:latin typeface="+mn-lt"/>
                <a:ea typeface="+mn-ea"/>
                <a:cs typeface="Arial" pitchFamily="34" charset="0"/>
              </a:defRPr>
            </a:lvl3pPr>
            <a:lvl4pPr marL="1028675" indent="0" algn="ctr" defTabSz="685783" rtl="0" eaLnBrk="1" latinLnBrk="0" hangingPunct="1">
              <a:lnSpc>
                <a:spcPts val="1950"/>
              </a:lnSpc>
              <a:spcBef>
                <a:spcPts val="0"/>
              </a:spcBef>
              <a:spcAft>
                <a:spcPts val="975"/>
              </a:spcAft>
              <a:buSzPct val="90000"/>
              <a:buFont typeface="Verdana" pitchFamily="34" charset="0"/>
              <a:buNone/>
              <a:defRPr sz="1350" kern="1200">
                <a:solidFill>
                  <a:schemeClr val="tx1">
                    <a:tint val="75000"/>
                  </a:schemeClr>
                </a:solidFill>
                <a:latin typeface="+mn-lt"/>
                <a:ea typeface="+mn-ea"/>
                <a:cs typeface="Arial" pitchFamily="34" charset="0"/>
              </a:defRPr>
            </a:lvl4pPr>
            <a:lvl5pPr marL="1371566" indent="0" algn="ctr" defTabSz="685783" rtl="0" eaLnBrk="1" latinLnBrk="0" hangingPunct="1">
              <a:lnSpc>
                <a:spcPts val="1650"/>
              </a:lnSpc>
              <a:spcBef>
                <a:spcPts val="0"/>
              </a:spcBef>
              <a:spcAft>
                <a:spcPts val="1042"/>
              </a:spcAft>
              <a:buSzPct val="90000"/>
              <a:buFont typeface="Verdana" pitchFamily="34" charset="0"/>
              <a:buNone/>
              <a:defRPr sz="1200" kern="1200" baseline="0">
                <a:solidFill>
                  <a:schemeClr val="tx1">
                    <a:tint val="75000"/>
                  </a:schemeClr>
                </a:solidFill>
                <a:latin typeface="+mn-lt"/>
                <a:ea typeface="+mn-ea"/>
                <a:cs typeface="Arial" pitchFamily="34" charset="0"/>
              </a:defRPr>
            </a:lvl5pPr>
            <a:lvl6pPr marL="1714457"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6pPr>
            <a:lvl7pPr marL="2057348"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7pPr>
            <a:lvl8pPr marL="2400240"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8pPr>
            <a:lvl9pPr marL="2743132"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9pPr>
          </a:lstStyle>
          <a:p>
            <a:r>
              <a:rPr lang="en-AU" sz="1200" b="0" dirty="0">
                <a:solidFill>
                  <a:schemeClr val="tx1"/>
                </a:solidFill>
              </a:rPr>
              <a:t>[Insert district] is proud to invite all eligible women to participate in cervical cancer screening.</a:t>
            </a:r>
          </a:p>
          <a:p>
            <a:pPr>
              <a:lnSpc>
                <a:spcPct val="107000"/>
              </a:lnSpc>
              <a:spcAft>
                <a:spcPts val="800"/>
              </a:spcAft>
            </a:pPr>
            <a:r>
              <a:rPr lang="en-AU" sz="1200" b="0" dirty="0">
                <a:solidFill>
                  <a:schemeClr val="tx1"/>
                </a:solidFill>
              </a:rPr>
              <a:t>Cervical cancer is one of the most preventable cancers in Australia. This is due to the success of the National Cervical Screening Program (NCSP), and the vaccination program for the human papillomavirus (HPV).</a:t>
            </a:r>
          </a:p>
          <a:p>
            <a:pPr>
              <a:lnSpc>
                <a:spcPct val="107000"/>
              </a:lnSpc>
              <a:spcAft>
                <a:spcPts val="800"/>
              </a:spcAft>
            </a:pPr>
            <a:r>
              <a:rPr lang="en-AU" sz="1200" b="0" dirty="0">
                <a:solidFill>
                  <a:schemeClr val="tx1"/>
                </a:solidFill>
                <a:cs typeface="Calibri" panose="020F0502020204030204" pitchFamily="34" charset="0"/>
              </a:rPr>
              <a:t>Women aged 25 to 74 years of age are invited to have a Cervical Screening Test every five years. </a:t>
            </a:r>
            <a:r>
              <a:rPr lang="en-AU" sz="1200" b="0" dirty="0">
                <a:solidFill>
                  <a:schemeClr val="tx1"/>
                </a:solidFill>
                <a:effectLst/>
                <a:ea typeface="Times New Roman" panose="02020603050405020304" pitchFamily="18" charset="0"/>
                <a:cs typeface="Calibri" panose="020F0502020204030204" pitchFamily="34" charset="0"/>
              </a:rPr>
              <a:t>There are two options for having the test: a doctor/nurse can collect the sample or they can explain to the person to collect their own sample.</a:t>
            </a:r>
            <a:endParaRPr lang="en-AU" sz="1200" b="0" dirty="0">
              <a:solidFill>
                <a:schemeClr val="tx1"/>
              </a:solidFill>
              <a:cs typeface="Calibri" panose="020F0502020204030204" pitchFamily="34" charset="0"/>
            </a:endParaRPr>
          </a:p>
        </p:txBody>
      </p:sp>
      <p:sp>
        <p:nvSpPr>
          <p:cNvPr id="5" name="Title 2">
            <a:extLst>
              <a:ext uri="{FF2B5EF4-FFF2-40B4-BE49-F238E27FC236}">
                <a16:creationId xmlns:a16="http://schemas.microsoft.com/office/drawing/2014/main" id="{863CFE44-BE0D-452E-B94E-2AC4F78B9F3A}"/>
              </a:ext>
            </a:extLst>
          </p:cNvPr>
          <p:cNvSpPr txBox="1">
            <a:spLocks/>
          </p:cNvSpPr>
          <p:nvPr/>
        </p:nvSpPr>
        <p:spPr>
          <a:xfrm>
            <a:off x="395844" y="627534"/>
            <a:ext cx="4176156" cy="360040"/>
          </a:xfrm>
          <a:prstGeom prst="rect">
            <a:avLst/>
          </a:prstGeom>
        </p:spPr>
        <p:txBody>
          <a:bodyPr vert="horz" wrap="square" lIns="0" tIns="0" rIns="0" bIns="0" rtlCol="0" anchor="t">
            <a:noAutofit/>
          </a:bodyPr>
          <a:lstStyle>
            <a:lvl1pPr algn="l" defTabSz="685783" rtl="0" eaLnBrk="1" latinLnBrk="0" hangingPunct="1">
              <a:lnSpc>
                <a:spcPct val="85000"/>
              </a:lnSpc>
              <a:spcBef>
                <a:spcPct val="0"/>
              </a:spcBef>
              <a:buNone/>
              <a:defRPr sz="2400" b="1" kern="1200" baseline="0">
                <a:solidFill>
                  <a:schemeClr val="bg1"/>
                </a:solidFill>
                <a:latin typeface="+mj-lt"/>
                <a:ea typeface="+mj-ea"/>
                <a:cs typeface="Arial" pitchFamily="34" charset="0"/>
              </a:defRPr>
            </a:lvl1pPr>
          </a:lstStyle>
          <a:p>
            <a:r>
              <a:rPr lang="en-US" sz="2000" dirty="0">
                <a:solidFill>
                  <a:srgbClr val="002060"/>
                </a:solidFill>
              </a:rPr>
              <a:t>Cervical screening</a:t>
            </a:r>
            <a:endParaRPr lang="en-AU" sz="2000" dirty="0">
              <a:solidFill>
                <a:srgbClr val="002060"/>
              </a:solidFill>
            </a:endParaRPr>
          </a:p>
        </p:txBody>
      </p:sp>
    </p:spTree>
    <p:extLst>
      <p:ext uri="{BB962C8B-B14F-4D97-AF65-F5344CB8AC3E}">
        <p14:creationId xmlns:p14="http://schemas.microsoft.com/office/powerpoint/2010/main" val="441134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D77B924-062F-4F97-8D86-8519AA8E11E2}"/>
              </a:ext>
            </a:extLst>
          </p:cNvPr>
          <p:cNvSpPr txBox="1">
            <a:spLocks/>
          </p:cNvSpPr>
          <p:nvPr/>
        </p:nvSpPr>
        <p:spPr>
          <a:xfrm>
            <a:off x="467544" y="509836"/>
            <a:ext cx="3448861" cy="3672408"/>
          </a:xfrm>
          <a:prstGeom prst="rect">
            <a:avLst/>
          </a:prstGeom>
        </p:spPr>
        <p:txBody>
          <a:bodyPr vert="horz" wrap="square" lIns="0" tIns="0" rIns="0" bIns="0" rtlCol="0" anchor="t">
            <a:noAutofit/>
          </a:bodyPr>
          <a:lstStyle>
            <a:lvl1pPr algn="l" defTabSz="685783" rtl="0" eaLnBrk="1" latinLnBrk="0" hangingPunct="1">
              <a:lnSpc>
                <a:spcPct val="85000"/>
              </a:lnSpc>
              <a:spcBef>
                <a:spcPct val="0"/>
              </a:spcBef>
              <a:buNone/>
              <a:defRPr sz="2400" b="1" kern="1200" baseline="0">
                <a:solidFill>
                  <a:schemeClr val="bg1"/>
                </a:solidFill>
                <a:latin typeface="+mj-lt"/>
                <a:ea typeface="+mj-ea"/>
                <a:cs typeface="Arial" pitchFamily="34" charset="0"/>
              </a:defRPr>
            </a:lvl1pPr>
          </a:lstStyle>
          <a:p>
            <a:pPr>
              <a:lnSpc>
                <a:spcPct val="107000"/>
              </a:lnSpc>
              <a:spcAft>
                <a:spcPts val="800"/>
              </a:spcAft>
            </a:pPr>
            <a:r>
              <a:rPr lang="en-AU" sz="2000" dirty="0">
                <a:solidFill>
                  <a:schemeClr val="tx1"/>
                </a:solidFill>
              </a:rPr>
              <a:t>Cervical screening participation data is in the National Cancer Screening Register, which does state and national reporting.</a:t>
            </a:r>
          </a:p>
          <a:p>
            <a:pPr>
              <a:lnSpc>
                <a:spcPct val="107000"/>
              </a:lnSpc>
              <a:spcAft>
                <a:spcPts val="800"/>
              </a:spcAft>
            </a:pPr>
            <a:r>
              <a:rPr lang="en-AU" sz="2000" dirty="0">
                <a:solidFill>
                  <a:schemeClr val="tx1"/>
                </a:solidFill>
              </a:rPr>
              <a:t>[Insert stat for district, e.g.: In our district, one in three eligible women participate in cervical cancer screening.]</a:t>
            </a:r>
          </a:p>
          <a:p>
            <a:endParaRPr lang="en-AU" sz="2000" dirty="0">
              <a:solidFill>
                <a:schemeClr val="tx1"/>
              </a:solidFill>
            </a:endParaRPr>
          </a:p>
        </p:txBody>
      </p:sp>
    </p:spTree>
    <p:extLst>
      <p:ext uri="{BB962C8B-B14F-4D97-AF65-F5344CB8AC3E}">
        <p14:creationId xmlns:p14="http://schemas.microsoft.com/office/powerpoint/2010/main" val="1655462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7DA7A2-B7DA-4039-A09C-0E34BE7AE84D}"/>
              </a:ext>
            </a:extLst>
          </p:cNvPr>
          <p:cNvSpPr txBox="1">
            <a:spLocks/>
          </p:cNvSpPr>
          <p:nvPr/>
        </p:nvSpPr>
        <p:spPr>
          <a:xfrm>
            <a:off x="395844" y="1491630"/>
            <a:ext cx="4392180" cy="3744416"/>
          </a:xfrm>
          <a:prstGeom prst="rect">
            <a:avLst/>
          </a:prstGeom>
        </p:spPr>
        <p:txBody>
          <a:bodyPr vert="horz" lIns="0" tIns="0" rIns="0" bIns="0" rtlCol="0">
            <a:noAutofit/>
          </a:bodyPr>
          <a:lstStyle>
            <a:lvl1pPr marL="0" indent="0" algn="l" defTabSz="685783" rtl="0" eaLnBrk="1" latinLnBrk="0" hangingPunct="1">
              <a:lnSpc>
                <a:spcPts val="2100"/>
              </a:lnSpc>
              <a:spcBef>
                <a:spcPts val="300"/>
              </a:spcBef>
              <a:spcAft>
                <a:spcPts val="1050"/>
              </a:spcAft>
              <a:buFont typeface="Arial" pitchFamily="34" charset="0"/>
              <a:buNone/>
              <a:defRPr sz="1600" b="1" kern="1200" baseline="0">
                <a:solidFill>
                  <a:schemeClr val="bg1"/>
                </a:solidFill>
                <a:latin typeface="+mn-lt"/>
                <a:ea typeface="+mn-ea"/>
                <a:cs typeface="Arial" pitchFamily="34" charset="0"/>
              </a:defRPr>
            </a:lvl1pPr>
            <a:lvl2pPr marL="342892" indent="0" algn="ctr" defTabSz="685783" rtl="0" eaLnBrk="1" latinLnBrk="0" hangingPunct="1">
              <a:lnSpc>
                <a:spcPts val="2100"/>
              </a:lnSpc>
              <a:spcBef>
                <a:spcPts val="0"/>
              </a:spcBef>
              <a:spcAft>
                <a:spcPts val="1050"/>
              </a:spcAft>
              <a:buSzPct val="90000"/>
              <a:buFont typeface="Verdana" pitchFamily="34" charset="0"/>
              <a:buNone/>
              <a:defRPr sz="1800" kern="1200">
                <a:solidFill>
                  <a:schemeClr val="tx1">
                    <a:tint val="75000"/>
                  </a:schemeClr>
                </a:solidFill>
                <a:latin typeface="+mn-lt"/>
                <a:ea typeface="+mn-ea"/>
                <a:cs typeface="Arial" pitchFamily="34" charset="0"/>
              </a:defRPr>
            </a:lvl2pPr>
            <a:lvl3pPr marL="685783" indent="0" algn="ctr" defTabSz="685783" rtl="0" eaLnBrk="1" latinLnBrk="0" hangingPunct="1">
              <a:lnSpc>
                <a:spcPts val="2100"/>
              </a:lnSpc>
              <a:spcBef>
                <a:spcPts val="0"/>
              </a:spcBef>
              <a:spcAft>
                <a:spcPts val="1050"/>
              </a:spcAft>
              <a:buSzPct val="90000"/>
              <a:buFont typeface="Verdana" pitchFamily="34" charset="0"/>
              <a:buNone/>
              <a:defRPr sz="1650" kern="1200">
                <a:solidFill>
                  <a:schemeClr val="tx1">
                    <a:tint val="75000"/>
                  </a:schemeClr>
                </a:solidFill>
                <a:latin typeface="+mn-lt"/>
                <a:ea typeface="+mn-ea"/>
                <a:cs typeface="Arial" pitchFamily="34" charset="0"/>
              </a:defRPr>
            </a:lvl3pPr>
            <a:lvl4pPr marL="1028675" indent="0" algn="ctr" defTabSz="685783" rtl="0" eaLnBrk="1" latinLnBrk="0" hangingPunct="1">
              <a:lnSpc>
                <a:spcPts val="1950"/>
              </a:lnSpc>
              <a:spcBef>
                <a:spcPts val="0"/>
              </a:spcBef>
              <a:spcAft>
                <a:spcPts val="975"/>
              </a:spcAft>
              <a:buSzPct val="90000"/>
              <a:buFont typeface="Verdana" pitchFamily="34" charset="0"/>
              <a:buNone/>
              <a:defRPr sz="1350" kern="1200">
                <a:solidFill>
                  <a:schemeClr val="tx1">
                    <a:tint val="75000"/>
                  </a:schemeClr>
                </a:solidFill>
                <a:latin typeface="+mn-lt"/>
                <a:ea typeface="+mn-ea"/>
                <a:cs typeface="Arial" pitchFamily="34" charset="0"/>
              </a:defRPr>
            </a:lvl4pPr>
            <a:lvl5pPr marL="1371566" indent="0" algn="ctr" defTabSz="685783" rtl="0" eaLnBrk="1" latinLnBrk="0" hangingPunct="1">
              <a:lnSpc>
                <a:spcPts val="1650"/>
              </a:lnSpc>
              <a:spcBef>
                <a:spcPts val="0"/>
              </a:spcBef>
              <a:spcAft>
                <a:spcPts val="1042"/>
              </a:spcAft>
              <a:buSzPct val="90000"/>
              <a:buFont typeface="Verdana" pitchFamily="34" charset="0"/>
              <a:buNone/>
              <a:defRPr sz="1200" kern="1200" baseline="0">
                <a:solidFill>
                  <a:schemeClr val="tx1">
                    <a:tint val="75000"/>
                  </a:schemeClr>
                </a:solidFill>
                <a:latin typeface="+mn-lt"/>
                <a:ea typeface="+mn-ea"/>
                <a:cs typeface="Arial" pitchFamily="34" charset="0"/>
              </a:defRPr>
            </a:lvl5pPr>
            <a:lvl6pPr marL="1714457"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6pPr>
            <a:lvl7pPr marL="2057348"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7pPr>
            <a:lvl8pPr marL="2400240"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8pPr>
            <a:lvl9pPr marL="2743132"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9pPr>
          </a:lstStyle>
          <a:p>
            <a:r>
              <a:rPr lang="en-US" sz="1200" b="0" dirty="0">
                <a:solidFill>
                  <a:schemeClr val="tx1"/>
                </a:solidFill>
              </a:rPr>
              <a:t>[</a:t>
            </a:r>
            <a:r>
              <a:rPr lang="en-AU" sz="1200" b="0" dirty="0">
                <a:solidFill>
                  <a:schemeClr val="tx1"/>
                </a:solidFill>
              </a:rPr>
              <a:t>Insert district] is proud to invite all eligible people to participate in bowel cancer screening.</a:t>
            </a:r>
          </a:p>
          <a:p>
            <a:r>
              <a:rPr lang="en-AU" sz="1200" b="0" dirty="0">
                <a:solidFill>
                  <a:schemeClr val="tx1"/>
                </a:solidFill>
              </a:rPr>
              <a:t>The National Bowel Cancer Screening Program is a Commonwealth Government‑funded program that invites people aged 50–74 years to do a free bowel screening test every two years. This test involves collecting a small sample from two bowel motions (faeces/poo), which are sent to a laboratory for testing.</a:t>
            </a:r>
          </a:p>
        </p:txBody>
      </p:sp>
      <p:sp>
        <p:nvSpPr>
          <p:cNvPr id="5" name="Title 2">
            <a:extLst>
              <a:ext uri="{FF2B5EF4-FFF2-40B4-BE49-F238E27FC236}">
                <a16:creationId xmlns:a16="http://schemas.microsoft.com/office/drawing/2014/main" id="{863CFE44-BE0D-452E-B94E-2AC4F78B9F3A}"/>
              </a:ext>
            </a:extLst>
          </p:cNvPr>
          <p:cNvSpPr txBox="1">
            <a:spLocks/>
          </p:cNvSpPr>
          <p:nvPr/>
        </p:nvSpPr>
        <p:spPr>
          <a:xfrm>
            <a:off x="395844" y="915566"/>
            <a:ext cx="4176156" cy="288032"/>
          </a:xfrm>
          <a:prstGeom prst="rect">
            <a:avLst/>
          </a:prstGeom>
        </p:spPr>
        <p:txBody>
          <a:bodyPr vert="horz" wrap="square" lIns="0" tIns="0" rIns="0" bIns="0" rtlCol="0" anchor="t">
            <a:noAutofit/>
          </a:bodyPr>
          <a:lstStyle>
            <a:lvl1pPr algn="l" defTabSz="685783" rtl="0" eaLnBrk="1" latinLnBrk="0" hangingPunct="1">
              <a:lnSpc>
                <a:spcPct val="85000"/>
              </a:lnSpc>
              <a:spcBef>
                <a:spcPct val="0"/>
              </a:spcBef>
              <a:buNone/>
              <a:defRPr sz="2400" b="1" kern="1200" baseline="0">
                <a:solidFill>
                  <a:schemeClr val="bg1"/>
                </a:solidFill>
                <a:latin typeface="+mj-lt"/>
                <a:ea typeface="+mj-ea"/>
                <a:cs typeface="Arial" pitchFamily="34" charset="0"/>
              </a:defRPr>
            </a:lvl1pPr>
          </a:lstStyle>
          <a:p>
            <a:r>
              <a:rPr lang="en-US" sz="2000" dirty="0">
                <a:solidFill>
                  <a:srgbClr val="002060"/>
                </a:solidFill>
              </a:rPr>
              <a:t>Bowel cancer screening</a:t>
            </a:r>
            <a:endParaRPr lang="en-AU" sz="2000" dirty="0">
              <a:solidFill>
                <a:srgbClr val="002060"/>
              </a:solidFill>
            </a:endParaRPr>
          </a:p>
        </p:txBody>
      </p:sp>
    </p:spTree>
    <p:extLst>
      <p:ext uri="{BB962C8B-B14F-4D97-AF65-F5344CB8AC3E}">
        <p14:creationId xmlns:p14="http://schemas.microsoft.com/office/powerpoint/2010/main" val="1376261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7DA7A2-B7DA-4039-A09C-0E34BE7AE84D}"/>
              </a:ext>
            </a:extLst>
          </p:cNvPr>
          <p:cNvSpPr txBox="1">
            <a:spLocks/>
          </p:cNvSpPr>
          <p:nvPr/>
        </p:nvSpPr>
        <p:spPr>
          <a:xfrm>
            <a:off x="395844" y="1491630"/>
            <a:ext cx="4392180" cy="3744416"/>
          </a:xfrm>
          <a:prstGeom prst="rect">
            <a:avLst/>
          </a:prstGeom>
        </p:spPr>
        <p:txBody>
          <a:bodyPr vert="horz" lIns="0" tIns="0" rIns="0" bIns="0" rtlCol="0">
            <a:noAutofit/>
          </a:bodyPr>
          <a:lstStyle>
            <a:lvl1pPr marL="0" indent="0" algn="l" defTabSz="685783" rtl="0" eaLnBrk="1" latinLnBrk="0" hangingPunct="1">
              <a:lnSpc>
                <a:spcPts val="2100"/>
              </a:lnSpc>
              <a:spcBef>
                <a:spcPts val="300"/>
              </a:spcBef>
              <a:spcAft>
                <a:spcPts val="1050"/>
              </a:spcAft>
              <a:buFont typeface="Arial" pitchFamily="34" charset="0"/>
              <a:buNone/>
              <a:defRPr sz="1600" b="1" kern="1200" baseline="0">
                <a:solidFill>
                  <a:schemeClr val="bg1"/>
                </a:solidFill>
                <a:latin typeface="+mn-lt"/>
                <a:ea typeface="+mn-ea"/>
                <a:cs typeface="Arial" pitchFamily="34" charset="0"/>
              </a:defRPr>
            </a:lvl1pPr>
            <a:lvl2pPr marL="342892" indent="0" algn="ctr" defTabSz="685783" rtl="0" eaLnBrk="1" latinLnBrk="0" hangingPunct="1">
              <a:lnSpc>
                <a:spcPts val="2100"/>
              </a:lnSpc>
              <a:spcBef>
                <a:spcPts val="0"/>
              </a:spcBef>
              <a:spcAft>
                <a:spcPts val="1050"/>
              </a:spcAft>
              <a:buSzPct val="90000"/>
              <a:buFont typeface="Verdana" pitchFamily="34" charset="0"/>
              <a:buNone/>
              <a:defRPr sz="1800" kern="1200">
                <a:solidFill>
                  <a:schemeClr val="tx1">
                    <a:tint val="75000"/>
                  </a:schemeClr>
                </a:solidFill>
                <a:latin typeface="+mn-lt"/>
                <a:ea typeface="+mn-ea"/>
                <a:cs typeface="Arial" pitchFamily="34" charset="0"/>
              </a:defRPr>
            </a:lvl2pPr>
            <a:lvl3pPr marL="685783" indent="0" algn="ctr" defTabSz="685783" rtl="0" eaLnBrk="1" latinLnBrk="0" hangingPunct="1">
              <a:lnSpc>
                <a:spcPts val="2100"/>
              </a:lnSpc>
              <a:spcBef>
                <a:spcPts val="0"/>
              </a:spcBef>
              <a:spcAft>
                <a:spcPts val="1050"/>
              </a:spcAft>
              <a:buSzPct val="90000"/>
              <a:buFont typeface="Verdana" pitchFamily="34" charset="0"/>
              <a:buNone/>
              <a:defRPr sz="1650" kern="1200">
                <a:solidFill>
                  <a:schemeClr val="tx1">
                    <a:tint val="75000"/>
                  </a:schemeClr>
                </a:solidFill>
                <a:latin typeface="+mn-lt"/>
                <a:ea typeface="+mn-ea"/>
                <a:cs typeface="Arial" pitchFamily="34" charset="0"/>
              </a:defRPr>
            </a:lvl3pPr>
            <a:lvl4pPr marL="1028675" indent="0" algn="ctr" defTabSz="685783" rtl="0" eaLnBrk="1" latinLnBrk="0" hangingPunct="1">
              <a:lnSpc>
                <a:spcPts val="1950"/>
              </a:lnSpc>
              <a:spcBef>
                <a:spcPts val="0"/>
              </a:spcBef>
              <a:spcAft>
                <a:spcPts val="975"/>
              </a:spcAft>
              <a:buSzPct val="90000"/>
              <a:buFont typeface="Verdana" pitchFamily="34" charset="0"/>
              <a:buNone/>
              <a:defRPr sz="1350" kern="1200">
                <a:solidFill>
                  <a:schemeClr val="tx1">
                    <a:tint val="75000"/>
                  </a:schemeClr>
                </a:solidFill>
                <a:latin typeface="+mn-lt"/>
                <a:ea typeface="+mn-ea"/>
                <a:cs typeface="Arial" pitchFamily="34" charset="0"/>
              </a:defRPr>
            </a:lvl4pPr>
            <a:lvl5pPr marL="1371566" indent="0" algn="ctr" defTabSz="685783" rtl="0" eaLnBrk="1" latinLnBrk="0" hangingPunct="1">
              <a:lnSpc>
                <a:spcPts val="1650"/>
              </a:lnSpc>
              <a:spcBef>
                <a:spcPts val="0"/>
              </a:spcBef>
              <a:spcAft>
                <a:spcPts val="1042"/>
              </a:spcAft>
              <a:buSzPct val="90000"/>
              <a:buFont typeface="Verdana" pitchFamily="34" charset="0"/>
              <a:buNone/>
              <a:defRPr sz="1200" kern="1200" baseline="0">
                <a:solidFill>
                  <a:schemeClr val="tx1">
                    <a:tint val="75000"/>
                  </a:schemeClr>
                </a:solidFill>
                <a:latin typeface="+mn-lt"/>
                <a:ea typeface="+mn-ea"/>
                <a:cs typeface="Arial" pitchFamily="34" charset="0"/>
              </a:defRPr>
            </a:lvl5pPr>
            <a:lvl6pPr marL="1714457"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6pPr>
            <a:lvl7pPr marL="2057348"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7pPr>
            <a:lvl8pPr marL="2400240"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8pPr>
            <a:lvl9pPr marL="2743132"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9pPr>
          </a:lstStyle>
          <a:p>
            <a:r>
              <a:rPr lang="en-AU" sz="1200" b="0" dirty="0">
                <a:solidFill>
                  <a:schemeClr val="tx1"/>
                </a:solidFill>
              </a:rPr>
              <a:t>[Insert general stat about participation for whole district – data can be accessed in Reporting for Better Cancer Outcomes: https://www.cancer.nsw.gov.au/about-cancer/document-library/cancer-control-in-nsw-statewide-report-2020</a:t>
            </a:r>
          </a:p>
          <a:p>
            <a:r>
              <a:rPr lang="en-AU" sz="1200" b="0" dirty="0">
                <a:solidFill>
                  <a:schemeClr val="tx1"/>
                </a:solidFill>
              </a:rPr>
              <a:t>[Insert stat for district: In our district, one in three people participate in bowel screening.]</a:t>
            </a:r>
          </a:p>
        </p:txBody>
      </p:sp>
      <p:sp>
        <p:nvSpPr>
          <p:cNvPr id="5" name="Title 2">
            <a:extLst>
              <a:ext uri="{FF2B5EF4-FFF2-40B4-BE49-F238E27FC236}">
                <a16:creationId xmlns:a16="http://schemas.microsoft.com/office/drawing/2014/main" id="{863CFE44-BE0D-452E-B94E-2AC4F78B9F3A}"/>
              </a:ext>
            </a:extLst>
          </p:cNvPr>
          <p:cNvSpPr txBox="1">
            <a:spLocks/>
          </p:cNvSpPr>
          <p:nvPr/>
        </p:nvSpPr>
        <p:spPr>
          <a:xfrm>
            <a:off x="395844" y="915566"/>
            <a:ext cx="4176156" cy="360040"/>
          </a:xfrm>
          <a:prstGeom prst="rect">
            <a:avLst/>
          </a:prstGeom>
        </p:spPr>
        <p:txBody>
          <a:bodyPr vert="horz" wrap="square" lIns="0" tIns="0" rIns="0" bIns="0" rtlCol="0" anchor="t">
            <a:noAutofit/>
          </a:bodyPr>
          <a:lstStyle>
            <a:lvl1pPr algn="l" defTabSz="685783" rtl="0" eaLnBrk="1" latinLnBrk="0" hangingPunct="1">
              <a:lnSpc>
                <a:spcPct val="85000"/>
              </a:lnSpc>
              <a:spcBef>
                <a:spcPct val="0"/>
              </a:spcBef>
              <a:buNone/>
              <a:defRPr sz="2400" b="1" kern="1200" baseline="0">
                <a:solidFill>
                  <a:schemeClr val="bg1"/>
                </a:solidFill>
                <a:latin typeface="+mj-lt"/>
                <a:ea typeface="+mj-ea"/>
                <a:cs typeface="Arial" pitchFamily="34" charset="0"/>
              </a:defRPr>
            </a:lvl1pPr>
          </a:lstStyle>
          <a:p>
            <a:r>
              <a:rPr lang="en-US" sz="2000" dirty="0">
                <a:solidFill>
                  <a:srgbClr val="002060"/>
                </a:solidFill>
              </a:rPr>
              <a:t>Participation in our district</a:t>
            </a:r>
            <a:endParaRPr lang="en-AU" sz="2000" dirty="0">
              <a:solidFill>
                <a:srgbClr val="002060"/>
              </a:solidFill>
            </a:endParaRPr>
          </a:p>
        </p:txBody>
      </p:sp>
    </p:spTree>
    <p:extLst>
      <p:ext uri="{BB962C8B-B14F-4D97-AF65-F5344CB8AC3E}">
        <p14:creationId xmlns:p14="http://schemas.microsoft.com/office/powerpoint/2010/main" val="3044269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28DBBB38-4C2D-4540-A4BF-3E3ED5F49F85}"/>
              </a:ext>
            </a:extLst>
          </p:cNvPr>
          <p:cNvSpPr txBox="1"/>
          <p:nvPr/>
        </p:nvSpPr>
        <p:spPr>
          <a:xfrm>
            <a:off x="1087286" y="4155926"/>
            <a:ext cx="6969428" cy="551433"/>
          </a:xfrm>
          <a:prstGeom prst="rect">
            <a:avLst/>
          </a:prstGeom>
        </p:spPr>
        <p:txBody>
          <a:bodyPr vert="horz" wrap="square" lIns="0" tIns="12700" rIns="0" bIns="0" rtlCol="0">
            <a:spAutoFit/>
          </a:bodyPr>
          <a:lstStyle/>
          <a:p>
            <a:pPr algn="ctr">
              <a:lnSpc>
                <a:spcPct val="100000"/>
              </a:lnSpc>
              <a:spcBef>
                <a:spcPts val="100"/>
              </a:spcBef>
            </a:pPr>
            <a:r>
              <a:rPr lang="en-AU" sz="1400" b="1" spc="-5" dirty="0">
                <a:solidFill>
                  <a:srgbClr val="54267E"/>
                </a:solidFill>
                <a:cs typeface="Verdana"/>
              </a:rPr>
              <a:t>multiculturalhealthweek.com</a:t>
            </a:r>
          </a:p>
          <a:p>
            <a:pPr marL="1270" algn="ctr">
              <a:lnSpc>
                <a:spcPct val="100000"/>
              </a:lnSpc>
              <a:spcBef>
                <a:spcPts val="565"/>
              </a:spcBef>
            </a:pPr>
            <a:endParaRPr lang="en-US" sz="1600" spc="-15" dirty="0">
              <a:solidFill>
                <a:srgbClr val="414042"/>
              </a:solidFill>
              <a:latin typeface="Verdana"/>
              <a:cs typeface="Verdana"/>
            </a:endParaRPr>
          </a:p>
        </p:txBody>
      </p:sp>
    </p:spTree>
    <p:extLst>
      <p:ext uri="{BB962C8B-B14F-4D97-AF65-F5344CB8AC3E}">
        <p14:creationId xmlns:p14="http://schemas.microsoft.com/office/powerpoint/2010/main" val="197225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14000" y="1491630"/>
            <a:ext cx="3437921" cy="2925070"/>
          </a:xfrm>
        </p:spPr>
        <p:txBody>
          <a:bodyPr/>
          <a:lstStyle/>
          <a:p>
            <a:r>
              <a:rPr lang="en-US" sz="1400" dirty="0"/>
              <a:t>NSW is proudly multicultural. </a:t>
            </a:r>
            <a:r>
              <a:rPr lang="en-AU" sz="1400" dirty="0"/>
              <a:t>In NSW, an average of 34.5% were born overseas. </a:t>
            </a:r>
          </a:p>
          <a:p>
            <a:r>
              <a:rPr lang="en-AU" sz="1400" dirty="0"/>
              <a:t>[Insert statement/s about LHD demographics.]</a:t>
            </a:r>
          </a:p>
        </p:txBody>
      </p:sp>
      <p:sp>
        <p:nvSpPr>
          <p:cNvPr id="5" name="Title 4"/>
          <p:cNvSpPr>
            <a:spLocks noGrp="1"/>
          </p:cNvSpPr>
          <p:nvPr>
            <p:ph type="title"/>
          </p:nvPr>
        </p:nvSpPr>
        <p:spPr>
          <a:xfrm>
            <a:off x="414000" y="188408"/>
            <a:ext cx="7988400" cy="798844"/>
          </a:xfrm>
        </p:spPr>
        <p:txBody>
          <a:bodyPr/>
          <a:lstStyle/>
          <a:p>
            <a:r>
              <a:rPr lang="en-US" dirty="0"/>
              <a:t>About [Insert name] LHD</a:t>
            </a:r>
            <a:endParaRPr lang="en-AU" dirty="0"/>
          </a:p>
        </p:txBody>
      </p:sp>
      <p:sp>
        <p:nvSpPr>
          <p:cNvPr id="3" name="TextBox 2"/>
          <p:cNvSpPr txBox="1"/>
          <p:nvPr/>
        </p:nvSpPr>
        <p:spPr>
          <a:xfrm>
            <a:off x="1631515" y="4697260"/>
            <a:ext cx="184731" cy="300082"/>
          </a:xfrm>
          <a:prstGeom prst="rect">
            <a:avLst/>
          </a:prstGeom>
          <a:noFill/>
        </p:spPr>
        <p:txBody>
          <a:bodyPr wrap="none" rtlCol="0">
            <a:spAutoFit/>
          </a:bodyPr>
          <a:lstStyle/>
          <a:p>
            <a:endParaRPr lang="en-US" sz="1350" dirty="0"/>
          </a:p>
        </p:txBody>
      </p:sp>
      <p:sp>
        <p:nvSpPr>
          <p:cNvPr id="6" name="Oval 5">
            <a:extLst>
              <a:ext uri="{FF2B5EF4-FFF2-40B4-BE49-F238E27FC236}">
                <a16:creationId xmlns:a16="http://schemas.microsoft.com/office/drawing/2014/main" id="{F5D099EF-5E38-4EBC-BF20-EA3D6F09FA0E}"/>
              </a:ext>
            </a:extLst>
          </p:cNvPr>
          <p:cNvSpPr/>
          <p:nvPr/>
        </p:nvSpPr>
        <p:spPr>
          <a:xfrm>
            <a:off x="4858079" y="3171221"/>
            <a:ext cx="720080" cy="7200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endParaRPr lang="en-AU" sz="1200" b="1" baseline="-25000" dirty="0">
              <a:solidFill>
                <a:schemeClr val="bg2"/>
              </a:solidFill>
            </a:endParaRPr>
          </a:p>
        </p:txBody>
      </p:sp>
      <p:sp>
        <p:nvSpPr>
          <p:cNvPr id="8" name="Oval 7">
            <a:extLst>
              <a:ext uri="{FF2B5EF4-FFF2-40B4-BE49-F238E27FC236}">
                <a16:creationId xmlns:a16="http://schemas.microsoft.com/office/drawing/2014/main" id="{7774D65F-F7F1-4C3A-9628-56BBF1426BE8}"/>
              </a:ext>
            </a:extLst>
          </p:cNvPr>
          <p:cNvSpPr/>
          <p:nvPr/>
        </p:nvSpPr>
        <p:spPr>
          <a:xfrm>
            <a:off x="6943279" y="3171221"/>
            <a:ext cx="720080" cy="7200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endParaRPr lang="en-AU" sz="1200" b="1" dirty="0">
              <a:solidFill>
                <a:schemeClr val="bg2"/>
              </a:solidFill>
            </a:endParaRPr>
          </a:p>
        </p:txBody>
      </p:sp>
      <p:sp>
        <p:nvSpPr>
          <p:cNvPr id="9" name="Rectangle 8">
            <a:extLst>
              <a:ext uri="{FF2B5EF4-FFF2-40B4-BE49-F238E27FC236}">
                <a16:creationId xmlns:a16="http://schemas.microsoft.com/office/drawing/2014/main" id="{6EC2B623-3E7F-41D6-A0CD-43EBE2E9B0C7}"/>
              </a:ext>
            </a:extLst>
          </p:cNvPr>
          <p:cNvSpPr/>
          <p:nvPr/>
        </p:nvSpPr>
        <p:spPr>
          <a:xfrm>
            <a:off x="4447171" y="2252121"/>
            <a:ext cx="1541896" cy="461665"/>
          </a:xfrm>
          <a:prstGeom prst="rect">
            <a:avLst/>
          </a:prstGeom>
        </p:spPr>
        <p:txBody>
          <a:bodyPr wrap="none">
            <a:spAutoFit/>
          </a:bodyPr>
          <a:lstStyle/>
          <a:p>
            <a:pPr algn="ctr"/>
            <a:r>
              <a:rPr lang="en-US" sz="1200" dirty="0"/>
              <a:t>Total population: </a:t>
            </a:r>
            <a:br>
              <a:rPr lang="en-US" sz="1200" dirty="0"/>
            </a:br>
            <a:r>
              <a:rPr lang="en-US" sz="1200" dirty="0"/>
              <a:t>[LHD to insert]</a:t>
            </a:r>
            <a:endParaRPr lang="en-AU" sz="1200" dirty="0"/>
          </a:p>
        </p:txBody>
      </p:sp>
      <p:sp>
        <p:nvSpPr>
          <p:cNvPr id="10" name="Rectangle 9">
            <a:extLst>
              <a:ext uri="{FF2B5EF4-FFF2-40B4-BE49-F238E27FC236}">
                <a16:creationId xmlns:a16="http://schemas.microsoft.com/office/drawing/2014/main" id="{50740B21-B128-4A16-BC6D-8615D9B7EA9A}"/>
              </a:ext>
            </a:extLst>
          </p:cNvPr>
          <p:cNvSpPr/>
          <p:nvPr/>
        </p:nvSpPr>
        <p:spPr>
          <a:xfrm>
            <a:off x="6350183" y="2284040"/>
            <a:ext cx="2052217" cy="830997"/>
          </a:xfrm>
          <a:prstGeom prst="rect">
            <a:avLst/>
          </a:prstGeom>
        </p:spPr>
        <p:txBody>
          <a:bodyPr wrap="square">
            <a:spAutoFit/>
          </a:bodyPr>
          <a:lstStyle/>
          <a:p>
            <a:pPr algn="ctr"/>
            <a:r>
              <a:rPr lang="en-US" sz="1200" dirty="0"/>
              <a:t>People who speak </a:t>
            </a:r>
            <a:br>
              <a:rPr lang="en-US" sz="1200" dirty="0"/>
            </a:br>
            <a:r>
              <a:rPr lang="en-US" sz="1200" dirty="0"/>
              <a:t>a language other </a:t>
            </a:r>
            <a:br>
              <a:rPr lang="en-US" sz="1200" dirty="0"/>
            </a:br>
            <a:r>
              <a:rPr lang="en-US" sz="1200" dirty="0"/>
              <a:t>than English at home:</a:t>
            </a:r>
            <a:br>
              <a:rPr lang="en-US" sz="1200" dirty="0"/>
            </a:br>
            <a:r>
              <a:rPr lang="en-US" sz="1200" dirty="0"/>
              <a:t>[LHD to insert]</a:t>
            </a:r>
            <a:endParaRPr lang="en-AU" sz="1200" dirty="0"/>
          </a:p>
        </p:txBody>
      </p:sp>
      <p:sp>
        <p:nvSpPr>
          <p:cNvPr id="11" name="Rectangle 10">
            <a:extLst>
              <a:ext uri="{FF2B5EF4-FFF2-40B4-BE49-F238E27FC236}">
                <a16:creationId xmlns:a16="http://schemas.microsoft.com/office/drawing/2014/main" id="{472627E1-41BF-453B-AAA7-66BBFFB1E563}"/>
              </a:ext>
            </a:extLst>
          </p:cNvPr>
          <p:cNvSpPr/>
          <p:nvPr/>
        </p:nvSpPr>
        <p:spPr>
          <a:xfrm>
            <a:off x="4266513" y="4013468"/>
            <a:ext cx="1903213" cy="461665"/>
          </a:xfrm>
          <a:prstGeom prst="rect">
            <a:avLst/>
          </a:prstGeom>
        </p:spPr>
        <p:txBody>
          <a:bodyPr wrap="none">
            <a:spAutoFit/>
          </a:bodyPr>
          <a:lstStyle/>
          <a:p>
            <a:pPr algn="ctr"/>
            <a:r>
              <a:rPr lang="en-US" sz="1200" dirty="0"/>
              <a:t>People born overseas:</a:t>
            </a:r>
            <a:br>
              <a:rPr lang="en-US" sz="1200" dirty="0"/>
            </a:br>
            <a:r>
              <a:rPr lang="en-US" sz="1200" dirty="0"/>
              <a:t>[LHD to insert]</a:t>
            </a:r>
            <a:endParaRPr lang="en-AU" sz="1200" dirty="0"/>
          </a:p>
        </p:txBody>
      </p:sp>
      <p:sp>
        <p:nvSpPr>
          <p:cNvPr id="12" name="Rectangle 11">
            <a:extLst>
              <a:ext uri="{FF2B5EF4-FFF2-40B4-BE49-F238E27FC236}">
                <a16:creationId xmlns:a16="http://schemas.microsoft.com/office/drawing/2014/main" id="{86BBFEB1-80F6-4F96-96C4-42F1EAC6188D}"/>
              </a:ext>
            </a:extLst>
          </p:cNvPr>
          <p:cNvSpPr/>
          <p:nvPr/>
        </p:nvSpPr>
        <p:spPr>
          <a:xfrm>
            <a:off x="6471492" y="4013468"/>
            <a:ext cx="1663661" cy="830997"/>
          </a:xfrm>
          <a:prstGeom prst="rect">
            <a:avLst/>
          </a:prstGeom>
        </p:spPr>
        <p:txBody>
          <a:bodyPr wrap="none">
            <a:spAutoFit/>
          </a:bodyPr>
          <a:lstStyle/>
          <a:p>
            <a:pPr algn="ctr"/>
            <a:r>
              <a:rPr lang="en-US" sz="1200" dirty="0"/>
              <a:t>People who do not </a:t>
            </a:r>
            <a:br>
              <a:rPr lang="en-US" sz="1200" dirty="0"/>
            </a:br>
            <a:r>
              <a:rPr lang="en-US" sz="1200" dirty="0"/>
              <a:t>speak English well</a:t>
            </a:r>
            <a:br>
              <a:rPr lang="en-US" sz="1200" dirty="0"/>
            </a:br>
            <a:r>
              <a:rPr lang="en-US" sz="1200" dirty="0"/>
              <a:t>or at all:</a:t>
            </a:r>
            <a:br>
              <a:rPr lang="en-US" sz="1200" dirty="0"/>
            </a:br>
            <a:r>
              <a:rPr lang="en-US" sz="1200" dirty="0"/>
              <a:t>[LHD to insert]</a:t>
            </a:r>
            <a:endParaRPr lang="en-AU" sz="1200" dirty="0"/>
          </a:p>
        </p:txBody>
      </p:sp>
      <p:grpSp>
        <p:nvGrpSpPr>
          <p:cNvPr id="15" name="Group 14">
            <a:extLst>
              <a:ext uri="{FF2B5EF4-FFF2-40B4-BE49-F238E27FC236}">
                <a16:creationId xmlns:a16="http://schemas.microsoft.com/office/drawing/2014/main" id="{4DC65EB9-F6FE-4CA7-ABAD-F90AEFA035A8}"/>
              </a:ext>
            </a:extLst>
          </p:cNvPr>
          <p:cNvGrpSpPr/>
          <p:nvPr/>
        </p:nvGrpSpPr>
        <p:grpSpPr>
          <a:xfrm>
            <a:off x="4858079" y="1376977"/>
            <a:ext cx="720080" cy="720080"/>
            <a:chOff x="4858079" y="1376977"/>
            <a:chExt cx="720080" cy="720080"/>
          </a:xfrm>
        </p:grpSpPr>
        <p:sp>
          <p:nvSpPr>
            <p:cNvPr id="4" name="Oval 3">
              <a:extLst>
                <a:ext uri="{FF2B5EF4-FFF2-40B4-BE49-F238E27FC236}">
                  <a16:creationId xmlns:a16="http://schemas.microsoft.com/office/drawing/2014/main" id="{566EE69B-FEAA-40C7-B639-C764820FF876}"/>
                </a:ext>
              </a:extLst>
            </p:cNvPr>
            <p:cNvSpPr/>
            <p:nvPr/>
          </p:nvSpPr>
          <p:spPr>
            <a:xfrm>
              <a:off x="4858079" y="1376977"/>
              <a:ext cx="720080" cy="7200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endParaRPr lang="en-AU" sz="1200" b="1" dirty="0">
                <a:solidFill>
                  <a:schemeClr val="bg2"/>
                </a:solidFill>
              </a:endParaRPr>
            </a:p>
          </p:txBody>
        </p:sp>
        <p:pic>
          <p:nvPicPr>
            <p:cNvPr id="14" name="Graphic 13">
              <a:extLst>
                <a:ext uri="{FF2B5EF4-FFF2-40B4-BE49-F238E27FC236}">
                  <a16:creationId xmlns:a16="http://schemas.microsoft.com/office/drawing/2014/main" id="{3CBFDAEF-6BCB-4960-B1F0-217B5DE54C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62165" y="1572476"/>
              <a:ext cx="511908" cy="329083"/>
            </a:xfrm>
            <a:prstGeom prst="rect">
              <a:avLst/>
            </a:prstGeom>
          </p:spPr>
        </p:pic>
      </p:grpSp>
      <p:grpSp>
        <p:nvGrpSpPr>
          <p:cNvPr id="23" name="Group 22">
            <a:extLst>
              <a:ext uri="{FF2B5EF4-FFF2-40B4-BE49-F238E27FC236}">
                <a16:creationId xmlns:a16="http://schemas.microsoft.com/office/drawing/2014/main" id="{AF75D53E-61F2-471E-B6E4-8376110A640A}"/>
              </a:ext>
            </a:extLst>
          </p:cNvPr>
          <p:cNvGrpSpPr/>
          <p:nvPr/>
        </p:nvGrpSpPr>
        <p:grpSpPr>
          <a:xfrm>
            <a:off x="6943279" y="1372280"/>
            <a:ext cx="720080" cy="720080"/>
            <a:chOff x="6943279" y="1372280"/>
            <a:chExt cx="720080" cy="720080"/>
          </a:xfrm>
        </p:grpSpPr>
        <p:sp>
          <p:nvSpPr>
            <p:cNvPr id="7" name="Oval 6">
              <a:extLst>
                <a:ext uri="{FF2B5EF4-FFF2-40B4-BE49-F238E27FC236}">
                  <a16:creationId xmlns:a16="http://schemas.microsoft.com/office/drawing/2014/main" id="{0045D30C-9214-4CB8-9B1F-0AE3AB7396DF}"/>
                </a:ext>
              </a:extLst>
            </p:cNvPr>
            <p:cNvSpPr/>
            <p:nvPr/>
          </p:nvSpPr>
          <p:spPr>
            <a:xfrm>
              <a:off x="6943279" y="1372280"/>
              <a:ext cx="720080" cy="7200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endParaRPr lang="en-AU" sz="1200" b="1" dirty="0">
                <a:solidFill>
                  <a:schemeClr val="bg2"/>
                </a:solidFill>
              </a:endParaRPr>
            </a:p>
          </p:txBody>
        </p:sp>
        <p:pic>
          <p:nvPicPr>
            <p:cNvPr id="22" name="Graphic 21">
              <a:extLst>
                <a:ext uri="{FF2B5EF4-FFF2-40B4-BE49-F238E27FC236}">
                  <a16:creationId xmlns:a16="http://schemas.microsoft.com/office/drawing/2014/main" id="{67B47F4C-12AB-40FE-8C6E-E2B76632C9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46132" y="1472414"/>
              <a:ext cx="514375" cy="477191"/>
            </a:xfrm>
            <a:prstGeom prst="rect">
              <a:avLst/>
            </a:prstGeom>
          </p:spPr>
        </p:pic>
      </p:grpSp>
      <p:pic>
        <p:nvPicPr>
          <p:cNvPr id="13" name="Graphic 12">
            <a:extLst>
              <a:ext uri="{FF2B5EF4-FFF2-40B4-BE49-F238E27FC236}">
                <a16:creationId xmlns:a16="http://schemas.microsoft.com/office/drawing/2014/main" id="{8166960D-5D12-4103-A782-3C2DB273A8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51075" y="3280160"/>
            <a:ext cx="534089" cy="502203"/>
          </a:xfrm>
          <a:prstGeom prst="rect">
            <a:avLst/>
          </a:prstGeom>
        </p:spPr>
      </p:pic>
      <p:pic>
        <p:nvPicPr>
          <p:cNvPr id="19" name="Graphic 18">
            <a:extLst>
              <a:ext uri="{FF2B5EF4-FFF2-40B4-BE49-F238E27FC236}">
                <a16:creationId xmlns:a16="http://schemas.microsoft.com/office/drawing/2014/main" id="{647A3AC8-367B-4305-A93B-870D560F7FB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46132" y="3337203"/>
            <a:ext cx="511745" cy="345594"/>
          </a:xfrm>
          <a:prstGeom prst="rect">
            <a:avLst/>
          </a:prstGeom>
        </p:spPr>
      </p:pic>
    </p:spTree>
    <p:extLst>
      <p:ext uri="{BB962C8B-B14F-4D97-AF65-F5344CB8AC3E}">
        <p14:creationId xmlns:p14="http://schemas.microsoft.com/office/powerpoint/2010/main" val="96724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DE914-90A3-4811-9FD7-59DD90FC0527}"/>
              </a:ext>
            </a:extLst>
          </p:cNvPr>
          <p:cNvSpPr>
            <a:spLocks noGrp="1"/>
          </p:cNvSpPr>
          <p:nvPr>
            <p:ph type="title"/>
          </p:nvPr>
        </p:nvSpPr>
        <p:spPr/>
        <p:txBody>
          <a:bodyPr/>
          <a:lstStyle/>
          <a:p>
            <a:r>
              <a:rPr lang="en-US" dirty="0"/>
              <a:t>Top 10 languages spoken at home </a:t>
            </a:r>
            <a:endParaRPr lang="en-AU" dirty="0"/>
          </a:p>
        </p:txBody>
      </p:sp>
      <p:sp>
        <p:nvSpPr>
          <p:cNvPr id="3" name="Content Placeholder 2">
            <a:extLst>
              <a:ext uri="{FF2B5EF4-FFF2-40B4-BE49-F238E27FC236}">
                <a16:creationId xmlns:a16="http://schemas.microsoft.com/office/drawing/2014/main" id="{55C57F91-BD5A-4E51-8E7E-7A8A553798E8}"/>
              </a:ext>
            </a:extLst>
          </p:cNvPr>
          <p:cNvSpPr>
            <a:spLocks noGrp="1"/>
          </p:cNvSpPr>
          <p:nvPr>
            <p:ph sz="half" idx="1"/>
          </p:nvPr>
        </p:nvSpPr>
        <p:spPr>
          <a:xfrm>
            <a:off x="414000" y="1190701"/>
            <a:ext cx="8190448" cy="876994"/>
          </a:xfrm>
        </p:spPr>
        <p:txBody>
          <a:bodyPr/>
          <a:lstStyle/>
          <a:p>
            <a:r>
              <a:rPr lang="en-US" dirty="0"/>
              <a:t>In this district, the following languages are most commonly spoken in the home:</a:t>
            </a:r>
          </a:p>
          <a:p>
            <a:pPr marL="285750" indent="-285750">
              <a:buFont typeface="Arial" panose="020B0604020202020204" pitchFamily="34" charset="0"/>
              <a:buChar char="•"/>
            </a:pPr>
            <a:r>
              <a:rPr lang="en-US" dirty="0"/>
              <a:t>X</a:t>
            </a:r>
          </a:p>
          <a:p>
            <a:pPr marL="285750" indent="-285750">
              <a:buFont typeface="Arial" panose="020B0604020202020204" pitchFamily="34" charset="0"/>
              <a:buChar char="•"/>
            </a:pPr>
            <a:r>
              <a:rPr lang="en-US" dirty="0"/>
              <a:t>X</a:t>
            </a:r>
          </a:p>
          <a:p>
            <a:pPr marL="285750" indent="-285750">
              <a:buFont typeface="Arial" panose="020B0604020202020204" pitchFamily="34" charset="0"/>
              <a:buChar char="•"/>
            </a:pPr>
            <a:r>
              <a:rPr lang="en-US" dirty="0"/>
              <a:t>X</a:t>
            </a:r>
          </a:p>
          <a:p>
            <a:pPr marL="285750" indent="-285750">
              <a:buFont typeface="Arial" panose="020B0604020202020204" pitchFamily="34" charset="0"/>
              <a:buChar char="•"/>
            </a:pPr>
            <a:r>
              <a:rPr lang="en-US" dirty="0"/>
              <a:t>X</a:t>
            </a:r>
          </a:p>
          <a:p>
            <a:pPr marL="285750" indent="-285750">
              <a:buFont typeface="Arial" panose="020B0604020202020204" pitchFamily="34" charset="0"/>
              <a:buChar char="•"/>
            </a:pPr>
            <a:r>
              <a:rPr lang="en-US" dirty="0"/>
              <a:t>X</a:t>
            </a:r>
          </a:p>
        </p:txBody>
      </p:sp>
      <p:sp>
        <p:nvSpPr>
          <p:cNvPr id="4" name="Content Placeholder 3">
            <a:extLst>
              <a:ext uri="{FF2B5EF4-FFF2-40B4-BE49-F238E27FC236}">
                <a16:creationId xmlns:a16="http://schemas.microsoft.com/office/drawing/2014/main" id="{B0DC3D3F-2DDC-46CC-A4B3-CCB662D01BF5}"/>
              </a:ext>
            </a:extLst>
          </p:cNvPr>
          <p:cNvSpPr>
            <a:spLocks noGrp="1"/>
          </p:cNvSpPr>
          <p:nvPr>
            <p:ph sz="half" idx="2"/>
          </p:nvPr>
        </p:nvSpPr>
        <p:spPr>
          <a:xfrm>
            <a:off x="4469263" y="1905332"/>
            <a:ext cx="3889641" cy="2340947"/>
          </a:xfrm>
        </p:spPr>
        <p:txBody>
          <a:bodyPr/>
          <a:lstStyle/>
          <a:p>
            <a:pPr marL="285750" indent="-285750">
              <a:buFont typeface="Arial" panose="020B0604020202020204" pitchFamily="34" charset="0"/>
              <a:buChar char="•"/>
            </a:pPr>
            <a:r>
              <a:rPr lang="en-US" dirty="0"/>
              <a:t>X</a:t>
            </a:r>
          </a:p>
          <a:p>
            <a:pPr marL="285750" indent="-285750">
              <a:buFont typeface="Arial" panose="020B0604020202020204" pitchFamily="34" charset="0"/>
              <a:buChar char="•"/>
            </a:pPr>
            <a:r>
              <a:rPr lang="en-US" dirty="0"/>
              <a:t>X</a:t>
            </a:r>
          </a:p>
          <a:p>
            <a:pPr marL="285750" indent="-285750">
              <a:buFont typeface="Arial" panose="020B0604020202020204" pitchFamily="34" charset="0"/>
              <a:buChar char="•"/>
            </a:pPr>
            <a:r>
              <a:rPr lang="en-US" dirty="0"/>
              <a:t>X</a:t>
            </a:r>
          </a:p>
          <a:p>
            <a:pPr marL="285750" indent="-285750">
              <a:buFont typeface="Arial" panose="020B0604020202020204" pitchFamily="34" charset="0"/>
              <a:buChar char="•"/>
            </a:pPr>
            <a:r>
              <a:rPr lang="en-US" dirty="0"/>
              <a:t>X</a:t>
            </a:r>
          </a:p>
          <a:p>
            <a:pPr marL="285750" indent="-285750">
              <a:buFont typeface="Arial" panose="020B0604020202020204" pitchFamily="34" charset="0"/>
              <a:buChar char="•"/>
            </a:pPr>
            <a:r>
              <a:rPr lang="en-US" dirty="0"/>
              <a:t>X</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3734908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14000" y="1251251"/>
            <a:ext cx="8046432" cy="2925070"/>
          </a:xfrm>
        </p:spPr>
        <p:txBody>
          <a:bodyPr/>
          <a:lstStyle/>
          <a:p>
            <a:r>
              <a:rPr lang="en-US" sz="1400" b="0" dirty="0">
                <a:solidFill>
                  <a:schemeClr val="tx1"/>
                </a:solidFill>
              </a:rPr>
              <a:t>This year’s Multicultural Health Week theme is cancer screening.</a:t>
            </a:r>
            <a:endParaRPr lang="en-AU" sz="1400" b="0" dirty="0">
              <a:solidFill>
                <a:schemeClr val="tx1"/>
              </a:solidFill>
            </a:endParaRPr>
          </a:p>
          <a:p>
            <a:r>
              <a:rPr lang="en-US" sz="1400" dirty="0"/>
              <a:t>Research indicates that the earlier someone is</a:t>
            </a:r>
            <a:r>
              <a:rPr lang="en-AU" sz="1400" dirty="0"/>
              <a:t> </a:t>
            </a:r>
            <a:r>
              <a:rPr lang="en-US" sz="1400" dirty="0"/>
              <a:t>diagnosed with cancer, the better their treatment</a:t>
            </a:r>
            <a:r>
              <a:rPr lang="en-AU" sz="1400" dirty="0"/>
              <a:t> </a:t>
            </a:r>
            <a:r>
              <a:rPr lang="en-US" sz="1400" dirty="0"/>
              <a:t>options and overall health outcomes are likely</a:t>
            </a:r>
            <a:r>
              <a:rPr lang="en-AU" sz="1400" dirty="0"/>
              <a:t> </a:t>
            </a:r>
            <a:r>
              <a:rPr lang="en-US" sz="1400" dirty="0"/>
              <a:t>to be.</a:t>
            </a:r>
            <a:endParaRPr lang="en-AU" sz="1400" dirty="0"/>
          </a:p>
          <a:p>
            <a:r>
              <a:rPr lang="en-US" sz="1400" dirty="0"/>
              <a:t>The purpose of cancer screening is to find cancers</a:t>
            </a:r>
            <a:r>
              <a:rPr lang="en-AU" sz="1400" dirty="0"/>
              <a:t> </a:t>
            </a:r>
            <a:r>
              <a:rPr lang="en-US" sz="1400" dirty="0"/>
              <a:t>before they cause symptoms, and when treatment is likely to be more successful. Screening is also</a:t>
            </a:r>
            <a:r>
              <a:rPr lang="en-AU" sz="1400" dirty="0"/>
              <a:t> </a:t>
            </a:r>
            <a:r>
              <a:rPr lang="en-US" sz="1400" dirty="0"/>
              <a:t>used to find pre-cancerous lesions which can be</a:t>
            </a:r>
            <a:r>
              <a:rPr lang="en-AU" sz="1400" dirty="0"/>
              <a:t> </a:t>
            </a:r>
            <a:r>
              <a:rPr lang="en-US" sz="1400" dirty="0"/>
              <a:t>treated to prevent them from progressing to cancer.</a:t>
            </a:r>
            <a:endParaRPr lang="en-AU" sz="1400" dirty="0"/>
          </a:p>
        </p:txBody>
      </p:sp>
      <p:sp>
        <p:nvSpPr>
          <p:cNvPr id="5" name="Title 4"/>
          <p:cNvSpPr>
            <a:spLocks noGrp="1"/>
          </p:cNvSpPr>
          <p:nvPr>
            <p:ph type="title"/>
          </p:nvPr>
        </p:nvSpPr>
        <p:spPr>
          <a:xfrm>
            <a:off x="414000" y="188408"/>
            <a:ext cx="7988400" cy="798844"/>
          </a:xfrm>
        </p:spPr>
        <p:txBody>
          <a:bodyPr/>
          <a:lstStyle/>
          <a:p>
            <a:r>
              <a:rPr lang="en-US" dirty="0"/>
              <a:t>The importance of cancer screening</a:t>
            </a:r>
            <a:endParaRPr lang="en-AU" dirty="0"/>
          </a:p>
        </p:txBody>
      </p:sp>
      <p:sp>
        <p:nvSpPr>
          <p:cNvPr id="3" name="TextBox 2"/>
          <p:cNvSpPr txBox="1"/>
          <p:nvPr/>
        </p:nvSpPr>
        <p:spPr>
          <a:xfrm>
            <a:off x="1631515" y="4697260"/>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3914846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14000" y="1635646"/>
            <a:ext cx="2141776" cy="2925070"/>
          </a:xfrm>
        </p:spPr>
        <p:txBody>
          <a:bodyPr/>
          <a:lstStyle/>
          <a:p>
            <a:r>
              <a:rPr lang="en-US" sz="1400" b="1" dirty="0"/>
              <a:t>In Australia, there are three national screening programs.</a:t>
            </a:r>
          </a:p>
          <a:p>
            <a:pPr marL="285750" indent="-285750">
              <a:lnSpc>
                <a:spcPct val="100000"/>
              </a:lnSpc>
              <a:buFontTx/>
              <a:buChar char="-"/>
            </a:pPr>
            <a:r>
              <a:rPr lang="en-US" sz="1400" dirty="0"/>
              <a:t>Breast screening</a:t>
            </a:r>
          </a:p>
          <a:p>
            <a:pPr marL="285750" indent="-285750">
              <a:lnSpc>
                <a:spcPct val="100000"/>
              </a:lnSpc>
              <a:buFontTx/>
              <a:buChar char="-"/>
            </a:pPr>
            <a:r>
              <a:rPr lang="en-US" sz="1400" dirty="0"/>
              <a:t>Bowel screening</a:t>
            </a:r>
          </a:p>
          <a:p>
            <a:pPr marL="285750" indent="-285750">
              <a:lnSpc>
                <a:spcPct val="100000"/>
              </a:lnSpc>
              <a:buFontTx/>
              <a:buChar char="-"/>
            </a:pPr>
            <a:r>
              <a:rPr lang="en-US" sz="1400" dirty="0"/>
              <a:t>Cervical screening</a:t>
            </a:r>
          </a:p>
          <a:p>
            <a:pPr marL="285750" indent="-285750">
              <a:buFontTx/>
              <a:buChar char="-"/>
            </a:pPr>
            <a:endParaRPr lang="en-AU" sz="1400" dirty="0"/>
          </a:p>
        </p:txBody>
      </p:sp>
      <p:sp>
        <p:nvSpPr>
          <p:cNvPr id="5" name="Title 4"/>
          <p:cNvSpPr>
            <a:spLocks noGrp="1"/>
          </p:cNvSpPr>
          <p:nvPr>
            <p:ph type="title"/>
          </p:nvPr>
        </p:nvSpPr>
        <p:spPr>
          <a:xfrm>
            <a:off x="414000" y="188408"/>
            <a:ext cx="7988400" cy="798844"/>
          </a:xfrm>
        </p:spPr>
        <p:txBody>
          <a:bodyPr/>
          <a:lstStyle/>
          <a:p>
            <a:r>
              <a:rPr lang="en-US" dirty="0"/>
              <a:t>Screening programs</a:t>
            </a:r>
            <a:endParaRPr lang="en-AU" dirty="0"/>
          </a:p>
        </p:txBody>
      </p:sp>
      <p:sp>
        <p:nvSpPr>
          <p:cNvPr id="3" name="TextBox 2"/>
          <p:cNvSpPr txBox="1"/>
          <p:nvPr/>
        </p:nvSpPr>
        <p:spPr>
          <a:xfrm>
            <a:off x="1631515" y="4697260"/>
            <a:ext cx="184731" cy="300082"/>
          </a:xfrm>
          <a:prstGeom prst="rect">
            <a:avLst/>
          </a:prstGeom>
          <a:noFill/>
        </p:spPr>
        <p:txBody>
          <a:bodyPr wrap="none" rtlCol="0">
            <a:spAutoFit/>
          </a:bodyPr>
          <a:lstStyle/>
          <a:p>
            <a:endParaRPr lang="en-US" sz="1350" dirty="0"/>
          </a:p>
        </p:txBody>
      </p:sp>
      <p:pic>
        <p:nvPicPr>
          <p:cNvPr id="7" name="Picture 6" descr="The image depicts NSW Government logo and BreastScreen NSW logo with a woman being screened. The image depicts the National Bowel Cancer Screening Program logo and a man posting his testing kit. The image depicts the National Cervical Screening Program logo and a female doctor and patient talking.">
            <a:extLst>
              <a:ext uri="{FF2B5EF4-FFF2-40B4-BE49-F238E27FC236}">
                <a16:creationId xmlns:a16="http://schemas.microsoft.com/office/drawing/2014/main" id="{4B623130-5B92-4B0C-A771-F1C11A3056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041" t="37248" r="68079" b="13236"/>
          <a:stretch/>
        </p:blipFill>
        <p:spPr>
          <a:xfrm>
            <a:off x="2843808" y="1526985"/>
            <a:ext cx="2245240" cy="2820161"/>
          </a:xfrm>
          <a:prstGeom prst="rect">
            <a:avLst/>
          </a:prstGeom>
        </p:spPr>
      </p:pic>
      <p:pic>
        <p:nvPicPr>
          <p:cNvPr id="11" name="Picture 10" descr="The image depicts NSW Government logo and BreastScreen NSW logo with a woman being screened. The image depicts the National Bowel Cancer Screening Program logo and a man posting his testing kit. The image depicts the National Cervical Screening Program logo and a female doctor and patient talking.">
            <a:extLst>
              <a:ext uri="{FF2B5EF4-FFF2-40B4-BE49-F238E27FC236}">
                <a16:creationId xmlns:a16="http://schemas.microsoft.com/office/drawing/2014/main" id="{8F7D97CE-5005-471E-AB26-B3BE4640C3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9968" t="37248" r="39466" b="13236"/>
          <a:stretch/>
        </p:blipFill>
        <p:spPr>
          <a:xfrm>
            <a:off x="5089048" y="1520255"/>
            <a:ext cx="1656184" cy="2820161"/>
          </a:xfrm>
          <a:prstGeom prst="rect">
            <a:avLst/>
          </a:prstGeom>
        </p:spPr>
      </p:pic>
      <p:pic>
        <p:nvPicPr>
          <p:cNvPr id="12" name="Picture 11" descr="The image depicts NSW Government logo and BreastScreen NSW logo with a woman being screened. The image depicts the National Bowel Cancer Screening Program logo and a man posting his testing kit. The image depicts the National Cervical Screening Program logo and a female doctor and patient talking.">
            <a:extLst>
              <a:ext uri="{FF2B5EF4-FFF2-40B4-BE49-F238E27FC236}">
                <a16:creationId xmlns:a16="http://schemas.microsoft.com/office/drawing/2014/main" id="{7615183A-BF1A-49A9-BEC7-F3F5CDB763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1264" t="37248" r="5717" b="13236"/>
          <a:stretch/>
        </p:blipFill>
        <p:spPr>
          <a:xfrm>
            <a:off x="6889248" y="1520256"/>
            <a:ext cx="1853744" cy="2820161"/>
          </a:xfrm>
          <a:prstGeom prst="rect">
            <a:avLst/>
          </a:prstGeom>
        </p:spPr>
      </p:pic>
    </p:spTree>
    <p:extLst>
      <p:ext uri="{BB962C8B-B14F-4D97-AF65-F5344CB8AC3E}">
        <p14:creationId xmlns:p14="http://schemas.microsoft.com/office/powerpoint/2010/main" val="936338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3D25-81FD-4A66-A5EF-F05F580C1140}"/>
              </a:ext>
            </a:extLst>
          </p:cNvPr>
          <p:cNvSpPr>
            <a:spLocks noGrp="1"/>
          </p:cNvSpPr>
          <p:nvPr>
            <p:ph type="title"/>
          </p:nvPr>
        </p:nvSpPr>
        <p:spPr/>
        <p:txBody>
          <a:bodyPr/>
          <a:lstStyle/>
          <a:p>
            <a:r>
              <a:rPr lang="en-US" dirty="0"/>
              <a:t>Barriers to screening</a:t>
            </a:r>
            <a:endParaRPr lang="en-AU" dirty="0"/>
          </a:p>
        </p:txBody>
      </p:sp>
      <p:sp>
        <p:nvSpPr>
          <p:cNvPr id="3" name="Content Placeholder 2">
            <a:extLst>
              <a:ext uri="{FF2B5EF4-FFF2-40B4-BE49-F238E27FC236}">
                <a16:creationId xmlns:a16="http://schemas.microsoft.com/office/drawing/2014/main" id="{6DAEF10A-8D5D-4E41-8C20-B709A16E445F}"/>
              </a:ext>
            </a:extLst>
          </p:cNvPr>
          <p:cNvSpPr>
            <a:spLocks noGrp="1"/>
          </p:cNvSpPr>
          <p:nvPr>
            <p:ph sz="half" idx="1"/>
          </p:nvPr>
        </p:nvSpPr>
        <p:spPr>
          <a:xfrm>
            <a:off x="414000" y="1190700"/>
            <a:ext cx="7988400" cy="3234929"/>
          </a:xfrm>
        </p:spPr>
        <p:txBody>
          <a:bodyPr/>
          <a:lstStyle/>
          <a:p>
            <a:r>
              <a:rPr lang="en-US" sz="1400" dirty="0"/>
              <a:t>People from multicultural backgrounds can face barriers to cancer screening. </a:t>
            </a:r>
            <a:r>
              <a:rPr lang="en-AU" sz="1400" dirty="0"/>
              <a:t>Some barriers may be: </a:t>
            </a:r>
          </a:p>
          <a:p>
            <a:pPr marL="285750" indent="-285750">
              <a:buFont typeface="Arial" panose="020B0604020202020204" pitchFamily="34" charset="0"/>
              <a:buChar char="•"/>
            </a:pPr>
            <a:r>
              <a:rPr lang="en-AU" sz="1400" dirty="0"/>
              <a:t>lack of awareness and information about screening </a:t>
            </a:r>
          </a:p>
          <a:p>
            <a:pPr marL="285750" indent="-285750">
              <a:buFont typeface="Arial" panose="020B0604020202020204" pitchFamily="34" charset="0"/>
              <a:buChar char="•"/>
            </a:pPr>
            <a:r>
              <a:rPr lang="en-AU" sz="1400" dirty="0"/>
              <a:t>lack of health literacy </a:t>
            </a:r>
          </a:p>
          <a:p>
            <a:pPr marL="285750" indent="-285750">
              <a:buFont typeface="Arial" panose="020B0604020202020204" pitchFamily="34" charset="0"/>
              <a:buChar char="•"/>
            </a:pPr>
            <a:r>
              <a:rPr lang="en-AU" sz="1400" dirty="0"/>
              <a:t>emotional barriers, such as feelings of embarrassment, shame or fear</a:t>
            </a:r>
          </a:p>
          <a:p>
            <a:pPr marL="285750" indent="-285750">
              <a:buFont typeface="Arial" panose="020B0604020202020204" pitchFamily="34" charset="0"/>
              <a:buChar char="•"/>
            </a:pPr>
            <a:r>
              <a:rPr lang="en-AU" sz="1400" dirty="0"/>
              <a:t>lack of in-language information</a:t>
            </a:r>
          </a:p>
          <a:p>
            <a:pPr marL="285750" indent="-285750">
              <a:buFont typeface="Arial" panose="020B0604020202020204" pitchFamily="34" charset="0"/>
              <a:buChar char="•"/>
            </a:pPr>
            <a:r>
              <a:rPr lang="en-AU" sz="1400" dirty="0"/>
              <a:t>difficulty navigating the health system.</a:t>
            </a:r>
          </a:p>
          <a:p>
            <a:endParaRPr lang="en-AU" dirty="0"/>
          </a:p>
        </p:txBody>
      </p:sp>
    </p:spTree>
    <p:extLst>
      <p:ext uri="{BB962C8B-B14F-4D97-AF65-F5344CB8AC3E}">
        <p14:creationId xmlns:p14="http://schemas.microsoft.com/office/powerpoint/2010/main" val="164236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7DA7A2-B7DA-4039-A09C-0E34BE7AE84D}"/>
              </a:ext>
            </a:extLst>
          </p:cNvPr>
          <p:cNvSpPr txBox="1">
            <a:spLocks/>
          </p:cNvSpPr>
          <p:nvPr/>
        </p:nvSpPr>
        <p:spPr>
          <a:xfrm>
            <a:off x="395844" y="1779662"/>
            <a:ext cx="3725952" cy="2160240"/>
          </a:xfrm>
          <a:prstGeom prst="rect">
            <a:avLst/>
          </a:prstGeom>
        </p:spPr>
        <p:txBody>
          <a:bodyPr vert="horz" lIns="0" tIns="0" rIns="0" bIns="0" rtlCol="0">
            <a:noAutofit/>
          </a:bodyPr>
          <a:lstStyle>
            <a:lvl1pPr marL="0" indent="0" algn="l" defTabSz="685783" rtl="0" eaLnBrk="1" latinLnBrk="0" hangingPunct="1">
              <a:lnSpc>
                <a:spcPts val="2100"/>
              </a:lnSpc>
              <a:spcBef>
                <a:spcPts val="300"/>
              </a:spcBef>
              <a:spcAft>
                <a:spcPts val="1050"/>
              </a:spcAft>
              <a:buFont typeface="Arial" pitchFamily="34" charset="0"/>
              <a:buNone/>
              <a:defRPr sz="1600" b="1" kern="1200" baseline="0">
                <a:solidFill>
                  <a:schemeClr val="bg1"/>
                </a:solidFill>
                <a:latin typeface="+mn-lt"/>
                <a:ea typeface="+mn-ea"/>
                <a:cs typeface="Arial" pitchFamily="34" charset="0"/>
              </a:defRPr>
            </a:lvl1pPr>
            <a:lvl2pPr marL="342892" indent="0" algn="ctr" defTabSz="685783" rtl="0" eaLnBrk="1" latinLnBrk="0" hangingPunct="1">
              <a:lnSpc>
                <a:spcPts val="2100"/>
              </a:lnSpc>
              <a:spcBef>
                <a:spcPts val="0"/>
              </a:spcBef>
              <a:spcAft>
                <a:spcPts val="1050"/>
              </a:spcAft>
              <a:buSzPct val="90000"/>
              <a:buFont typeface="Verdana" pitchFamily="34" charset="0"/>
              <a:buNone/>
              <a:defRPr sz="1800" kern="1200">
                <a:solidFill>
                  <a:schemeClr val="tx1">
                    <a:tint val="75000"/>
                  </a:schemeClr>
                </a:solidFill>
                <a:latin typeface="+mn-lt"/>
                <a:ea typeface="+mn-ea"/>
                <a:cs typeface="Arial" pitchFamily="34" charset="0"/>
              </a:defRPr>
            </a:lvl2pPr>
            <a:lvl3pPr marL="685783" indent="0" algn="ctr" defTabSz="685783" rtl="0" eaLnBrk="1" latinLnBrk="0" hangingPunct="1">
              <a:lnSpc>
                <a:spcPts val="2100"/>
              </a:lnSpc>
              <a:spcBef>
                <a:spcPts val="0"/>
              </a:spcBef>
              <a:spcAft>
                <a:spcPts val="1050"/>
              </a:spcAft>
              <a:buSzPct val="90000"/>
              <a:buFont typeface="Verdana" pitchFamily="34" charset="0"/>
              <a:buNone/>
              <a:defRPr sz="1650" kern="1200">
                <a:solidFill>
                  <a:schemeClr val="tx1">
                    <a:tint val="75000"/>
                  </a:schemeClr>
                </a:solidFill>
                <a:latin typeface="+mn-lt"/>
                <a:ea typeface="+mn-ea"/>
                <a:cs typeface="Arial" pitchFamily="34" charset="0"/>
              </a:defRPr>
            </a:lvl3pPr>
            <a:lvl4pPr marL="1028675" indent="0" algn="ctr" defTabSz="685783" rtl="0" eaLnBrk="1" latinLnBrk="0" hangingPunct="1">
              <a:lnSpc>
                <a:spcPts val="1950"/>
              </a:lnSpc>
              <a:spcBef>
                <a:spcPts val="0"/>
              </a:spcBef>
              <a:spcAft>
                <a:spcPts val="975"/>
              </a:spcAft>
              <a:buSzPct val="90000"/>
              <a:buFont typeface="Verdana" pitchFamily="34" charset="0"/>
              <a:buNone/>
              <a:defRPr sz="1350" kern="1200">
                <a:solidFill>
                  <a:schemeClr val="tx1">
                    <a:tint val="75000"/>
                  </a:schemeClr>
                </a:solidFill>
                <a:latin typeface="+mn-lt"/>
                <a:ea typeface="+mn-ea"/>
                <a:cs typeface="Arial" pitchFamily="34" charset="0"/>
              </a:defRPr>
            </a:lvl4pPr>
            <a:lvl5pPr marL="1371566" indent="0" algn="ctr" defTabSz="685783" rtl="0" eaLnBrk="1" latinLnBrk="0" hangingPunct="1">
              <a:lnSpc>
                <a:spcPts val="1650"/>
              </a:lnSpc>
              <a:spcBef>
                <a:spcPts val="0"/>
              </a:spcBef>
              <a:spcAft>
                <a:spcPts val="1042"/>
              </a:spcAft>
              <a:buSzPct val="90000"/>
              <a:buFont typeface="Verdana" pitchFamily="34" charset="0"/>
              <a:buNone/>
              <a:defRPr sz="1200" kern="1200" baseline="0">
                <a:solidFill>
                  <a:schemeClr val="tx1">
                    <a:tint val="75000"/>
                  </a:schemeClr>
                </a:solidFill>
                <a:latin typeface="+mn-lt"/>
                <a:ea typeface="+mn-ea"/>
                <a:cs typeface="Arial" pitchFamily="34" charset="0"/>
              </a:defRPr>
            </a:lvl5pPr>
            <a:lvl6pPr marL="1714457"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6pPr>
            <a:lvl7pPr marL="2057348"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7pPr>
            <a:lvl8pPr marL="2400240"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8pPr>
            <a:lvl9pPr marL="2743132"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9pPr>
          </a:lstStyle>
          <a:p>
            <a:r>
              <a:rPr lang="en-US" sz="1400" b="0" dirty="0">
                <a:solidFill>
                  <a:schemeClr val="tx1"/>
                </a:solidFill>
              </a:rPr>
              <a:t>[</a:t>
            </a:r>
            <a:r>
              <a:rPr lang="en-AU" sz="1400" b="0" dirty="0">
                <a:solidFill>
                  <a:schemeClr val="tx1"/>
                </a:solidFill>
              </a:rPr>
              <a:t>Insert district] is proud to invite all eligible women to participate in breast screening.</a:t>
            </a:r>
          </a:p>
          <a:p>
            <a:r>
              <a:rPr lang="en-AU" sz="1400" b="0" dirty="0" err="1">
                <a:solidFill>
                  <a:schemeClr val="tx1"/>
                </a:solidFill>
              </a:rPr>
              <a:t>BreastScreen</a:t>
            </a:r>
            <a:r>
              <a:rPr lang="en-AU" sz="1400" b="0" dirty="0">
                <a:solidFill>
                  <a:schemeClr val="tx1"/>
                </a:solidFill>
              </a:rPr>
              <a:t> NSW provides free screening mammograms to women aged 50-74. Women aged 40-49 and women aged 75+ are also eligible to attend. </a:t>
            </a:r>
          </a:p>
        </p:txBody>
      </p:sp>
      <p:sp>
        <p:nvSpPr>
          <p:cNvPr id="5" name="Title 2">
            <a:extLst>
              <a:ext uri="{FF2B5EF4-FFF2-40B4-BE49-F238E27FC236}">
                <a16:creationId xmlns:a16="http://schemas.microsoft.com/office/drawing/2014/main" id="{863CFE44-BE0D-452E-B94E-2AC4F78B9F3A}"/>
              </a:ext>
            </a:extLst>
          </p:cNvPr>
          <p:cNvSpPr txBox="1">
            <a:spLocks/>
          </p:cNvSpPr>
          <p:nvPr/>
        </p:nvSpPr>
        <p:spPr>
          <a:xfrm>
            <a:off x="395844" y="987574"/>
            <a:ext cx="4176156" cy="720080"/>
          </a:xfrm>
          <a:prstGeom prst="rect">
            <a:avLst/>
          </a:prstGeom>
        </p:spPr>
        <p:txBody>
          <a:bodyPr vert="horz" wrap="square" lIns="0" tIns="0" rIns="0" bIns="0" rtlCol="0" anchor="t">
            <a:noAutofit/>
          </a:bodyPr>
          <a:lstStyle>
            <a:lvl1pPr algn="l" defTabSz="685783" rtl="0" eaLnBrk="1" latinLnBrk="0" hangingPunct="1">
              <a:lnSpc>
                <a:spcPct val="85000"/>
              </a:lnSpc>
              <a:spcBef>
                <a:spcPct val="0"/>
              </a:spcBef>
              <a:buNone/>
              <a:defRPr sz="2400" b="1" kern="1200" baseline="0">
                <a:solidFill>
                  <a:schemeClr val="bg1"/>
                </a:solidFill>
                <a:latin typeface="+mj-lt"/>
                <a:ea typeface="+mj-ea"/>
                <a:cs typeface="Arial" pitchFamily="34" charset="0"/>
              </a:defRPr>
            </a:lvl1pPr>
          </a:lstStyle>
          <a:p>
            <a:r>
              <a:rPr lang="en-US" sz="2000" dirty="0">
                <a:solidFill>
                  <a:srgbClr val="002060"/>
                </a:solidFill>
              </a:rPr>
              <a:t>Breast screening participation in our district</a:t>
            </a:r>
            <a:endParaRPr lang="en-AU" sz="2000" dirty="0">
              <a:solidFill>
                <a:srgbClr val="002060"/>
              </a:solidFill>
            </a:endParaRPr>
          </a:p>
        </p:txBody>
      </p:sp>
    </p:spTree>
    <p:extLst>
      <p:ext uri="{BB962C8B-B14F-4D97-AF65-F5344CB8AC3E}">
        <p14:creationId xmlns:p14="http://schemas.microsoft.com/office/powerpoint/2010/main" val="2407036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D77B924-062F-4F97-8D86-8519AA8E11E2}"/>
              </a:ext>
            </a:extLst>
          </p:cNvPr>
          <p:cNvSpPr txBox="1">
            <a:spLocks/>
          </p:cNvSpPr>
          <p:nvPr/>
        </p:nvSpPr>
        <p:spPr>
          <a:xfrm>
            <a:off x="546572" y="699542"/>
            <a:ext cx="3665388" cy="1944216"/>
          </a:xfrm>
          <a:prstGeom prst="rect">
            <a:avLst/>
          </a:prstGeom>
        </p:spPr>
        <p:txBody>
          <a:bodyPr vert="horz" wrap="square" lIns="0" tIns="0" rIns="0" bIns="0" rtlCol="0" anchor="t">
            <a:noAutofit/>
          </a:bodyPr>
          <a:lstStyle>
            <a:lvl1pPr algn="l" defTabSz="685783" rtl="0" eaLnBrk="1" latinLnBrk="0" hangingPunct="1">
              <a:lnSpc>
                <a:spcPct val="85000"/>
              </a:lnSpc>
              <a:spcBef>
                <a:spcPct val="0"/>
              </a:spcBef>
              <a:buNone/>
              <a:defRPr sz="2400" b="1" kern="1200" baseline="0">
                <a:solidFill>
                  <a:schemeClr val="bg1"/>
                </a:solidFill>
                <a:latin typeface="+mj-lt"/>
                <a:ea typeface="+mj-ea"/>
                <a:cs typeface="Arial" pitchFamily="34" charset="0"/>
              </a:defRPr>
            </a:lvl1pPr>
          </a:lstStyle>
          <a:p>
            <a:r>
              <a:rPr lang="en-AU" sz="2000" dirty="0">
                <a:solidFill>
                  <a:schemeClr val="tx1"/>
                </a:solidFill>
              </a:rPr>
              <a:t>[Insert stat in simple terms – e.g. One in two/Half/50.2%] of Turkish women in [district name] participate in breast screening.</a:t>
            </a:r>
          </a:p>
        </p:txBody>
      </p:sp>
    </p:spTree>
    <p:extLst>
      <p:ext uri="{BB962C8B-B14F-4D97-AF65-F5344CB8AC3E}">
        <p14:creationId xmlns:p14="http://schemas.microsoft.com/office/powerpoint/2010/main" val="399753298"/>
      </p:ext>
    </p:extLst>
  </p:cSld>
  <p:clrMapOvr>
    <a:masterClrMapping/>
  </p:clrMapOvr>
</p:sld>
</file>

<file path=ppt/theme/theme1.xml><?xml version="1.0" encoding="utf-8"?>
<a:theme xmlns:a="http://schemas.openxmlformats.org/drawingml/2006/main" name="CINSW_PPT Basic blank template">
  <a:themeElements>
    <a:clrScheme name="Custom 35">
      <a:dk1>
        <a:sysClr val="windowText" lastClr="000000"/>
      </a:dk1>
      <a:lt1>
        <a:sysClr val="window" lastClr="FFFFFF"/>
      </a:lt1>
      <a:dk2>
        <a:srgbClr val="8C0080"/>
      </a:dk2>
      <a:lt2>
        <a:srgbClr val="54267E"/>
      </a:lt2>
      <a:accent1>
        <a:srgbClr val="54267E"/>
      </a:accent1>
      <a:accent2>
        <a:srgbClr val="DC0451"/>
      </a:accent2>
      <a:accent3>
        <a:srgbClr val="00ABE6"/>
      </a:accent3>
      <a:accent4>
        <a:srgbClr val="005AAD"/>
      </a:accent4>
      <a:accent5>
        <a:srgbClr val="F58220"/>
      </a:accent5>
      <a:accent6>
        <a:srgbClr val="FEBC11"/>
      </a:accent6>
      <a:hlink>
        <a:srgbClr val="54267E"/>
      </a:hlink>
      <a:folHlink>
        <a:srgbClr val="8C0080"/>
      </a:folHlink>
    </a:clrScheme>
    <a:fontScheme name="CINSW">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2"/>
          </a:solidFill>
        </a:ln>
      </a:spPr>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sz="1200" b="1"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Secondary Colour 1">
      <a:srgbClr val="DC0451"/>
    </a:custClr>
    <a:custClr name="Secondary Colour 2">
      <a:srgbClr val="005AAD"/>
    </a:custClr>
    <a:custClr name="Secondary Colour 3">
      <a:srgbClr val="00ABE6"/>
    </a:custClr>
    <a:custClr name="Secondary Colour 4">
      <a:srgbClr val="009581"/>
    </a:custClr>
    <a:custClr name="Secondary Colour 5">
      <a:srgbClr val="66CC00"/>
    </a:custClr>
    <a:custClr name="Secondary Colour 6">
      <a:srgbClr val="F58220"/>
    </a:custClr>
    <a:custClr name="Secondary Colour 7">
      <a:srgbClr val="FEBC11"/>
    </a:custClr>
  </a:custClrLst>
  <a:extLst>
    <a:ext uri="{05A4C25C-085E-4340-85A3-A5531E510DB2}">
      <thm15:themeFamily xmlns:thm15="http://schemas.microsoft.com/office/thememl/2012/main" name="CINSW_Powerpoint_Template_16x9.pptx" id="{21EDA03E-C21C-42AB-8BAF-F812CDD8BC08}" vid="{00D1D2FA-DCA7-446B-9C40-1CAB1F3C54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Cancer Institute"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separator id="sep2"/>
          <splitButton id="sendbacksplitbutton" size="large">
            <button idMso="ObjectSendToBack" label="Send to Back"/>
            <menu id="sendbacksplitmenu" itemSize="large">
              <button idMso="ObjectBringToFront" label="Bring to Front"/>
            </menu>
          </splitButton>
          <separator id="sep3"/>
          <toggleButton idMso="SelectionPane" label="Selection Pane" size="large"/>
        </group>
        <group id="group3" label=" ">
          <button idMso="HeaderFooterInsert" size="large"/>
          <button idMso="PasteTextOnly" size="large" imageMso="Paste" label="Paste Unformatted"/>
        </group>
      </tab>
    </tabs>
  </ribbon>
</customUI>
</file>

<file path=docProps/app.xml><?xml version="1.0" encoding="utf-8"?>
<Properties xmlns="http://schemas.openxmlformats.org/officeDocument/2006/extended-properties" xmlns:vt="http://schemas.openxmlformats.org/officeDocument/2006/docPropsVTypes">
  <Template>CINSW_Powerpoint_Template_16x9</Template>
  <TotalTime>3381</TotalTime>
  <Words>1641</Words>
  <Application>Microsoft Office PowerPoint</Application>
  <PresentationFormat>On-screen Show (16:9)</PresentationFormat>
  <Paragraphs>143</Paragraphs>
  <Slides>26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FocoCC</vt:lpstr>
      <vt:lpstr>Symbol</vt:lpstr>
      <vt:lpstr>Verdana</vt:lpstr>
      <vt:lpstr>CINSW_PPT Basic blank template</vt:lpstr>
      <vt:lpstr>[Insert name of LHD]</vt:lpstr>
      <vt:lpstr>PowerPoint Presentation</vt:lpstr>
      <vt:lpstr>About [Insert name] LHD</vt:lpstr>
      <vt:lpstr>Top 10 languages spoken at home </vt:lpstr>
      <vt:lpstr>The importance of cancer screening</vt:lpstr>
      <vt:lpstr>Screening programs</vt:lpstr>
      <vt:lpstr>Barriers to screening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Institute New South Wales Presentation</dc:title>
  <dc:creator>Cancer Institute, New South Wales</dc:creator>
  <cp:keywords>Cancer, Institute, New, South, Wales</cp:keywords>
  <dc:description/>
  <cp:lastModifiedBy>Suzana Najdovski (Cancer Institute NSW)</cp:lastModifiedBy>
  <cp:revision>62</cp:revision>
  <dcterms:created xsi:type="dcterms:W3CDTF">2020-07-03T03:47:02Z</dcterms:created>
  <dcterms:modified xsi:type="dcterms:W3CDTF">2022-06-14T06:58:35Z</dcterms:modified>
  <cp:category>Master</cp:category>
</cp:coreProperties>
</file>