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42" r:id="rId5"/>
    <p:sldMasterId id="2147483771" r:id="rId6"/>
  </p:sldMasterIdLst>
  <p:notesMasterIdLst>
    <p:notesMasterId r:id="rId31"/>
  </p:notesMasterIdLst>
  <p:sldIdLst>
    <p:sldId id="293" r:id="rId7"/>
    <p:sldId id="2147482201" r:id="rId8"/>
    <p:sldId id="2147482233" r:id="rId9"/>
    <p:sldId id="2147482202" r:id="rId10"/>
    <p:sldId id="2147482223" r:id="rId11"/>
    <p:sldId id="2147482199" r:id="rId12"/>
    <p:sldId id="2147482208" r:id="rId13"/>
    <p:sldId id="2147478962" r:id="rId14"/>
    <p:sldId id="2147482200" r:id="rId15"/>
    <p:sldId id="2147482204" r:id="rId16"/>
    <p:sldId id="2147482227" r:id="rId17"/>
    <p:sldId id="2147482225" r:id="rId18"/>
    <p:sldId id="2147482216" r:id="rId19"/>
    <p:sldId id="2147482209" r:id="rId20"/>
    <p:sldId id="2147482230" r:id="rId21"/>
    <p:sldId id="2147482214" r:id="rId22"/>
    <p:sldId id="2147482224" r:id="rId23"/>
    <p:sldId id="2147478946" r:id="rId24"/>
    <p:sldId id="2147482228" r:id="rId25"/>
    <p:sldId id="2147482217" r:id="rId26"/>
    <p:sldId id="2147482218" r:id="rId27"/>
    <p:sldId id="2147482234" r:id="rId28"/>
    <p:sldId id="2147482211" r:id="rId29"/>
    <p:sldId id="214748223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l audiences - main slides" id="{877DA34A-C127-4BE4-BB21-A8FC4FD1F8B2}">
          <p14:sldIdLst>
            <p14:sldId id="293"/>
            <p14:sldId id="2147482201"/>
            <p14:sldId id="2147482233"/>
            <p14:sldId id="2147482202"/>
            <p14:sldId id="2147482223"/>
          </p14:sldIdLst>
        </p14:section>
        <p14:section name="Healthy ageing resources" id="{8C2F3398-4A7B-49AD-BBC2-B3C6C71821E4}">
          <p14:sldIdLst>
            <p14:sldId id="2147482199"/>
            <p14:sldId id="2147482208"/>
            <p14:sldId id="2147478962"/>
          </p14:sldIdLst>
        </p14:section>
        <p14:section name="Exercise directory" id="{F9E05E02-45B4-4806-B7E9-D856D8083C21}">
          <p14:sldIdLst>
            <p14:sldId id="2147482200"/>
            <p14:sldId id="2147482204"/>
            <p14:sldId id="2147482227"/>
          </p14:sldIdLst>
        </p14:section>
        <p14:section name="Get Healthy Service" id="{FC76E5F7-5DD6-48BC-9F8B-50C8DF8A6354}">
          <p14:sldIdLst>
            <p14:sldId id="2147482225"/>
            <p14:sldId id="2147482216"/>
          </p14:sldIdLst>
        </p14:section>
        <p14:section name="Stepping On" id="{B82E5016-A8E7-45F7-B9ED-EF00B5A5CF72}">
          <p14:sldIdLst>
            <p14:sldId id="2147482209"/>
          </p14:sldIdLst>
        </p14:section>
        <p14:section name="Healthy ageing onine learning guide for exercise providers" id="{7889A38C-9649-4B09-B9D4-EF3128C4708F}">
          <p14:sldIdLst>
            <p14:sldId id="2147482230"/>
          </p14:sldIdLst>
        </p14:section>
        <p14:section name="Exercise directory for exercise providers &amp; health professionals" id="{30CA14FA-5ECA-4AC3-B475-332547E57045}">
          <p14:sldIdLst>
            <p14:sldId id="2147482214"/>
            <p14:sldId id="2147482224"/>
            <p14:sldId id="2147478946"/>
            <p14:sldId id="2147482228"/>
          </p14:sldIdLst>
        </p14:section>
        <p14:section name="GHS for health professionals" id="{3EB4EB60-30B4-445F-B4DA-0A14BEFFDC1E}">
          <p14:sldIdLst>
            <p14:sldId id="2147482217"/>
            <p14:sldId id="2147482218"/>
          </p14:sldIdLst>
        </p14:section>
        <p14:section name="Health professional - scene setting" id="{78EE0DFE-54B1-4519-AB86-0915B3CC0939}">
          <p14:sldIdLst>
            <p14:sldId id="2147482234"/>
            <p14:sldId id="2147482211"/>
          </p14:sldIdLst>
        </p14:section>
        <p14:section name="Closing" id="{2DBC7548-EC0E-4649-966B-9239F1A41A9E}">
          <p14:sldIdLst>
            <p14:sldId id="214748223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A66001-E52F-1988-1483-DAC2ADA1D088}" name="Eloise Pope (Ministry of Health)" initials="EP" userId="S::Eloise.Pope@health.nsw.gov.au::87a0b616-b427-40c9-ab35-62f90bc1fae8" providerId="AD"/>
  <p188:author id="{75037D07-6257-7628-FD4A-8C89CAC902CF}" name="Elisa D'Ambra" initials="ED" userId="S::Elisa.DAmbra@health.nsw.gov.au::bd71aaa3-1720-4646-8b1c-d5dfb0009ddd" providerId="AD"/>
  <p188:author id="{78D78D0E-70F6-B5C9-CEF2-93EFA5C2C0BC}" name="Eloise Pope (Ministry of Health)" initials="EH" userId="S::eloise.pope@health.nsw.gov.au::87a0b616-b427-40c9-ab35-62f90bc1fae8" providerId="AD"/>
  <p188:author id="{FE05E12C-E03A-3BDE-FA11-92C6F6DF3EC6}" name="Margaret Armstrong (Northern Sydney LHD)" initials="ML" userId="S::margaret.armstrong@health.nsw.gov.au::d7bf6b30-2a9a-4ab6-ae0b-6e4bd3f92607" providerId="AD"/>
  <p188:author id="{9F31763A-6AF9-FD75-FB65-F943AA42DC95}" name="Martha Dwyer" initials="MD" userId="S::Martha.Dwyer@health.nsw.gov.au::7f336921-594f-4981-a3ed-5949c7c1201d" providerId="AD"/>
  <p188:author id="{7EFA643F-1978-47E3-F745-C2D8EA13C4A6}" name="Kimberley Rainer (South Western Sydney LHD)" initials="KL" userId="S::kimberley.rainer@health.nsw.gov.au::0d9b7a79-c363-4bd6-a9cf-8b94dc2f92c9" providerId="AD"/>
  <p188:author id="{68942F46-0C59-75A7-102E-CD16ABDA7EBB}" name="Thomas Laing (Ministry of Health)" initials="TL" userId="S::Thomas.Laing@health.nsw.gov.au::23efcea9-9d67-494f-b231-ebf615099a9e" providerId="AD"/>
  <p188:author id="{074C1F48-D84D-25BD-1430-3FCB75F310F4}" name="Elissa Miller (Ministry of Health)" initials="EH" userId="S::elissa.miller@health.nsw.gov.au::928bb75b-9a4d-49a7-858a-17f1c080838c" providerId="AD"/>
  <p188:author id="{C441F44D-E67F-CE3D-26D4-4C5EECF25280}" name="Dee Upton (Ministry of Health)" initials="DU" userId="S::Deirdre.Upton@health.nsw.gov.au::faa9b17e-b575-42b8-b778-8b3218c046e2" providerId="AD"/>
  <p188:author id="{FE5A0258-22CB-03D9-900A-2A41F2D8736E}" name="Martha Dwyer" initials="MD" userId="S::martha.dwyer@health.nsw.gov.au::7f336921-594f-4981-a3ed-5949c7c1201d" providerId="AD"/>
  <p188:author id="{1194C87E-8A4E-3586-CC3B-B4778E952800}" name="Elissa Miller (Ministry of Health)" initials="EM" userId="S::Elissa.Miller@health.nsw.gov.au::928bb75b-9a4d-49a7-858a-17f1c080838c" providerId="AD"/>
  <p188:author id="{8BEF55CF-7B50-4D72-87AC-5B32CE29F156}" name="Sandy Davidson (Ministry of Health)" initials="SD" userId="S::Sandra.Davidson1@health.nsw.gov.au::a8f4b0f0-a7f8-4f15-bf13-df5221c67ae5" providerId="AD"/>
  <p188:author id="{4EE826DC-5DCC-2CE8-2561-A60721AA48A7}" name="Stella Hessell (Ministry of Health)" initials="SH" userId="S::stella.hessell@health.nsw.gov.au::7d95694a-74cc-4090-870b-673f005be7e5" providerId="AD"/>
  <p188:author id="{72B279E9-A4F6-D02A-BD5E-7CDCDB6C9E71}" name="Lisa Woodland (South Eastern Sydney LHD)" initials="LW" userId="S::Lisa.Woodland@health.nsw.gov.au::62d9e896-5d40-4c56-a3bc-705c1b966bfc" providerId="AD"/>
  <p188:author id="{ED1A2EEF-25F4-8373-15EC-8B809356CB4D}" name="Stella Hessell" initials="SH" userId="S::Stella.Hessell@health.nsw.gov.au::7d95694a-74cc-4090-870b-673f005be7e5" providerId="AD"/>
  <p188:author id="{21102CF6-BB22-EDBE-51D2-E65A56AC3E6E}" name="Sandy Davidson (Ministry of Health)" initials="SH" userId="S::sandra.davidson1@health.nsw.gov.au::a8f4b0f0-a7f8-4f15-bf13-df5221c67a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FFF"/>
    <a:srgbClr val="CBEDFD"/>
    <a:srgbClr val="8CE0FF"/>
    <a:srgbClr val="9ADEFF"/>
    <a:srgbClr val="E6E1FD"/>
    <a:srgbClr val="3C247D"/>
    <a:srgbClr val="E8DFEF"/>
    <a:srgbClr val="FD2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74B40-6EFE-4636-8672-0FC48F5E8083}" v="1" dt="2025-08-27T04:12:56.344"/>
    <p1510:client id="{B8CC5228-F6F5-BA8D-2C96-0A98BBB62987}" v="4" dt="2025-08-27T04:16:12.321"/>
    <p1510:client id="{CF534C47-F7B4-4F47-8F9B-291C50807450}" v="1" dt="2025-08-27T06:03:32.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84" autoAdjust="0"/>
  </p:normalViewPr>
  <p:slideViewPr>
    <p:cSldViewPr snapToGrid="0">
      <p:cViewPr varScale="1">
        <p:scale>
          <a:sx n="86" d="100"/>
          <a:sy n="86" d="100"/>
        </p:scale>
        <p:origin x="9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2D0D8-21DB-4764-8CF7-4E6FB47CD011}" type="datetimeFigureOut">
              <a:rPr lang="en-AU" smtClean="0"/>
              <a:t>28/08/2025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55CC2-A739-4214-ABA4-CA7C775A6E86}" type="slidenum">
              <a:rPr lang="en-AU" smtClean="0"/>
              <a:t>‹#›</a:t>
            </a:fld>
            <a:endParaRPr lang="en-AU"/>
          </a:p>
        </p:txBody>
      </p:sp>
    </p:spTree>
    <p:extLst>
      <p:ext uri="{BB962C8B-B14F-4D97-AF65-F5344CB8AC3E}">
        <p14:creationId xmlns:p14="http://schemas.microsoft.com/office/powerpoint/2010/main" val="230360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a:t>
            </a:r>
            <a:r>
              <a:rPr lang="en-AU" sz="1800" dirty="0">
                <a:effectLst/>
                <a:latin typeface="Segoe UI" panose="020B0502040204020203" pitchFamily="34" charset="0"/>
              </a:rPr>
              <a:t>LHDs to input local presenter details for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rgbClr val="FF0000"/>
                </a:solidFill>
                <a:effectLst/>
                <a:latin typeface="Segoe UI" panose="020B0502040204020203" pitchFamily="34" charset="0"/>
              </a:rPr>
              <a:t>Instructions for use: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i="1" u="sng" dirty="0">
                <a:effectLst/>
                <a:latin typeface="Segoe UI" panose="020B0502040204020203" pitchFamily="34" charset="0"/>
              </a:rPr>
              <a:t>Use base presentation slides for base presentation for both community and non-community audiences.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a:cs typeface="Segoe UI"/>
              </a:rPr>
              <a:t>Base presentation is suitable for all audiences (Slide 1 to </a:t>
            </a:r>
            <a:r>
              <a:rPr lang="en-AU" sz="1800" dirty="0">
                <a:latin typeface="Segoe UI"/>
                <a:cs typeface="Segoe UI"/>
              </a:rPr>
              <a:t>14</a:t>
            </a:r>
            <a:r>
              <a:rPr lang="en-AU" sz="1800" dirty="0">
                <a:effectLst/>
                <a:latin typeface="Segoe UI"/>
                <a:cs typeface="Segoe UI"/>
              </a:rPr>
              <a:t>)</a:t>
            </a:r>
            <a:endParaRPr lang="en-AU" sz="1800" i="1" dirty="0">
              <a:effectLst/>
              <a:latin typeface="Segoe UI"/>
              <a:cs typeface="Segoe UI"/>
            </a:endParaRPr>
          </a:p>
          <a:p>
            <a:pPr marL="285750" indent="-285750">
              <a:buFont typeface="Arial" panose="020B0604020202020204" pitchFamily="34" charset="0"/>
              <a:buChar char="•"/>
              <a:defRPr/>
            </a:pPr>
            <a:r>
              <a:rPr lang="en-AU" sz="1800" dirty="0">
                <a:latin typeface="Segoe UI"/>
                <a:cs typeface="Segoe UI"/>
              </a:rPr>
              <a:t>Closing slide (slide 24)</a:t>
            </a:r>
            <a:endParaRPr lang="en-AU" sz="1800" dirty="0">
              <a:effectLst/>
              <a:latin typeface="Segoe UI" panose="020B0502040204020203" pitchFamily="34" charset="0"/>
              <a:cs typeface="Segoe UI"/>
            </a:endParaRPr>
          </a:p>
          <a:p>
            <a:pPr marL="285750" indent="-285750">
              <a:buChar char="•"/>
              <a:defRPr/>
            </a:pPr>
            <a:endParaRPr lang="en-AU" sz="1800" i="1" dirty="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0" i="1" u="sng" dirty="0">
                <a:effectLst/>
                <a:latin typeface="Segoe UI" panose="020B0502040204020203" pitchFamily="34" charset="0"/>
              </a:rPr>
              <a:t>Depending on time and length of presentation, option to add additional information targeted to specific groups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b="0" i="1" u="sng" dirty="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panose="020B0502040204020203" pitchFamily="34" charset="0"/>
              </a:rPr>
              <a:t>Additional information on Healthy Ageing resources – </a:t>
            </a:r>
            <a:r>
              <a:rPr lang="en-AU" sz="1800" i="1" u="none" dirty="0">
                <a:effectLst/>
                <a:latin typeface="Segoe UI" panose="020B0502040204020203" pitchFamily="34" charset="0"/>
              </a:rPr>
              <a:t>add slides to end of section in base presentation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a:cs typeface="Segoe UI"/>
              </a:rPr>
              <a:t>Exercise providers and health professions: Slide </a:t>
            </a:r>
            <a:r>
              <a:rPr lang="en-AU" sz="1800" dirty="0">
                <a:latin typeface="Segoe UI"/>
                <a:cs typeface="Segoe UI"/>
              </a:rPr>
              <a:t>15</a:t>
            </a:r>
            <a:endParaRPr lang="en-AU" sz="1800" dirty="0">
              <a:effectLst/>
              <a:latin typeface="Segoe UI" panose="020B0502040204020203" pitchFamily="34" charset="0"/>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panose="020B0502040204020203" pitchFamily="34" charset="0"/>
              </a:rPr>
              <a:t>Additional information on exercise directory – </a:t>
            </a:r>
            <a:r>
              <a:rPr lang="en-AU" sz="1800" i="1" u="none" dirty="0">
                <a:effectLst/>
                <a:latin typeface="Segoe UI" panose="020B0502040204020203" pitchFamily="34" charset="0"/>
              </a:rPr>
              <a:t>add slides to end of section in base presentation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a:cs typeface="Segoe UI"/>
              </a:rPr>
              <a:t>Exercise providers and health professionals: Slide </a:t>
            </a:r>
            <a:r>
              <a:rPr lang="en-AU" sz="1800" dirty="0">
                <a:latin typeface="Segoe UI"/>
                <a:cs typeface="Segoe UI"/>
              </a:rPr>
              <a:t>16</a:t>
            </a:r>
            <a:r>
              <a:rPr lang="en-AU" sz="1800" dirty="0">
                <a:effectLst/>
                <a:latin typeface="Segoe UI"/>
                <a:cs typeface="Segoe UI"/>
              </a:rPr>
              <a:t> to </a:t>
            </a:r>
            <a:r>
              <a:rPr lang="en-AU" sz="1800" dirty="0">
                <a:latin typeface="Segoe UI"/>
                <a:cs typeface="Segoe UI"/>
              </a:rPr>
              <a:t>19</a:t>
            </a:r>
            <a:endParaRPr lang="en-AU" sz="1800" dirty="0">
              <a:effectLst/>
              <a:latin typeface="Segoe UI" panose="020B0502040204020203" pitchFamily="34" charset="0"/>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panose="020B0502040204020203" pitchFamily="34" charset="0"/>
              </a:rPr>
              <a:t>Additional information on Get Healthy Service – </a:t>
            </a:r>
            <a:r>
              <a:rPr lang="en-AU" sz="1800" i="1" u="none" dirty="0">
                <a:effectLst/>
                <a:latin typeface="Segoe UI" panose="020B0502040204020203" pitchFamily="34" charset="0"/>
              </a:rPr>
              <a:t>add slides to end of section in base presentation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a:cs typeface="Arial"/>
              </a:rPr>
              <a:t>Health professionals: Slide </a:t>
            </a:r>
            <a:r>
              <a:rPr lang="en-AU" sz="1800" dirty="0">
                <a:latin typeface="Arial"/>
                <a:cs typeface="Arial"/>
              </a:rPr>
              <a:t>20</a:t>
            </a:r>
            <a:r>
              <a:rPr lang="en-AU" sz="1800" dirty="0">
                <a:effectLst/>
                <a:latin typeface="Arial"/>
                <a:cs typeface="Arial"/>
              </a:rPr>
              <a:t> to </a:t>
            </a:r>
            <a:r>
              <a:rPr lang="en-AU" sz="1800" dirty="0">
                <a:latin typeface="Arial"/>
                <a:cs typeface="Arial"/>
              </a:rPr>
              <a:t>21</a:t>
            </a:r>
            <a:endParaRPr lang="en-AU" sz="1800" dirty="0">
              <a:effectLst/>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panose="020B0502040204020203" pitchFamily="34" charset="0"/>
              </a:rPr>
              <a:t>Setting the scene for health professionals – </a:t>
            </a:r>
            <a:r>
              <a:rPr lang="en-AU" sz="1800" i="1" u="none" dirty="0">
                <a:effectLst/>
                <a:latin typeface="Segoe UI" panose="020B0502040204020203" pitchFamily="34" charset="0"/>
              </a:rPr>
              <a:t>add slides to end of section in base presentation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a:cs typeface="Arial"/>
              </a:rPr>
              <a:t>Health professionals: Slide </a:t>
            </a:r>
            <a:r>
              <a:rPr lang="en-AU" sz="1800" dirty="0">
                <a:latin typeface="Arial"/>
                <a:cs typeface="Arial"/>
              </a:rPr>
              <a:t>22</a:t>
            </a:r>
            <a:r>
              <a:rPr lang="en-AU" sz="1800" dirty="0">
                <a:effectLst/>
                <a:latin typeface="Arial"/>
                <a:cs typeface="Arial"/>
              </a:rPr>
              <a:t> to </a:t>
            </a:r>
            <a:r>
              <a:rPr lang="en-AU" sz="1800" dirty="0">
                <a:latin typeface="Arial"/>
                <a:cs typeface="Arial"/>
              </a:rPr>
              <a:t>23</a:t>
            </a:r>
            <a:endParaRPr lang="en-AU" sz="1800" dirty="0">
              <a:effectLst/>
              <a:latin typeface="Arial"/>
              <a:cs typeface="Arial"/>
            </a:endParaRPr>
          </a:p>
          <a:p>
            <a:endParaRPr lang="en-AU" dirty="0"/>
          </a:p>
        </p:txBody>
      </p:sp>
      <p:sp>
        <p:nvSpPr>
          <p:cNvPr id="4" name="Slide Number Placeholder 3"/>
          <p:cNvSpPr>
            <a:spLocks noGrp="1"/>
          </p:cNvSpPr>
          <p:nvPr>
            <p:ph type="sldNum" sz="quarter" idx="5"/>
          </p:nvPr>
        </p:nvSpPr>
        <p:spPr/>
        <p:txBody>
          <a:bodyPr/>
          <a:lstStyle/>
          <a:p>
            <a:fld id="{E0155CC2-A739-4214-ABA4-CA7C775A6E86}" type="slidenum">
              <a:rPr lang="en-AU" smtClean="0"/>
              <a:t>1</a:t>
            </a:fld>
            <a:endParaRPr lang="en-AU"/>
          </a:p>
        </p:txBody>
      </p:sp>
    </p:spTree>
    <p:extLst>
      <p:ext uri="{BB962C8B-B14F-4D97-AF65-F5344CB8AC3E}">
        <p14:creationId xmlns:p14="http://schemas.microsoft.com/office/powerpoint/2010/main" val="2910726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155CC2-A739-4214-ABA4-CA7C775A6E86}" type="slidenum">
              <a:rPr lang="en-AU" smtClean="0"/>
              <a:t>16</a:t>
            </a:fld>
            <a:endParaRPr lang="en-AU"/>
          </a:p>
        </p:txBody>
      </p:sp>
    </p:spTree>
    <p:extLst>
      <p:ext uri="{BB962C8B-B14F-4D97-AF65-F5344CB8AC3E}">
        <p14:creationId xmlns:p14="http://schemas.microsoft.com/office/powerpoint/2010/main" val="3271778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1" kern="1200">
                <a:solidFill>
                  <a:schemeClr val="tx1"/>
                </a:solidFill>
                <a:effectLst/>
                <a:latin typeface="+mn-lt"/>
                <a:ea typeface="+mn-ea"/>
                <a:cs typeface="+mn-cs"/>
              </a:rPr>
              <a:t>The purpose of this slide was to explain to exercise providers the two types of exercise classes that they can register on the directory. Also acknowledges to exercise providers that their exercise program is eligible for the A&amp;H directory. Provides validation to exercise providers on the appropriateness of their classes</a:t>
            </a:r>
            <a:endParaRPr lang="en-AU" i="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612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Youtube</a:t>
            </a:r>
            <a:r>
              <a:rPr lang="en-AU" dirty="0"/>
              <a:t> link: https://www.youtube.com/watch?v=R1zj3wBByJA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55CC2-A739-4214-ABA4-CA7C775A6E8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907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0155CC2-A739-4214-ABA4-CA7C775A6E86}" type="slidenum">
              <a:rPr lang="en-AU" smtClean="0"/>
              <a:t>20</a:t>
            </a:fld>
            <a:endParaRPr lang="en-AU"/>
          </a:p>
        </p:txBody>
      </p:sp>
    </p:spTree>
    <p:extLst>
      <p:ext uri="{BB962C8B-B14F-4D97-AF65-F5344CB8AC3E}">
        <p14:creationId xmlns:p14="http://schemas.microsoft.com/office/powerpoint/2010/main" val="176290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0155CC2-A739-4214-ABA4-CA7C775A6E86}" type="slidenum">
              <a:rPr lang="en-AU" smtClean="0"/>
              <a:t>22</a:t>
            </a:fld>
            <a:endParaRPr lang="en-AU"/>
          </a:p>
        </p:txBody>
      </p:sp>
    </p:spTree>
    <p:extLst>
      <p:ext uri="{BB962C8B-B14F-4D97-AF65-F5344CB8AC3E}">
        <p14:creationId xmlns:p14="http://schemas.microsoft.com/office/powerpoint/2010/main" val="423289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Last slide</a:t>
            </a:r>
          </a:p>
        </p:txBody>
      </p:sp>
      <p:sp>
        <p:nvSpPr>
          <p:cNvPr id="4" name="Slide Number Placeholder 3"/>
          <p:cNvSpPr>
            <a:spLocks noGrp="1"/>
          </p:cNvSpPr>
          <p:nvPr>
            <p:ph type="sldNum" sz="quarter" idx="5"/>
          </p:nvPr>
        </p:nvSpPr>
        <p:spPr/>
        <p:txBody>
          <a:bodyPr/>
          <a:lstStyle/>
          <a:p>
            <a:fld id="{E0155CC2-A739-4214-ABA4-CA7C775A6E86}" type="slidenum">
              <a:rPr lang="en-AU" smtClean="0"/>
              <a:t>24</a:t>
            </a:fld>
            <a:endParaRPr lang="en-AU"/>
          </a:p>
        </p:txBody>
      </p:sp>
    </p:spTree>
    <p:extLst>
      <p:ext uri="{BB962C8B-B14F-4D97-AF65-F5344CB8AC3E}">
        <p14:creationId xmlns:p14="http://schemas.microsoft.com/office/powerpoint/2010/main" val="4025130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Key points:</a:t>
            </a:r>
          </a:p>
          <a:p>
            <a:pPr marL="171450" indent="-171450">
              <a:buFontTx/>
              <a:buChar char="-"/>
            </a:pPr>
            <a:r>
              <a:rPr lang="en-AU" dirty="0"/>
              <a:t>The online learning will teach you about healthy eating, getting active and falls prevention at your own pace from the comfort of your own home.</a:t>
            </a:r>
          </a:p>
          <a:p>
            <a:pPr marL="171450" indent="-171450">
              <a:buFontTx/>
              <a:buChar char="-"/>
            </a:pPr>
            <a:r>
              <a:rPr lang="en-AU" dirty="0"/>
              <a:t>The free resources include:</a:t>
            </a:r>
          </a:p>
          <a:p>
            <a:pPr marL="360000" lvl="1" indent="-171450">
              <a:buFontTx/>
              <a:buChar char="-"/>
            </a:pPr>
            <a:r>
              <a:rPr kumimoji="0" lang="en-AU" sz="1200" b="0" i="0" u="none" strike="noStrike" kern="1200" cap="none" spc="0" normalizeH="0" baseline="0" noProof="0" dirty="0">
                <a:ln>
                  <a:noFill/>
                </a:ln>
                <a:effectLst/>
                <a:uLnTx/>
                <a:uFillTx/>
                <a:latin typeface="Public Sans Light"/>
                <a:ea typeface="+mn-ea"/>
                <a:cs typeface="+mn-cs"/>
              </a:rPr>
              <a:t>8 learning topics with quizzes</a:t>
            </a:r>
          </a:p>
          <a:p>
            <a:pPr marL="360000" lvl="1" indent="-171450">
              <a:buFontTx/>
              <a:buChar char="-"/>
            </a:pPr>
            <a:r>
              <a:rPr kumimoji="0" lang="en-AU" sz="1200" b="0" i="0" u="none" strike="noStrike" kern="1200" cap="none" spc="0" normalizeH="0" baseline="0" noProof="0" dirty="0">
                <a:ln>
                  <a:noFill/>
                </a:ln>
                <a:effectLst/>
                <a:uLnTx/>
                <a:uFillTx/>
                <a:latin typeface="Public Sans Light"/>
                <a:ea typeface="+mn-ea"/>
                <a:cs typeface="+mn-cs"/>
              </a:rPr>
              <a:t>2 online exercise circuits for beginners</a:t>
            </a:r>
          </a:p>
          <a:p>
            <a:pPr marL="360000" lvl="1" indent="-171450">
              <a:buFontTx/>
              <a:buChar char="-"/>
            </a:pPr>
            <a:r>
              <a:rPr kumimoji="0" lang="en-AU" sz="1200" b="0" i="0" u="none" strike="noStrike" kern="1200" cap="none" spc="0" normalizeH="0" baseline="0" noProof="0" dirty="0">
                <a:ln>
                  <a:noFill/>
                </a:ln>
                <a:effectLst/>
                <a:uLnTx/>
                <a:uFillTx/>
                <a:latin typeface="Public Sans Light"/>
                <a:ea typeface="+mn-ea"/>
                <a:cs typeface="+mn-cs"/>
              </a:rPr>
              <a:t>17 fact sheets with helpful tips and information and</a:t>
            </a:r>
          </a:p>
          <a:p>
            <a:pPr marL="360000" lvl="1" indent="-171450">
              <a:buFontTx/>
              <a:buChar char="-"/>
            </a:pPr>
            <a:r>
              <a:rPr kumimoji="0" lang="en-AU" sz="1200" b="0" i="0" u="none" strike="noStrike" kern="1200" cap="none" spc="0" normalizeH="0" baseline="0" noProof="0" dirty="0">
                <a:ln>
                  <a:noFill/>
                </a:ln>
                <a:effectLst/>
                <a:uLnTx/>
                <a:uFillTx/>
                <a:latin typeface="Public Sans Light"/>
                <a:ea typeface="+mn-ea"/>
                <a:cs typeface="+mn-cs"/>
              </a:rPr>
              <a:t>A physical activity manual and logbook</a:t>
            </a:r>
          </a:p>
          <a:p>
            <a:pPr marL="360000" lvl="1" indent="-171450">
              <a:buFontTx/>
              <a:buChar char="-"/>
            </a:pPr>
            <a:r>
              <a:rPr kumimoji="0" lang="en-AU" sz="1200" b="0" i="0" u="none" strike="noStrike" kern="1200" cap="none" spc="0" normalizeH="0" baseline="0" noProof="0" dirty="0">
                <a:ln>
                  <a:noFill/>
                </a:ln>
                <a:effectLst/>
                <a:uLnTx/>
                <a:uFillTx/>
                <a:latin typeface="Public Sans Light"/>
                <a:ea typeface="+mn-ea"/>
                <a:cs typeface="+mn-cs"/>
              </a:rPr>
              <a:t>Fact sheets and physical activity manual has been translated into Arabic, Chinese Simplified, Chinese Traditional, Greek and Italian </a:t>
            </a:r>
            <a:endParaRPr lang="en-AU" dirty="0"/>
          </a:p>
          <a:p>
            <a:pPr marL="171450" indent="-171450">
              <a:buFontTx/>
              <a:buChar char="-"/>
            </a:pPr>
            <a:r>
              <a:rPr lang="en-AU" dirty="0"/>
              <a:t>Participants can find the healthy ageing resources by clicking on “Healthy Ageing resources” page on the Active and Healthy homepage.</a:t>
            </a:r>
          </a:p>
          <a:p>
            <a:endParaRPr lang="en-AU" dirty="0"/>
          </a:p>
        </p:txBody>
      </p:sp>
      <p:sp>
        <p:nvSpPr>
          <p:cNvPr id="4" name="Slide Number Placeholder 3"/>
          <p:cNvSpPr>
            <a:spLocks noGrp="1"/>
          </p:cNvSpPr>
          <p:nvPr>
            <p:ph type="sldNum" sz="quarter" idx="5"/>
          </p:nvPr>
        </p:nvSpPr>
        <p:spPr/>
        <p:txBody>
          <a:bodyPr/>
          <a:lstStyle/>
          <a:p>
            <a:fld id="{E0155CC2-A739-4214-ABA4-CA7C775A6E86}" type="slidenum">
              <a:rPr lang="en-AU" smtClean="0"/>
              <a:t>6</a:t>
            </a:fld>
            <a:endParaRPr lang="en-AU"/>
          </a:p>
        </p:txBody>
      </p:sp>
    </p:spTree>
    <p:extLst>
      <p:ext uri="{BB962C8B-B14F-4D97-AF65-F5344CB8AC3E}">
        <p14:creationId xmlns:p14="http://schemas.microsoft.com/office/powerpoint/2010/main" val="38203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0155CC2-A739-4214-ABA4-CA7C775A6E86}" type="slidenum">
              <a:rPr lang="en-AU" smtClean="0"/>
              <a:t>7</a:t>
            </a:fld>
            <a:endParaRPr lang="en-AU"/>
          </a:p>
        </p:txBody>
      </p:sp>
    </p:spTree>
    <p:extLst>
      <p:ext uri="{BB962C8B-B14F-4D97-AF65-F5344CB8AC3E}">
        <p14:creationId xmlns:p14="http://schemas.microsoft.com/office/powerpoint/2010/main" val="1130114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a:t>Note: </a:t>
            </a:r>
            <a:r>
              <a:rPr lang="en-AU" sz="1800" i="1">
                <a:effectLst/>
                <a:latin typeface="Segoe UI" panose="020B0502040204020203" pitchFamily="34" charset="0"/>
              </a:rPr>
              <a:t>Click the speaker image to start audio when playing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Segoe UI" panose="020B0502040204020203" pitchFamily="34" charset="0"/>
              </a:rPr>
              <a:t>Additional slide to use to showcase exercise circuit.</a:t>
            </a:r>
            <a:endParaRPr lang="en-AU" sz="1800" i="1">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0155CC2-A739-4214-ABA4-CA7C775A6E86}" type="slidenum">
              <a:rPr lang="en-AU" smtClean="0"/>
              <a:t>8</a:t>
            </a:fld>
            <a:endParaRPr lang="en-AU"/>
          </a:p>
        </p:txBody>
      </p:sp>
    </p:spTree>
    <p:extLst>
      <p:ext uri="{BB962C8B-B14F-4D97-AF65-F5344CB8AC3E}">
        <p14:creationId xmlns:p14="http://schemas.microsoft.com/office/powerpoint/2010/main" val="56715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solidFill>
                  <a:srgbClr val="FF0000"/>
                </a:solidFill>
              </a:rPr>
              <a:t>Map can be replaced so it is relevant to LHD location. </a:t>
            </a:r>
          </a:p>
          <a:p>
            <a:pPr marL="171450" indent="-171450">
              <a:buFont typeface="Arial" panose="020B0604020202020204" pitchFamily="34" charset="0"/>
              <a:buChar char="•"/>
            </a:pPr>
            <a:r>
              <a:rPr lang="en-AU" i="1">
                <a:solidFill>
                  <a:srgbClr val="FF0000"/>
                </a:solidFill>
              </a:rPr>
              <a:t>Ungroup image of tablet and map</a:t>
            </a:r>
          </a:p>
          <a:p>
            <a:pPr marL="171450" indent="-171450">
              <a:buFont typeface="Arial" panose="020B0604020202020204" pitchFamily="34" charset="0"/>
              <a:buChar char="•"/>
            </a:pPr>
            <a:r>
              <a:rPr lang="en-AU" i="1">
                <a:solidFill>
                  <a:srgbClr val="FF0000"/>
                </a:solidFill>
              </a:rPr>
              <a:t>Replace screenshot of map with one relevant to LHD and crop/resize image to fit within tablet.</a:t>
            </a:r>
          </a:p>
          <a:p>
            <a:pPr marL="171450" indent="-171450">
              <a:buFont typeface="Arial" panose="020B0604020202020204" pitchFamily="34" charset="0"/>
              <a:buChar char="•"/>
            </a:pPr>
            <a:r>
              <a:rPr lang="en-AU" i="1">
                <a:solidFill>
                  <a:srgbClr val="FF0000"/>
                </a:solidFill>
              </a:rPr>
              <a:t>Ensure tablet image is laying on top of map image.</a:t>
            </a:r>
          </a:p>
          <a:p>
            <a:pPr marL="171450" indent="-171450">
              <a:buFont typeface="Arial" panose="020B0604020202020204" pitchFamily="34" charset="0"/>
              <a:buChar char="•"/>
            </a:pPr>
            <a:r>
              <a:rPr lang="en-AU" i="1">
                <a:solidFill>
                  <a:srgbClr val="FF0000"/>
                </a:solidFill>
              </a:rPr>
              <a:t>Group images together</a:t>
            </a:r>
          </a:p>
          <a:p>
            <a:endParaRPr lang="en-AU" i="1">
              <a:solidFill>
                <a:srgbClr val="FF0000"/>
              </a:solidFill>
            </a:endParaRPr>
          </a:p>
        </p:txBody>
      </p:sp>
      <p:sp>
        <p:nvSpPr>
          <p:cNvPr id="4" name="Slide Number Placeholder 3"/>
          <p:cNvSpPr>
            <a:spLocks noGrp="1"/>
          </p:cNvSpPr>
          <p:nvPr>
            <p:ph type="sldNum" sz="quarter" idx="5"/>
          </p:nvPr>
        </p:nvSpPr>
        <p:spPr/>
        <p:txBody>
          <a:bodyPr/>
          <a:lstStyle/>
          <a:p>
            <a:fld id="{E0155CC2-A739-4214-ABA4-CA7C775A6E86}" type="slidenum">
              <a:rPr lang="en-AU" smtClean="0"/>
              <a:t>10</a:t>
            </a:fld>
            <a:endParaRPr lang="en-AU"/>
          </a:p>
        </p:txBody>
      </p:sp>
    </p:spTree>
    <p:extLst>
      <p:ext uri="{BB962C8B-B14F-4D97-AF65-F5344CB8AC3E}">
        <p14:creationId xmlns:p14="http://schemas.microsoft.com/office/powerpoint/2010/main" val="405734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Youtube</a:t>
            </a:r>
            <a:r>
              <a:rPr lang="en-AU" dirty="0"/>
              <a:t> link: https://www.youtube.com/watch?v=N1pOPYsB4Dg&amp;feature=youtu.be</a:t>
            </a:r>
          </a:p>
        </p:txBody>
      </p:sp>
      <p:sp>
        <p:nvSpPr>
          <p:cNvPr id="4" name="Slide Number Placeholder 3"/>
          <p:cNvSpPr>
            <a:spLocks noGrp="1"/>
          </p:cNvSpPr>
          <p:nvPr>
            <p:ph type="sldNum" sz="quarter" idx="5"/>
          </p:nvPr>
        </p:nvSpPr>
        <p:spPr/>
        <p:txBody>
          <a:bodyPr/>
          <a:lstStyle/>
          <a:p>
            <a:fld id="{E0155CC2-A739-4214-ABA4-CA7C775A6E86}" type="slidenum">
              <a:rPr lang="en-AU" smtClean="0"/>
              <a:t>11</a:t>
            </a:fld>
            <a:endParaRPr lang="en-AU"/>
          </a:p>
        </p:txBody>
      </p:sp>
    </p:spTree>
    <p:extLst>
      <p:ext uri="{BB962C8B-B14F-4D97-AF65-F5344CB8AC3E}">
        <p14:creationId xmlns:p14="http://schemas.microsoft.com/office/powerpoint/2010/main" val="105465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9349-1DB0-C22C-E670-6FEEF3A1A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7A7B0-D8F9-9BA3-B057-B9B917D95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9B18E-23DD-CB47-286C-D4F925FDFCC5}"/>
              </a:ext>
            </a:extLst>
          </p:cNvPr>
          <p:cNvSpPr>
            <a:spLocks noGrp="1"/>
          </p:cNvSpPr>
          <p:nvPr>
            <p:ph type="body" idx="1"/>
          </p:nvPr>
        </p:nvSpPr>
        <p:spPr/>
        <p:txBody>
          <a:bodyPr/>
          <a:lstStyle/>
          <a:p>
            <a:pPr marL="0" lvl="0" indent="0">
              <a:buFont typeface="Symbol" panose="05050102010706020507" pitchFamily="18" charset="2"/>
              <a:buNone/>
            </a:pPr>
            <a:r>
              <a:rPr lang="en-AU" sz="1200" kern="1200" dirty="0">
                <a:solidFill>
                  <a:schemeClr val="tx1"/>
                </a:solidFill>
                <a:effectLst/>
                <a:latin typeface="Public Sans" pitchFamily="2" charset="0"/>
                <a:cs typeface="+mn-cs"/>
              </a:rPr>
              <a:t>Key Points</a:t>
            </a:r>
          </a:p>
          <a:p>
            <a:pPr marL="0" lvl="0" indent="0">
              <a:buFont typeface="Symbol" panose="05050102010706020507" pitchFamily="18" charset="2"/>
              <a:buNone/>
            </a:pPr>
            <a:r>
              <a:rPr lang="en-AU" sz="1200" kern="1200" dirty="0">
                <a:solidFill>
                  <a:schemeClr val="tx1"/>
                </a:solidFill>
                <a:effectLst/>
                <a:latin typeface="Public Sans" pitchFamily="2" charset="0"/>
                <a:cs typeface="+mn-cs"/>
              </a:rPr>
              <a:t>- Older adults can join the Get Healthy Program while they complete the Healthy Ageing online learning topics to receive further support as they work through the resources.</a:t>
            </a:r>
          </a:p>
          <a:p>
            <a:endParaRPr lang="en-AU" dirty="0"/>
          </a:p>
        </p:txBody>
      </p:sp>
      <p:sp>
        <p:nvSpPr>
          <p:cNvPr id="4" name="Slide Number Placeholder 3">
            <a:extLst>
              <a:ext uri="{FF2B5EF4-FFF2-40B4-BE49-F238E27FC236}">
                <a16:creationId xmlns:a16="http://schemas.microsoft.com/office/drawing/2014/main" id="{D016563E-4897-A66E-4FD5-7446D6D61271}"/>
              </a:ext>
            </a:extLst>
          </p:cNvPr>
          <p:cNvSpPr>
            <a:spLocks noGrp="1"/>
          </p:cNvSpPr>
          <p:nvPr>
            <p:ph type="sldNum" sz="quarter" idx="5"/>
          </p:nvPr>
        </p:nvSpPr>
        <p:spPr/>
        <p:txBody>
          <a:bodyPr/>
          <a:lstStyle/>
          <a:p>
            <a:fld id="{E0155CC2-A739-4214-ABA4-CA7C775A6E86}" type="slidenum">
              <a:rPr lang="en-AU" smtClean="0"/>
              <a:t>12</a:t>
            </a:fld>
            <a:endParaRPr lang="en-AU"/>
          </a:p>
        </p:txBody>
      </p:sp>
    </p:spTree>
    <p:extLst>
      <p:ext uri="{BB962C8B-B14F-4D97-AF65-F5344CB8AC3E}">
        <p14:creationId xmlns:p14="http://schemas.microsoft.com/office/powerpoint/2010/main" val="250377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74AFE-82A4-F185-CE82-848328BFD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A7B7A-E171-3E9F-BB52-FE7EF2D71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A0BA1-85E4-9BBA-F5A8-DD45260A9C06}"/>
              </a:ext>
            </a:extLst>
          </p:cNvPr>
          <p:cNvSpPr>
            <a:spLocks noGrp="1"/>
          </p:cNvSpPr>
          <p:nvPr>
            <p:ph type="body" idx="1"/>
          </p:nvPr>
        </p:nvSpPr>
        <p:spPr/>
        <p:txBody>
          <a:bodyPr/>
          <a:lstStyle/>
          <a:p>
            <a:pPr marL="0" lvl="0" indent="0">
              <a:buFont typeface="Symbol" panose="05050102010706020507" pitchFamily="18" charset="2"/>
              <a:buNone/>
            </a:pPr>
            <a:r>
              <a:rPr lang="en-AU" sz="1800" i="1" kern="100" dirty="0">
                <a:effectLst/>
                <a:latin typeface="Calibri" panose="020F0502020204030204" pitchFamily="34" charset="0"/>
                <a:ea typeface="Calibri" panose="020F0502020204030204" pitchFamily="34" charset="0"/>
                <a:cs typeface="Times New Roman" panose="02020603050405020304" pitchFamily="18" charset="0"/>
              </a:rPr>
              <a:t>Note: </a:t>
            </a:r>
            <a:r>
              <a:rPr lang="en-AU" sz="1800" i="1" dirty="0">
                <a:effectLst/>
                <a:latin typeface="Segoe UI" panose="020B0502040204020203" pitchFamily="34" charset="0"/>
              </a:rPr>
              <a:t>This slide won’t be relevant for all LHDs – LHDs are to update/amend this slide to showcase local programs/services relevant to your LHD, which may include Stepping On. </a:t>
            </a:r>
            <a:endParaRPr lang="en-AU" sz="18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43F8B65-8C4D-C203-94FA-1F601EC7E52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6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C404-ECE8-B1B2-165B-E38CF2332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11355-E6EB-D659-3EF4-2665587AD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FB7E7-1173-E005-7EB7-87B8DAF44AB5}"/>
              </a:ext>
            </a:extLst>
          </p:cNvPr>
          <p:cNvSpPr>
            <a:spLocks noGrp="1"/>
          </p:cNvSpPr>
          <p:nvPr>
            <p:ph type="body" idx="1"/>
          </p:nvPr>
        </p:nvSpPr>
        <p:spPr/>
        <p:txBody>
          <a:bodyPr/>
          <a:lstStyle/>
          <a:p>
            <a:r>
              <a:rPr lang="en-AU"/>
              <a:t>Key points:</a:t>
            </a:r>
          </a:p>
          <a:p>
            <a:pPr marL="171450" indent="-171450">
              <a:buFontTx/>
              <a:buChar char="-"/>
            </a:pPr>
            <a:r>
              <a:rPr lang="en-AU"/>
              <a:t>The guide is designed for group leaders to embed the modules and circuits in a number of different environments depending on the community setting – group based learning or independent learning and come together to do the exercises.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a:t>Exercise providers can also include healthy ageing education into their sessions for free or refer their participants to the online learning to support maintenance of health behaviour change.</a:t>
            </a:r>
          </a:p>
          <a:p>
            <a:pPr marL="171450" indent="-171450">
              <a:buFontTx/>
              <a:buChar char="-"/>
            </a:pPr>
            <a:endParaRPr lang="en-AU"/>
          </a:p>
        </p:txBody>
      </p:sp>
      <p:sp>
        <p:nvSpPr>
          <p:cNvPr id="4" name="Slide Number Placeholder 3">
            <a:extLst>
              <a:ext uri="{FF2B5EF4-FFF2-40B4-BE49-F238E27FC236}">
                <a16:creationId xmlns:a16="http://schemas.microsoft.com/office/drawing/2014/main" id="{804B1CBF-8A38-274C-DD0F-209A314936B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671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5.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8.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8.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8.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Ic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8000" y="360001"/>
            <a:ext cx="5217487" cy="2186252"/>
          </a:xfrm>
          <a:ln>
            <a:noFill/>
          </a:ln>
        </p:spPr>
        <p:txBody>
          <a:bodyPr anchor="t">
            <a:normAutofit/>
          </a:bodyPr>
          <a:lstStyle>
            <a:lvl1pPr algn="l">
              <a:lnSpc>
                <a:spcPct val="90000"/>
              </a:lnSpc>
              <a:defRPr sz="4800">
                <a:solidFill>
                  <a:schemeClr val="accent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4607999" y="2700000"/>
            <a:ext cx="5217477" cy="1176813"/>
          </a:xfrm>
        </p:spPr>
        <p:txBody>
          <a:bodyPr anchor="t">
            <a:noAutofit/>
          </a:bodyPr>
          <a:lstStyle>
            <a:lvl1pPr>
              <a:defRPr sz="1600">
                <a:solidFill>
                  <a:schemeClr val="accent1"/>
                </a:solidFill>
                <a:latin typeface="Public Sans SemiBold" pitchFamily="2"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4503173" y="5256000"/>
            <a:ext cx="5322309" cy="558001"/>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4503173" y="6069545"/>
            <a:ext cx="5322291" cy="330591"/>
          </a:xfrm>
        </p:spPr>
        <p:txBody>
          <a:bodyPr anchor="b">
            <a:noAutofit/>
          </a:bodyPr>
          <a:lstStyle>
            <a:lvl1pPr algn="l">
              <a:defRPr sz="14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7" name="Straight Connector 16">
            <a:extLst>
              <a:ext uri="{FF2B5EF4-FFF2-40B4-BE49-F238E27FC236}">
                <a16:creationId xmlns:a16="http://schemas.microsoft.com/office/drawing/2014/main" id="{DDF86A80-8584-4C6D-B246-F9DF69752A8B}"/>
              </a:ext>
            </a:extLst>
          </p:cNvPr>
          <p:cNvCxnSpPr>
            <a:cxnSpLocks/>
          </p:cNvCxnSpPr>
          <p:nvPr userDrawn="1"/>
        </p:nvCxnSpPr>
        <p:spPr>
          <a:xfrm>
            <a:off x="4392000" y="388136"/>
            <a:ext cx="0" cy="601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9B82704F-0024-289B-7CBF-29F732B7C1FB}"/>
              </a:ext>
            </a:extLst>
          </p:cNvPr>
          <p:cNvSpPr/>
          <p:nvPr/>
        </p:nvSpPr>
        <p:spPr>
          <a:xfrm>
            <a:off x="494046" y="2295242"/>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C9216847-562B-06AE-1CF7-2E8996425671}"/>
              </a:ext>
            </a:extLst>
          </p:cNvPr>
          <p:cNvSpPr/>
          <p:nvPr/>
        </p:nvSpPr>
        <p:spPr>
          <a:xfrm>
            <a:off x="494048" y="2295242"/>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7FF30683-558B-9C27-F951-F7B965103629}"/>
              </a:ext>
            </a:extLst>
          </p:cNvPr>
          <p:cNvSpPr/>
          <p:nvPr/>
        </p:nvSpPr>
        <p:spPr>
          <a:xfrm>
            <a:off x="1635341" y="1147621"/>
            <a:ext cx="1143664" cy="1147621"/>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rgbClr val="00AA45"/>
          </a:solidFill>
          <a:ln w="9525"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6F440361-444C-A451-B058-45C8B77EB15F}"/>
              </a:ext>
            </a:extLst>
          </p:cNvPr>
          <p:cNvSpPr/>
          <p:nvPr/>
        </p:nvSpPr>
        <p:spPr>
          <a:xfrm>
            <a:off x="491678" y="0"/>
            <a:ext cx="1143664" cy="1147621"/>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baseline="0">
              <a:solidFill>
                <a:schemeClr val="accent4">
                  <a:lumMod val="50000"/>
                </a:schemeClr>
              </a:solidFill>
            </a:endParaRPr>
          </a:p>
        </p:txBody>
      </p:sp>
      <p:sp>
        <p:nvSpPr>
          <p:cNvPr id="13" name="Freeform: Shape 12">
            <a:extLst>
              <a:ext uri="{FF2B5EF4-FFF2-40B4-BE49-F238E27FC236}">
                <a16:creationId xmlns:a16="http://schemas.microsoft.com/office/drawing/2014/main" id="{5DDE07A7-CE79-8B53-1E9E-DD4E8DE21334}"/>
              </a:ext>
            </a:extLst>
          </p:cNvPr>
          <p:cNvSpPr/>
          <p:nvPr/>
        </p:nvSpPr>
        <p:spPr>
          <a:xfrm>
            <a:off x="1634555" y="2295242"/>
            <a:ext cx="2287328" cy="2295242"/>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4"/>
            <a:stretch>
              <a:fillRect/>
            </a:stretch>
          </a:blipFill>
          <a:ln w="32734"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2DF244BC-49E9-E443-9676-7F05841F7FAE}"/>
              </a:ext>
            </a:extLst>
          </p:cNvPr>
          <p:cNvSpPr/>
          <p:nvPr/>
        </p:nvSpPr>
        <p:spPr>
          <a:xfrm>
            <a:off x="491678" y="3434705"/>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E5205A7C-88B1-6D7A-58DF-5ED1A324305F}"/>
              </a:ext>
            </a:extLst>
          </p:cNvPr>
          <p:cNvSpPr/>
          <p:nvPr/>
        </p:nvSpPr>
        <p:spPr>
          <a:xfrm>
            <a:off x="495254" y="4580757"/>
            <a:ext cx="2287328" cy="228600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5"/>
            <a:stretch>
              <a:fillRect/>
            </a:stretch>
          </a:blipFill>
          <a:ln w="16777"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827A34F-ED5E-B239-6DBE-99E7A8B6FB08}"/>
              </a:ext>
            </a:extLst>
          </p:cNvPr>
          <p:cNvSpPr/>
          <p:nvPr/>
        </p:nvSpPr>
        <p:spPr>
          <a:xfrm>
            <a:off x="1634562" y="-1305"/>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62D32885-6551-FBA7-AB57-45C1AAB78C89}"/>
              </a:ext>
            </a:extLst>
          </p:cNvPr>
          <p:cNvSpPr/>
          <p:nvPr/>
        </p:nvSpPr>
        <p:spPr>
          <a:xfrm>
            <a:off x="2779974" y="5710379"/>
            <a:ext cx="1144800" cy="1144800"/>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6"/>
            <a:stretch>
              <a:fillRect/>
            </a:stretch>
          </a:blipFill>
          <a:ln w="32734"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4295500A-40BD-4CE2-E8B8-CA787EC5AC53}"/>
              </a:ext>
            </a:extLst>
          </p:cNvPr>
          <p:cNvSpPr/>
          <p:nvPr/>
        </p:nvSpPr>
        <p:spPr>
          <a:xfrm>
            <a:off x="2776664" y="160"/>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12C921C4-63EB-8F82-FFA1-014A15F56719}"/>
              </a:ext>
            </a:extLst>
          </p:cNvPr>
          <p:cNvSpPr/>
          <p:nvPr/>
        </p:nvSpPr>
        <p:spPr>
          <a:xfrm>
            <a:off x="2776666" y="160"/>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7"/>
            <a:stretch>
              <a:fillRect/>
            </a:stretch>
          </a:bli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B98B045D-1E04-FA21-67EB-0EFE47E1898A}"/>
              </a:ext>
            </a:extLst>
          </p:cNvPr>
          <p:cNvSpPr/>
          <p:nvPr/>
        </p:nvSpPr>
        <p:spPr>
          <a:xfrm>
            <a:off x="2780020" y="4576379"/>
            <a:ext cx="11448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rgbClr val="CEBFF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A21CE72-980D-C787-4A18-96F0DB8B522C}"/>
              </a:ext>
            </a:extLst>
          </p:cNvPr>
          <p:cNvSpPr/>
          <p:nvPr/>
        </p:nvSpPr>
        <p:spPr>
          <a:xfrm>
            <a:off x="-781" y="3429000"/>
            <a:ext cx="496442" cy="2295242"/>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solidFill>
            <a:srgbClr val="441170"/>
          </a:solidFill>
          <a:ln w="32734"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68D253DC-23B0-38FB-3181-4AA097BE3BAB}"/>
              </a:ext>
            </a:extLst>
          </p:cNvPr>
          <p:cNvSpPr/>
          <p:nvPr/>
        </p:nvSpPr>
        <p:spPr>
          <a:xfrm>
            <a:off x="4764" y="5729006"/>
            <a:ext cx="486928"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23187E8D-F998-2A9B-47B5-F238153BA788}"/>
              </a:ext>
            </a:extLst>
          </p:cNvPr>
          <p:cNvSpPr/>
          <p:nvPr/>
        </p:nvSpPr>
        <p:spPr>
          <a:xfrm>
            <a:off x="-1" y="1146808"/>
            <a:ext cx="494918"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accent4"/>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313477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images left, text bottom left, text middle, image r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360000" y="360000"/>
            <a:ext cx="2736000" cy="2592000"/>
          </a:xfrm>
        </p:spPr>
        <p:txBody>
          <a:bodyPr/>
          <a:lstStyle/>
          <a:p>
            <a:r>
              <a:rPr lang="en-US"/>
              <a:t>Click icon to add picture</a:t>
            </a:r>
            <a:endParaRPr lang="en-AU"/>
          </a:p>
        </p:txBody>
      </p:sp>
      <p:cxnSp>
        <p:nvCxnSpPr>
          <p:cNvPr id="14" name="Straight Connector 13">
            <a:extLst>
              <a:ext uri="{FF2B5EF4-FFF2-40B4-BE49-F238E27FC236}">
                <a16:creationId xmlns:a16="http://schemas.microsoft.com/office/drawing/2014/main" id="{B5AE13DA-9F06-4D72-9ECA-0FB27D19047B}"/>
              </a:ext>
            </a:extLst>
          </p:cNvPr>
          <p:cNvCxnSpPr>
            <a:cxnSpLocks/>
          </p:cNvCxnSpPr>
          <p:nvPr userDrawn="1"/>
        </p:nvCxnSpPr>
        <p:spPr>
          <a:xfrm>
            <a:off x="8860762" y="360000"/>
            <a:ext cx="0" cy="60082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8">
            <a:extLst>
              <a:ext uri="{FF2B5EF4-FFF2-40B4-BE49-F238E27FC236}">
                <a16:creationId xmlns:a16="http://schemas.microsoft.com/office/drawing/2014/main" id="{EA07A9B7-3CF6-4CE6-8E5C-CB0A9EF3F2C1}"/>
              </a:ext>
            </a:extLst>
          </p:cNvPr>
          <p:cNvSpPr>
            <a:spLocks noGrp="1"/>
          </p:cNvSpPr>
          <p:nvPr>
            <p:ph type="pic" sz="quarter" idx="17"/>
          </p:nvPr>
        </p:nvSpPr>
        <p:spPr>
          <a:xfrm>
            <a:off x="3096000" y="360000"/>
            <a:ext cx="2743200" cy="2592000"/>
          </a:xfrm>
        </p:spPr>
        <p:txBody>
          <a:bodyPr/>
          <a:lstStyle/>
          <a:p>
            <a:r>
              <a:rPr lang="en-US"/>
              <a:t>Click icon to add picture</a:t>
            </a:r>
            <a:endParaRPr lang="en-AU"/>
          </a:p>
        </p:txBody>
      </p:sp>
      <p:sp>
        <p:nvSpPr>
          <p:cNvPr id="16" name="Picture Placeholder 8">
            <a:extLst>
              <a:ext uri="{FF2B5EF4-FFF2-40B4-BE49-F238E27FC236}">
                <a16:creationId xmlns:a16="http://schemas.microsoft.com/office/drawing/2014/main" id="{90191EC5-C080-4ACD-B57D-2BB2F9C9A645}"/>
              </a:ext>
            </a:extLst>
          </p:cNvPr>
          <p:cNvSpPr>
            <a:spLocks noGrp="1"/>
          </p:cNvSpPr>
          <p:nvPr>
            <p:ph type="pic" sz="quarter" idx="18"/>
          </p:nvPr>
        </p:nvSpPr>
        <p:spPr>
          <a:xfrm>
            <a:off x="3096000" y="2952000"/>
            <a:ext cx="2743200" cy="3416228"/>
          </a:xfrm>
        </p:spPr>
        <p:txBody>
          <a:bodyPr/>
          <a:lstStyle/>
          <a:p>
            <a:r>
              <a:rPr lang="en-US"/>
              <a:t>Click icon to add picture</a:t>
            </a:r>
            <a:endParaRPr lang="en-AU"/>
          </a:p>
        </p:txBody>
      </p:sp>
      <p:sp>
        <p:nvSpPr>
          <p:cNvPr id="18" name="Picture Placeholder 8">
            <a:extLst>
              <a:ext uri="{FF2B5EF4-FFF2-40B4-BE49-F238E27FC236}">
                <a16:creationId xmlns:a16="http://schemas.microsoft.com/office/drawing/2014/main" id="{CF35F12A-63E2-46FD-A6C4-E8C4F1737257}"/>
              </a:ext>
            </a:extLst>
          </p:cNvPr>
          <p:cNvSpPr>
            <a:spLocks noGrp="1"/>
          </p:cNvSpPr>
          <p:nvPr>
            <p:ph type="pic" sz="quarter" idx="19"/>
          </p:nvPr>
        </p:nvSpPr>
        <p:spPr>
          <a:xfrm>
            <a:off x="9072000" y="2984228"/>
            <a:ext cx="2736000" cy="3384000"/>
          </a:xfrm>
        </p:spPr>
        <p:txBody>
          <a:bodyPr/>
          <a:lstStyle/>
          <a:p>
            <a:r>
              <a:rPr lang="en-US"/>
              <a:t>Click icon to add picture</a:t>
            </a:r>
            <a:endParaRPr lang="en-AU"/>
          </a:p>
        </p:txBody>
      </p:sp>
      <p:sp>
        <p:nvSpPr>
          <p:cNvPr id="3" name="Text Placeholder 2">
            <a:extLst>
              <a:ext uri="{FF2B5EF4-FFF2-40B4-BE49-F238E27FC236}">
                <a16:creationId xmlns:a16="http://schemas.microsoft.com/office/drawing/2014/main" id="{0DF15865-85AF-4328-97DB-F39122F897C3}"/>
              </a:ext>
            </a:extLst>
          </p:cNvPr>
          <p:cNvSpPr>
            <a:spLocks noGrp="1"/>
          </p:cNvSpPr>
          <p:nvPr>
            <p:ph type="body" sz="quarter" idx="20"/>
          </p:nvPr>
        </p:nvSpPr>
        <p:spPr>
          <a:xfrm>
            <a:off x="6120000" y="359999"/>
            <a:ext cx="2520000" cy="2340000"/>
          </a:xfrm>
        </p:spPr>
        <p:txBody>
          <a:bodyPr>
            <a:normAutofit/>
          </a:bodyPr>
          <a:lstStyle>
            <a:lvl1pPr>
              <a:lnSpc>
                <a:spcPts val="2200"/>
              </a:lnSpc>
              <a:defRPr sz="18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Text Placeholder 2">
            <a:extLst>
              <a:ext uri="{FF2B5EF4-FFF2-40B4-BE49-F238E27FC236}">
                <a16:creationId xmlns:a16="http://schemas.microsoft.com/office/drawing/2014/main" id="{130C021F-A1B8-46A1-A9CC-88CD8438C969}"/>
              </a:ext>
            </a:extLst>
          </p:cNvPr>
          <p:cNvSpPr>
            <a:spLocks noGrp="1"/>
          </p:cNvSpPr>
          <p:nvPr>
            <p:ph type="body" sz="quarter" idx="21"/>
          </p:nvPr>
        </p:nvSpPr>
        <p:spPr>
          <a:xfrm>
            <a:off x="6120000" y="2976590"/>
            <a:ext cx="2520000" cy="339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2">
            <a:extLst>
              <a:ext uri="{FF2B5EF4-FFF2-40B4-BE49-F238E27FC236}">
                <a16:creationId xmlns:a16="http://schemas.microsoft.com/office/drawing/2014/main" id="{614C6870-83BE-4F9B-AB4B-419E41F8074F}"/>
              </a:ext>
            </a:extLst>
          </p:cNvPr>
          <p:cNvSpPr>
            <a:spLocks noGrp="1"/>
          </p:cNvSpPr>
          <p:nvPr>
            <p:ph type="body" sz="quarter" idx="22"/>
          </p:nvPr>
        </p:nvSpPr>
        <p:spPr>
          <a:xfrm>
            <a:off x="360000" y="2952000"/>
            <a:ext cx="2736000" cy="3416228"/>
          </a:xfrm>
          <a:solidFill>
            <a:schemeClr val="accent1"/>
          </a:solidFill>
        </p:spPr>
        <p:txBody>
          <a:bodyPr lIns="180000" tIns="180000" rIns="180000" bIns="180000" anchor="b">
            <a:normAutofit/>
          </a:bodyPr>
          <a:lstStyle>
            <a:lvl1pPr>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918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table right">
    <p:spTree>
      <p:nvGrpSpPr>
        <p:cNvPr id="1" name=""/>
        <p:cNvGrpSpPr/>
        <p:nvPr/>
      </p:nvGrpSpPr>
      <p:grpSpPr>
        <a:xfrm>
          <a:off x="0" y="0"/>
          <a:ext cx="0" cy="0"/>
          <a:chOff x="0" y="0"/>
          <a:chExt cx="0" cy="0"/>
        </a:xfrm>
      </p:grpSpPr>
      <p:sp>
        <p:nvSpPr>
          <p:cNvPr id="2" name="Title 1"/>
          <p:cNvSpPr>
            <a:spLocks noGrp="1"/>
          </p:cNvSpPr>
          <p:nvPr>
            <p:ph type="title"/>
          </p:nvPr>
        </p:nvSpPr>
        <p:spPr>
          <a:xfrm>
            <a:off x="540001" y="359999"/>
            <a:ext cx="4319998" cy="1792357"/>
          </a:xfrm>
        </p:spPr>
        <p:txBody>
          <a:bodyPr/>
          <a:lstStyle/>
          <a:p>
            <a:r>
              <a:rPr lang="en-US"/>
              <a:t>Click to edit Master title style</a:t>
            </a:r>
          </a:p>
        </p:txBody>
      </p:sp>
      <p:sp>
        <p:nvSpPr>
          <p:cNvPr id="3" name="Content Placeholder 2"/>
          <p:cNvSpPr>
            <a:spLocks noGrp="1"/>
          </p:cNvSpPr>
          <p:nvPr>
            <p:ph sz="half" idx="1"/>
          </p:nvPr>
        </p:nvSpPr>
        <p:spPr>
          <a:xfrm>
            <a:off x="564016" y="2340001"/>
            <a:ext cx="4319997" cy="39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2682710"/>
            <a:ext cx="6588000" cy="365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96BE557-3858-46D8-9793-34B892463644}"/>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9D1FAB-DA72-4631-B187-DEF818EF4820}"/>
              </a:ext>
            </a:extLst>
          </p:cNvPr>
          <p:cNvCxnSpPr>
            <a:cxnSpLocks/>
          </p:cNvCxnSpPr>
          <p:nvPr userDrawn="1"/>
        </p:nvCxnSpPr>
        <p:spPr>
          <a:xfrm>
            <a:off x="504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4C7E081-14EF-45F4-8B5B-1104A96C9026}"/>
              </a:ext>
            </a:extLst>
          </p:cNvPr>
          <p:cNvSpPr>
            <a:spLocks noGrp="1"/>
          </p:cNvSpPr>
          <p:nvPr>
            <p:ph type="body" sz="quarter" idx="20" hasCustomPrompt="1"/>
          </p:nvPr>
        </p:nvSpPr>
        <p:spPr>
          <a:xfrm>
            <a:off x="5244015" y="2340000"/>
            <a:ext cx="6587985" cy="345323"/>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12" name="Slide Number Placeholder 5">
            <a:extLst>
              <a:ext uri="{FF2B5EF4-FFF2-40B4-BE49-F238E27FC236}">
                <a16:creationId xmlns:a16="http://schemas.microsoft.com/office/drawing/2014/main" id="{A612AB91-8985-4029-94B3-42DE41E5E4CA}"/>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09917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pPr/>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2979CC-1E7F-4EDD-BED7-403658753B54}"/>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1E96D5-CFA5-4457-AE79-85133FEE85BC}"/>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04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0" name="Straight Connector 9">
            <a:extLst>
              <a:ext uri="{FF2B5EF4-FFF2-40B4-BE49-F238E27FC236}">
                <a16:creationId xmlns:a16="http://schemas.microsoft.com/office/drawing/2014/main" id="{A79B24FF-F4F7-4012-B559-B049AFB7E81C}"/>
              </a:ext>
            </a:extLst>
          </p:cNvPr>
          <p:cNvCxnSpPr/>
          <p:nvPr/>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FBA9B9-F237-482B-8D83-0359AD4B0669}"/>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1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360000" y="360000"/>
            <a:ext cx="3708000" cy="5940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4428001" y="360000"/>
            <a:ext cx="6480000" cy="5625803"/>
          </a:xfrm>
        </p:spPr>
        <p:txBody>
          <a:bodyPr>
            <a:normAutofit/>
          </a:bodyPr>
          <a:lstStyle>
            <a:lvl1pPr>
              <a:defRPr sz="3600">
                <a:solidFill>
                  <a:schemeClr val="accent1"/>
                </a:solidFill>
                <a:latin typeface="+mn-lt"/>
              </a:defRPr>
            </a:lvl1pPr>
            <a:lvl2pPr>
              <a:defRPr sz="12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4428000" y="5458265"/>
            <a:ext cx="3567113" cy="841735"/>
          </a:xfrm>
        </p:spPr>
        <p:txBody>
          <a:bodyPr anchor="b">
            <a:normAutofit/>
          </a:bodyPr>
          <a:lstStyle>
            <a:lvl1pPr>
              <a:defRPr sz="1200">
                <a:solidFill>
                  <a:schemeClr val="accent1"/>
                </a:solidFill>
                <a:latin typeface="+mn-lt"/>
              </a:defRPr>
            </a:lvl1pPr>
          </a:lstStyle>
          <a:p>
            <a:pPr lvl="0"/>
            <a:r>
              <a:rPr lang="en-US"/>
              <a:t>Image caption</a:t>
            </a:r>
            <a:endParaRPr lang="en-AU"/>
          </a:p>
        </p:txBody>
      </p:sp>
      <p:cxnSp>
        <p:nvCxnSpPr>
          <p:cNvPr id="14" name="Straight Connector 13">
            <a:extLst>
              <a:ext uri="{FF2B5EF4-FFF2-40B4-BE49-F238E27FC236}">
                <a16:creationId xmlns:a16="http://schemas.microsoft.com/office/drawing/2014/main" id="{B5AE13DA-9F06-4D72-9ECA-0FB27D19047B}"/>
              </a:ext>
            </a:extLst>
          </p:cNvPr>
          <p:cNvCxnSpPr/>
          <p:nvPr userDrawn="1"/>
        </p:nvCxnSpPr>
        <p:spPr>
          <a:xfrm>
            <a:off x="4248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9A47410D-D15B-4731-8BBC-AAA31FD3D900}"/>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0852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49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54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ubheading, two column text and ima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21" name="Picture 20">
            <a:extLst>
              <a:ext uri="{FF2B5EF4-FFF2-40B4-BE49-F238E27FC236}">
                <a16:creationId xmlns:a16="http://schemas.microsoft.com/office/drawing/2014/main" id="{8ECB5B56-F633-4038-ACBE-D47FE23B7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2675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ubheading box with three column text box and image box">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accent1"/>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accent1"/>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cxnSp>
        <p:nvCxnSpPr>
          <p:cNvPr id="16" name="Straight Connector 15">
            <a:extLst>
              <a:ext uri="{FF2B5EF4-FFF2-40B4-BE49-F238E27FC236}">
                <a16:creationId xmlns:a16="http://schemas.microsoft.com/office/drawing/2014/main" id="{A8E06ABF-792C-49F8-AB67-C9E69EFD66E2}"/>
              </a:ext>
            </a:extLst>
          </p:cNvPr>
          <p:cNvCxnSpPr/>
          <p:nvPr/>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D1AB92-2F22-4F6B-9CAF-71E051D2AEA5}"/>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42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9268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1 - Image &amp; Ic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8000" y="360001"/>
            <a:ext cx="5217487" cy="2186252"/>
          </a:xfrm>
          <a:ln>
            <a:noFill/>
          </a:ln>
        </p:spPr>
        <p:txBody>
          <a:bodyPr anchor="t">
            <a:normAutofit/>
          </a:bodyPr>
          <a:lstStyle>
            <a:lvl1pPr algn="l">
              <a:lnSpc>
                <a:spcPct val="90000"/>
              </a:lnSpc>
              <a:defRPr sz="4800">
                <a:solidFill>
                  <a:schemeClr val="accent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4607999" y="2700000"/>
            <a:ext cx="5217477" cy="1176813"/>
          </a:xfrm>
        </p:spPr>
        <p:txBody>
          <a:bodyPr anchor="t">
            <a:noAutofit/>
          </a:bodyPr>
          <a:lstStyle>
            <a:lvl1pPr>
              <a:defRPr sz="1600">
                <a:solidFill>
                  <a:schemeClr val="accent1"/>
                </a:solidFill>
                <a:latin typeface="Public Sans SemiBold" pitchFamily="2"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4503173" y="5256000"/>
            <a:ext cx="5322309" cy="558001"/>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4503173" y="6069545"/>
            <a:ext cx="5322291" cy="330591"/>
          </a:xfrm>
        </p:spPr>
        <p:txBody>
          <a:bodyPr anchor="b">
            <a:noAutofit/>
          </a:bodyPr>
          <a:lstStyle>
            <a:lvl1pPr algn="l">
              <a:defRPr sz="14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7" name="Straight Connector 16">
            <a:extLst>
              <a:ext uri="{FF2B5EF4-FFF2-40B4-BE49-F238E27FC236}">
                <a16:creationId xmlns:a16="http://schemas.microsoft.com/office/drawing/2014/main" id="{DDF86A80-8584-4C6D-B246-F9DF69752A8B}"/>
              </a:ext>
            </a:extLst>
          </p:cNvPr>
          <p:cNvCxnSpPr>
            <a:cxnSpLocks/>
          </p:cNvCxnSpPr>
          <p:nvPr userDrawn="1"/>
        </p:nvCxnSpPr>
        <p:spPr>
          <a:xfrm>
            <a:off x="4392000" y="388136"/>
            <a:ext cx="0" cy="601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Freeform: Shape 81">
            <a:extLst>
              <a:ext uri="{FF2B5EF4-FFF2-40B4-BE49-F238E27FC236}">
                <a16:creationId xmlns:a16="http://schemas.microsoft.com/office/drawing/2014/main" id="{D600C957-B542-82DD-138B-031821C0773E}"/>
              </a:ext>
            </a:extLst>
          </p:cNvPr>
          <p:cNvSpPr/>
          <p:nvPr/>
        </p:nvSpPr>
        <p:spPr>
          <a:xfrm>
            <a:off x="11050800" y="5716800"/>
            <a:ext cx="1141200"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250FA366-F6BF-0170-A904-6729FFCA39D9}"/>
              </a:ext>
            </a:extLst>
          </p:cNvPr>
          <p:cNvSpPr/>
          <p:nvPr/>
        </p:nvSpPr>
        <p:spPr>
          <a:xfrm>
            <a:off x="11050800" y="3436277"/>
            <a:ext cx="1141200"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a:solidFill>
                <a:schemeClr val="accent4">
                  <a:lumMod val="50000"/>
                </a:schemeClr>
              </a:solidFill>
            </a:endParaRPr>
          </a:p>
        </p:txBody>
      </p:sp>
      <p:grpSp>
        <p:nvGrpSpPr>
          <p:cNvPr id="100" name="Group 99">
            <a:extLst>
              <a:ext uri="{FF2B5EF4-FFF2-40B4-BE49-F238E27FC236}">
                <a16:creationId xmlns:a16="http://schemas.microsoft.com/office/drawing/2014/main" id="{7A1399C0-7F6B-5590-8EB5-4542A7E45DD4}"/>
              </a:ext>
            </a:extLst>
          </p:cNvPr>
          <p:cNvGrpSpPr/>
          <p:nvPr userDrawn="1"/>
        </p:nvGrpSpPr>
        <p:grpSpPr>
          <a:xfrm>
            <a:off x="11050800" y="2297140"/>
            <a:ext cx="1141200" cy="1141200"/>
            <a:chOff x="10843046" y="2847248"/>
            <a:chExt cx="1361736" cy="1326360"/>
          </a:xfrm>
        </p:grpSpPr>
        <p:sp>
          <p:nvSpPr>
            <p:cNvPr id="101" name="Freeform: Shape 100">
              <a:extLst>
                <a:ext uri="{FF2B5EF4-FFF2-40B4-BE49-F238E27FC236}">
                  <a16:creationId xmlns:a16="http://schemas.microsoft.com/office/drawing/2014/main" id="{09BCCDBC-000D-904F-FD75-3359EE28DB58}"/>
                </a:ext>
              </a:extLst>
            </p:cNvPr>
            <p:cNvSpPr/>
            <p:nvPr/>
          </p:nvSpPr>
          <p:spPr>
            <a:xfrm>
              <a:off x="10843046" y="2847248"/>
              <a:ext cx="1346644" cy="132636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solidFill>
              <a:srgbClr val="8CE0FF"/>
            </a:solidFill>
            <a:ln w="16777" cap="flat">
              <a:noFill/>
              <a:prstDash val="solid"/>
              <a:miter/>
            </a:ln>
          </p:spPr>
          <p:txBody>
            <a:bodyPr rtlCol="0" anchor="ctr"/>
            <a:lstStyle/>
            <a:p>
              <a:endParaRPr lang="en-AU"/>
            </a:p>
          </p:txBody>
        </p:sp>
        <p:sp>
          <p:nvSpPr>
            <p:cNvPr id="102" name="Freeform: Shape 101">
              <a:extLst>
                <a:ext uri="{FF2B5EF4-FFF2-40B4-BE49-F238E27FC236}">
                  <a16:creationId xmlns:a16="http://schemas.microsoft.com/office/drawing/2014/main" id="{FF41B8A4-C09F-9D2F-E55A-9EF88CF8A636}"/>
                </a:ext>
              </a:extLst>
            </p:cNvPr>
            <p:cNvSpPr/>
            <p:nvPr/>
          </p:nvSpPr>
          <p:spPr>
            <a:xfrm>
              <a:off x="10843128" y="2847248"/>
              <a:ext cx="1361654" cy="1326360"/>
            </a:xfrm>
            <a:custGeom>
              <a:avLst/>
              <a:gdLst>
                <a:gd name="connsiteX0" fmla="*/ 1037876 w 1479990"/>
                <a:gd name="connsiteY0" fmla="*/ 0 h 1479990"/>
                <a:gd name="connsiteX1" fmla="*/ 1037876 w 1479990"/>
                <a:gd name="connsiteY1" fmla="*/ 441442 h 1479990"/>
                <a:gd name="connsiteX2" fmla="*/ 739491 w 1479990"/>
                <a:gd name="connsiteY2" fmla="*/ 441442 h 1479990"/>
                <a:gd name="connsiteX3" fmla="*/ 739491 w 1479990"/>
                <a:gd name="connsiteY3" fmla="*/ 739995 h 1479990"/>
                <a:gd name="connsiteX4" fmla="*/ 441106 w 1479990"/>
                <a:gd name="connsiteY4" fmla="*/ 739995 h 1479990"/>
                <a:gd name="connsiteX5" fmla="*/ 441106 w 1479990"/>
                <a:gd name="connsiteY5" fmla="*/ 1038380 h 1479990"/>
                <a:gd name="connsiteX6" fmla="*/ 0 w 1479990"/>
                <a:gd name="connsiteY6" fmla="*/ 1038380 h 1479990"/>
                <a:gd name="connsiteX7" fmla="*/ 0 w 1479990"/>
                <a:gd name="connsiteY7" fmla="*/ 1479990 h 1479990"/>
                <a:gd name="connsiteX8" fmla="*/ 1479990 w 1479990"/>
                <a:gd name="connsiteY8" fmla="*/ 1479990 h 1479990"/>
                <a:gd name="connsiteX9" fmla="*/ 1479990 w 1479990"/>
                <a:gd name="connsiteY9" fmla="*/ 0 h 1479990"/>
                <a:gd name="connsiteX10" fmla="*/ 1037876 w 1479990"/>
                <a:gd name="connsiteY10" fmla="*/ 0 h 147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9990" h="1479990">
                  <a:moveTo>
                    <a:pt x="1037876" y="0"/>
                  </a:moveTo>
                  <a:lnTo>
                    <a:pt x="1037876" y="441442"/>
                  </a:lnTo>
                  <a:lnTo>
                    <a:pt x="739491" y="441442"/>
                  </a:lnTo>
                  <a:lnTo>
                    <a:pt x="739491" y="739995"/>
                  </a:lnTo>
                  <a:lnTo>
                    <a:pt x="441106" y="739995"/>
                  </a:lnTo>
                  <a:lnTo>
                    <a:pt x="441106" y="1038380"/>
                  </a:lnTo>
                  <a:lnTo>
                    <a:pt x="0" y="1038380"/>
                  </a:lnTo>
                  <a:lnTo>
                    <a:pt x="0" y="1479990"/>
                  </a:lnTo>
                  <a:lnTo>
                    <a:pt x="1479990" y="1479990"/>
                  </a:lnTo>
                  <a:lnTo>
                    <a:pt x="1479990" y="0"/>
                  </a:lnTo>
                  <a:lnTo>
                    <a:pt x="1037876" y="0"/>
                  </a:lnTo>
                  <a:close/>
                </a:path>
              </a:pathLst>
            </a:custGeom>
            <a:solidFill>
              <a:srgbClr val="002664"/>
            </a:solidFill>
            <a:ln w="16777" cap="flat">
              <a:noFill/>
              <a:prstDash val="solid"/>
              <a:miter/>
            </a:ln>
          </p:spPr>
          <p:txBody>
            <a:bodyPr rtlCol="0" anchor="ctr"/>
            <a:lstStyle/>
            <a:p>
              <a:endParaRPr lang="en-AU"/>
            </a:p>
          </p:txBody>
        </p:sp>
        <p:sp>
          <p:nvSpPr>
            <p:cNvPr id="103" name="Freeform: Shape 102">
              <a:extLst>
                <a:ext uri="{FF2B5EF4-FFF2-40B4-BE49-F238E27FC236}">
                  <a16:creationId xmlns:a16="http://schemas.microsoft.com/office/drawing/2014/main" id="{D5393680-9ABB-FAF4-D006-698FFAE2D0F8}"/>
                </a:ext>
              </a:extLst>
            </p:cNvPr>
            <p:cNvSpPr/>
            <p:nvPr/>
          </p:nvSpPr>
          <p:spPr>
            <a:xfrm>
              <a:off x="11257111" y="3225964"/>
              <a:ext cx="108593" cy="111181"/>
            </a:xfrm>
            <a:custGeom>
              <a:avLst/>
              <a:gdLst>
                <a:gd name="connsiteX0" fmla="*/ 78161 w 119346"/>
                <a:gd name="connsiteY0" fmla="*/ 4066 h 124059"/>
                <a:gd name="connsiteX1" fmla="*/ 119346 w 119346"/>
                <a:gd name="connsiteY1" fmla="*/ 17515 h 124059"/>
                <a:gd name="connsiteX2" fmla="*/ 43531 w 119346"/>
                <a:gd name="connsiteY2" fmla="*/ 105770 h 124059"/>
                <a:gd name="connsiteX3" fmla="*/ 1337 w 119346"/>
                <a:gd name="connsiteY3" fmla="*/ 76015 h 124059"/>
                <a:gd name="connsiteX4" fmla="*/ 2346 w 119346"/>
                <a:gd name="connsiteY4" fmla="*/ 2049 h 124059"/>
                <a:gd name="connsiteX5" fmla="*/ 78161 w 119346"/>
                <a:gd name="connsiteY5" fmla="*/ 3898 h 12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6" h="124059">
                  <a:moveTo>
                    <a:pt x="78161" y="4066"/>
                  </a:moveTo>
                  <a:cubicBezTo>
                    <a:pt x="78161" y="4066"/>
                    <a:pt x="104049" y="-11231"/>
                    <a:pt x="119346" y="17515"/>
                  </a:cubicBezTo>
                  <a:cubicBezTo>
                    <a:pt x="119346" y="17515"/>
                    <a:pt x="34958" y="53993"/>
                    <a:pt x="43531" y="105770"/>
                  </a:cubicBezTo>
                  <a:cubicBezTo>
                    <a:pt x="52104" y="157546"/>
                    <a:pt x="2346" y="83748"/>
                    <a:pt x="1337" y="76015"/>
                  </a:cubicBezTo>
                  <a:cubicBezTo>
                    <a:pt x="328" y="68282"/>
                    <a:pt x="-1521" y="5075"/>
                    <a:pt x="2346" y="2049"/>
                  </a:cubicBezTo>
                  <a:cubicBezTo>
                    <a:pt x="6212" y="-809"/>
                    <a:pt x="78161" y="3898"/>
                    <a:pt x="78161" y="3898"/>
                  </a:cubicBezTo>
                </a:path>
              </a:pathLst>
            </a:custGeom>
            <a:solidFill>
              <a:srgbClr val="146CFD"/>
            </a:solidFill>
            <a:ln w="16777" cap="flat">
              <a:noFill/>
              <a:prstDash val="solid"/>
              <a:miter/>
            </a:ln>
          </p:spPr>
          <p:txBody>
            <a:bodyPr rtlCol="0" anchor="ctr"/>
            <a:lstStyle/>
            <a:p>
              <a:endParaRPr lang="en-AU"/>
            </a:p>
          </p:txBody>
        </p:sp>
        <p:sp>
          <p:nvSpPr>
            <p:cNvPr id="104" name="Freeform: Shape 103">
              <a:extLst>
                <a:ext uri="{FF2B5EF4-FFF2-40B4-BE49-F238E27FC236}">
                  <a16:creationId xmlns:a16="http://schemas.microsoft.com/office/drawing/2014/main" id="{04D1BF36-6167-305B-E47A-39FC23538D19}"/>
                </a:ext>
              </a:extLst>
            </p:cNvPr>
            <p:cNvSpPr/>
            <p:nvPr/>
          </p:nvSpPr>
          <p:spPr>
            <a:xfrm>
              <a:off x="11226512" y="2975454"/>
              <a:ext cx="317082" cy="242402"/>
            </a:xfrm>
            <a:custGeom>
              <a:avLst/>
              <a:gdLst>
                <a:gd name="connsiteX0" fmla="*/ 192648 w 348480"/>
                <a:gd name="connsiteY0" fmla="*/ 0 h 270479"/>
                <a:gd name="connsiteX1" fmla="*/ 16138 w 348480"/>
                <a:gd name="connsiteY1" fmla="*/ 176510 h 270479"/>
                <a:gd name="connsiteX2" fmla="*/ 16138 w 348480"/>
                <a:gd name="connsiteY2" fmla="*/ 254342 h 270479"/>
                <a:gd name="connsiteX3" fmla="*/ 55138 w 348480"/>
                <a:gd name="connsiteY3" fmla="*/ 270480 h 270479"/>
                <a:gd name="connsiteX4" fmla="*/ 94138 w 348480"/>
                <a:gd name="connsiteY4" fmla="*/ 254342 h 270479"/>
                <a:gd name="connsiteX5" fmla="*/ 348480 w 348480"/>
                <a:gd name="connsiteY5" fmla="*/ 0 h 270479"/>
                <a:gd name="connsiteX6" fmla="*/ 192648 w 348480"/>
                <a:gd name="connsiteY6" fmla="*/ 0 h 27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480" h="270479">
                  <a:moveTo>
                    <a:pt x="192648" y="0"/>
                  </a:moveTo>
                  <a:lnTo>
                    <a:pt x="16138" y="176510"/>
                  </a:lnTo>
                  <a:cubicBezTo>
                    <a:pt x="-5379" y="198027"/>
                    <a:pt x="-5379" y="232824"/>
                    <a:pt x="16138" y="254342"/>
                  </a:cubicBezTo>
                  <a:cubicBezTo>
                    <a:pt x="26897" y="265101"/>
                    <a:pt x="41017" y="270480"/>
                    <a:pt x="55138" y="270480"/>
                  </a:cubicBezTo>
                  <a:cubicBezTo>
                    <a:pt x="69259" y="270480"/>
                    <a:pt x="83380" y="265101"/>
                    <a:pt x="94138" y="254342"/>
                  </a:cubicBezTo>
                  <a:lnTo>
                    <a:pt x="348480" y="0"/>
                  </a:lnTo>
                  <a:lnTo>
                    <a:pt x="192648" y="0"/>
                  </a:lnTo>
                  <a:close/>
                </a:path>
              </a:pathLst>
            </a:custGeom>
            <a:solidFill>
              <a:srgbClr val="002664"/>
            </a:solidFill>
            <a:ln w="16777" cap="flat">
              <a:noFill/>
              <a:prstDash val="solid"/>
              <a:miter/>
            </a:ln>
          </p:spPr>
          <p:txBody>
            <a:bodyPr rtlCol="0" anchor="ctr"/>
            <a:lstStyle/>
            <a:p>
              <a:endParaRPr lang="en-AU"/>
            </a:p>
          </p:txBody>
        </p:sp>
        <p:sp>
          <p:nvSpPr>
            <p:cNvPr id="105" name="Freeform: Shape 104">
              <a:extLst>
                <a:ext uri="{FF2B5EF4-FFF2-40B4-BE49-F238E27FC236}">
                  <a16:creationId xmlns:a16="http://schemas.microsoft.com/office/drawing/2014/main" id="{AEA0A08E-4A38-2738-7D4A-C5F79B7D379C}"/>
                </a:ext>
              </a:extLst>
            </p:cNvPr>
            <p:cNvSpPr/>
            <p:nvPr/>
          </p:nvSpPr>
          <p:spPr>
            <a:xfrm>
              <a:off x="11100627" y="3117823"/>
              <a:ext cx="321518" cy="367144"/>
            </a:xfrm>
            <a:custGeom>
              <a:avLst/>
              <a:gdLst>
                <a:gd name="connsiteX0" fmla="*/ 0 w 353355"/>
                <a:gd name="connsiteY0" fmla="*/ 210635 h 409670"/>
                <a:gd name="connsiteX1" fmla="*/ 198699 w 353355"/>
                <a:gd name="connsiteY1" fmla="*/ 409670 h 409670"/>
                <a:gd name="connsiteX2" fmla="*/ 314523 w 353355"/>
                <a:gd name="connsiteY2" fmla="*/ 409670 h 409670"/>
                <a:gd name="connsiteX3" fmla="*/ 353355 w 353355"/>
                <a:gd name="connsiteY3" fmla="*/ 340075 h 409670"/>
                <a:gd name="connsiteX4" fmla="*/ 314859 w 353355"/>
                <a:gd name="connsiteY4" fmla="*/ 340075 h 409670"/>
                <a:gd name="connsiteX5" fmla="*/ 295696 w 353355"/>
                <a:gd name="connsiteY5" fmla="*/ 317045 h 409670"/>
                <a:gd name="connsiteX6" fmla="*/ 233833 w 353355"/>
                <a:gd name="connsiteY6" fmla="*/ 255182 h 409670"/>
                <a:gd name="connsiteX7" fmla="*/ 228622 w 353355"/>
                <a:gd name="connsiteY7" fmla="*/ 249971 h 409670"/>
                <a:gd name="connsiteX8" fmla="*/ 224419 w 353355"/>
                <a:gd name="connsiteY8" fmla="*/ 179367 h 409670"/>
                <a:gd name="connsiteX9" fmla="*/ 250812 w 353355"/>
                <a:gd name="connsiteY9" fmla="*/ 152975 h 409670"/>
                <a:gd name="connsiteX10" fmla="*/ 246441 w 353355"/>
                <a:gd name="connsiteY10" fmla="*/ 98341 h 409670"/>
                <a:gd name="connsiteX11" fmla="*/ 148100 w 353355"/>
                <a:gd name="connsiteY11" fmla="*/ 0 h 409670"/>
                <a:gd name="connsiteX12" fmla="*/ 1681 w 353355"/>
                <a:gd name="connsiteY12" fmla="*/ 141376 h 409670"/>
                <a:gd name="connsiteX13" fmla="*/ 168 w 353355"/>
                <a:gd name="connsiteY13" fmla="*/ 210635 h 4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355" h="409670">
                  <a:moveTo>
                    <a:pt x="0" y="210635"/>
                  </a:moveTo>
                  <a:lnTo>
                    <a:pt x="198699" y="409670"/>
                  </a:lnTo>
                  <a:lnTo>
                    <a:pt x="314523" y="409670"/>
                  </a:lnTo>
                  <a:cubicBezTo>
                    <a:pt x="314523" y="355877"/>
                    <a:pt x="353355" y="340075"/>
                    <a:pt x="353355" y="340075"/>
                  </a:cubicBezTo>
                  <a:lnTo>
                    <a:pt x="314859" y="340075"/>
                  </a:lnTo>
                  <a:cubicBezTo>
                    <a:pt x="316877" y="324441"/>
                    <a:pt x="295696" y="317045"/>
                    <a:pt x="295696" y="317045"/>
                  </a:cubicBezTo>
                  <a:cubicBezTo>
                    <a:pt x="295696" y="317045"/>
                    <a:pt x="262411" y="283760"/>
                    <a:pt x="233833" y="255182"/>
                  </a:cubicBezTo>
                  <a:lnTo>
                    <a:pt x="228622" y="249971"/>
                  </a:lnTo>
                  <a:cubicBezTo>
                    <a:pt x="205928" y="227277"/>
                    <a:pt x="217191" y="194497"/>
                    <a:pt x="224419" y="179367"/>
                  </a:cubicBezTo>
                  <a:lnTo>
                    <a:pt x="250812" y="152975"/>
                  </a:lnTo>
                  <a:cubicBezTo>
                    <a:pt x="270984" y="132802"/>
                    <a:pt x="246441" y="98341"/>
                    <a:pt x="246441" y="98341"/>
                  </a:cubicBezTo>
                  <a:lnTo>
                    <a:pt x="148100" y="0"/>
                  </a:lnTo>
                  <a:lnTo>
                    <a:pt x="1681" y="141376"/>
                  </a:lnTo>
                  <a:cubicBezTo>
                    <a:pt x="15129" y="182898"/>
                    <a:pt x="168" y="210635"/>
                    <a:pt x="168" y="210635"/>
                  </a:cubicBezTo>
                </a:path>
              </a:pathLst>
            </a:custGeom>
            <a:solidFill>
              <a:srgbClr val="146CFD"/>
            </a:solidFill>
            <a:ln w="16777" cap="flat">
              <a:noFill/>
              <a:prstDash val="solid"/>
              <a:miter/>
            </a:ln>
          </p:spPr>
          <p:txBody>
            <a:bodyPr rtlCol="0" anchor="ctr"/>
            <a:lstStyle/>
            <a:p>
              <a:endParaRPr lang="en-AU"/>
            </a:p>
          </p:txBody>
        </p:sp>
        <p:sp>
          <p:nvSpPr>
            <p:cNvPr id="106" name="Freeform: Shape 105">
              <a:extLst>
                <a:ext uri="{FF2B5EF4-FFF2-40B4-BE49-F238E27FC236}">
                  <a16:creationId xmlns:a16="http://schemas.microsoft.com/office/drawing/2014/main" id="{340AABB2-D0F7-723F-CE1E-282F0A15B788}"/>
                </a:ext>
              </a:extLst>
            </p:cNvPr>
            <p:cNvSpPr/>
            <p:nvPr/>
          </p:nvSpPr>
          <p:spPr>
            <a:xfrm>
              <a:off x="11057493" y="3244523"/>
              <a:ext cx="428742" cy="265753"/>
            </a:xfrm>
            <a:custGeom>
              <a:avLst/>
              <a:gdLst>
                <a:gd name="connsiteX0" fmla="*/ 8406 w 471197"/>
                <a:gd name="connsiteY0" fmla="*/ 73462 h 296535"/>
                <a:gd name="connsiteX1" fmla="*/ 230976 w 471197"/>
                <a:gd name="connsiteY1" fmla="*/ 296536 h 296535"/>
                <a:gd name="connsiteX2" fmla="*/ 471198 w 471197"/>
                <a:gd name="connsiteY2" fmla="*/ 296536 h 296535"/>
                <a:gd name="connsiteX3" fmla="*/ 471198 w 471197"/>
                <a:gd name="connsiteY3" fmla="*/ 263419 h 296535"/>
                <a:gd name="connsiteX4" fmla="*/ 400594 w 471197"/>
                <a:gd name="connsiteY4" fmla="*/ 198699 h 296535"/>
                <a:gd name="connsiteX5" fmla="*/ 361762 w 471197"/>
                <a:gd name="connsiteY5" fmla="*/ 268295 h 296535"/>
                <a:gd name="connsiteX6" fmla="*/ 245938 w 471197"/>
                <a:gd name="connsiteY6" fmla="*/ 268295 h 296535"/>
                <a:gd name="connsiteX7" fmla="*/ 47238 w 471197"/>
                <a:gd name="connsiteY7" fmla="*/ 69259 h 296535"/>
                <a:gd name="connsiteX8" fmla="*/ 48751 w 471197"/>
                <a:gd name="connsiteY8" fmla="*/ 0 h 296535"/>
                <a:gd name="connsiteX9" fmla="*/ 6893 w 471197"/>
                <a:gd name="connsiteY9" fmla="*/ 41858 h 296535"/>
                <a:gd name="connsiteX10" fmla="*/ 8406 w 471197"/>
                <a:gd name="connsiteY10" fmla="*/ 73462 h 29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197" h="296535">
                  <a:moveTo>
                    <a:pt x="8406" y="73462"/>
                  </a:moveTo>
                  <a:cubicBezTo>
                    <a:pt x="26393" y="91449"/>
                    <a:pt x="230976" y="296536"/>
                    <a:pt x="230976" y="296536"/>
                  </a:cubicBezTo>
                  <a:lnTo>
                    <a:pt x="471198" y="296536"/>
                  </a:lnTo>
                  <a:lnTo>
                    <a:pt x="471198" y="263419"/>
                  </a:lnTo>
                  <a:cubicBezTo>
                    <a:pt x="471198" y="263419"/>
                    <a:pt x="459598" y="198699"/>
                    <a:pt x="400594" y="198699"/>
                  </a:cubicBezTo>
                  <a:cubicBezTo>
                    <a:pt x="400594" y="198699"/>
                    <a:pt x="361762" y="214501"/>
                    <a:pt x="361762" y="268295"/>
                  </a:cubicBezTo>
                  <a:lnTo>
                    <a:pt x="245938" y="268295"/>
                  </a:lnTo>
                  <a:lnTo>
                    <a:pt x="47238" y="69259"/>
                  </a:lnTo>
                  <a:cubicBezTo>
                    <a:pt x="47238" y="69259"/>
                    <a:pt x="62368" y="41522"/>
                    <a:pt x="48751" y="0"/>
                  </a:cubicBezTo>
                  <a:lnTo>
                    <a:pt x="6893" y="41858"/>
                  </a:lnTo>
                  <a:cubicBezTo>
                    <a:pt x="6893" y="41858"/>
                    <a:pt x="-9581" y="55474"/>
                    <a:pt x="8406" y="73462"/>
                  </a:cubicBezTo>
                </a:path>
              </a:pathLst>
            </a:custGeom>
            <a:solidFill>
              <a:srgbClr val="FFFFFF"/>
            </a:solidFill>
            <a:ln w="16777" cap="flat">
              <a:noFill/>
              <a:prstDash val="solid"/>
              <a:miter/>
            </a:ln>
          </p:spPr>
          <p:txBody>
            <a:bodyPr rtlCol="0" anchor="ctr"/>
            <a:lstStyle/>
            <a:p>
              <a:endParaRPr lang="en-AU"/>
            </a:p>
          </p:txBody>
        </p:sp>
        <p:sp>
          <p:nvSpPr>
            <p:cNvPr id="107" name="Freeform: Shape 106">
              <a:extLst>
                <a:ext uri="{FF2B5EF4-FFF2-40B4-BE49-F238E27FC236}">
                  <a16:creationId xmlns:a16="http://schemas.microsoft.com/office/drawing/2014/main" id="{633FF7E0-544E-260F-5390-E5F2BA5AAD81}"/>
                </a:ext>
              </a:extLst>
            </p:cNvPr>
            <p:cNvSpPr/>
            <p:nvPr/>
          </p:nvSpPr>
          <p:spPr>
            <a:xfrm>
              <a:off x="11278518" y="3259287"/>
              <a:ext cx="35486" cy="29979"/>
            </a:xfrm>
            <a:custGeom>
              <a:avLst/>
              <a:gdLst>
                <a:gd name="connsiteX0" fmla="*/ 24879 w 39000"/>
                <a:gd name="connsiteY0" fmla="*/ 12440 h 33452"/>
                <a:gd name="connsiteX1" fmla="*/ 12440 w 39000"/>
                <a:gd name="connsiteY1" fmla="*/ 0 h 33452"/>
                <a:gd name="connsiteX2" fmla="*/ 0 w 39000"/>
                <a:gd name="connsiteY2" fmla="*/ 12440 h 33452"/>
                <a:gd name="connsiteX3" fmla="*/ 12440 w 39000"/>
                <a:gd name="connsiteY3" fmla="*/ 24879 h 33452"/>
                <a:gd name="connsiteX4" fmla="*/ 18155 w 39000"/>
                <a:gd name="connsiteY4" fmla="*/ 23535 h 33452"/>
                <a:gd name="connsiteX5" fmla="*/ 32276 w 39000"/>
                <a:gd name="connsiteY5" fmla="*/ 33453 h 33452"/>
                <a:gd name="connsiteX6" fmla="*/ 39000 w 39000"/>
                <a:gd name="connsiteY6" fmla="*/ 24039 h 33452"/>
                <a:gd name="connsiteX7" fmla="*/ 24879 w 39000"/>
                <a:gd name="connsiteY7" fmla="*/ 14121 h 33452"/>
                <a:gd name="connsiteX8" fmla="*/ 24879 w 39000"/>
                <a:gd name="connsiteY8" fmla="*/ 12440 h 33452"/>
                <a:gd name="connsiteX9" fmla="*/ 5716 w 39000"/>
                <a:gd name="connsiteY9" fmla="*/ 12440 h 33452"/>
                <a:gd name="connsiteX10" fmla="*/ 12440 w 39000"/>
                <a:gd name="connsiteY10" fmla="*/ 5716 h 33452"/>
                <a:gd name="connsiteX11" fmla="*/ 18491 w 39000"/>
                <a:gd name="connsiteY11" fmla="*/ 9750 h 33452"/>
                <a:gd name="connsiteX12" fmla="*/ 15802 w 39000"/>
                <a:gd name="connsiteY12" fmla="*/ 7733 h 33452"/>
                <a:gd name="connsiteX13" fmla="*/ 9078 w 39000"/>
                <a:gd name="connsiteY13" fmla="*/ 17147 h 33452"/>
                <a:gd name="connsiteX14" fmla="*/ 11767 w 39000"/>
                <a:gd name="connsiteY14" fmla="*/ 18996 h 33452"/>
                <a:gd name="connsiteX15" fmla="*/ 5716 w 39000"/>
                <a:gd name="connsiteY15" fmla="*/ 12440 h 3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00" h="33452">
                  <a:moveTo>
                    <a:pt x="24879" y="12440"/>
                  </a:moveTo>
                  <a:cubicBezTo>
                    <a:pt x="24879" y="5547"/>
                    <a:pt x="19332" y="0"/>
                    <a:pt x="12440" y="0"/>
                  </a:cubicBezTo>
                  <a:cubicBezTo>
                    <a:pt x="5547" y="0"/>
                    <a:pt x="0" y="5547"/>
                    <a:pt x="0" y="12440"/>
                  </a:cubicBezTo>
                  <a:cubicBezTo>
                    <a:pt x="0" y="19332"/>
                    <a:pt x="5547" y="24879"/>
                    <a:pt x="12440" y="24879"/>
                  </a:cubicBezTo>
                  <a:cubicBezTo>
                    <a:pt x="14457" y="24879"/>
                    <a:pt x="16306" y="24375"/>
                    <a:pt x="18155" y="23535"/>
                  </a:cubicBezTo>
                  <a:lnTo>
                    <a:pt x="32276" y="33453"/>
                  </a:lnTo>
                  <a:lnTo>
                    <a:pt x="39000" y="24039"/>
                  </a:lnTo>
                  <a:lnTo>
                    <a:pt x="24879" y="14121"/>
                  </a:lnTo>
                  <a:cubicBezTo>
                    <a:pt x="24879" y="14121"/>
                    <a:pt x="24879" y="13112"/>
                    <a:pt x="24879" y="12440"/>
                  </a:cubicBezTo>
                  <a:moveTo>
                    <a:pt x="5716" y="12440"/>
                  </a:moveTo>
                  <a:cubicBezTo>
                    <a:pt x="5716" y="8741"/>
                    <a:pt x="8741" y="5716"/>
                    <a:pt x="12440" y="5716"/>
                  </a:cubicBezTo>
                  <a:cubicBezTo>
                    <a:pt x="15129" y="5716"/>
                    <a:pt x="17483" y="7397"/>
                    <a:pt x="18491" y="9750"/>
                  </a:cubicBezTo>
                  <a:lnTo>
                    <a:pt x="15802" y="7733"/>
                  </a:lnTo>
                  <a:lnTo>
                    <a:pt x="9078" y="17147"/>
                  </a:lnTo>
                  <a:lnTo>
                    <a:pt x="11767" y="18996"/>
                  </a:lnTo>
                  <a:cubicBezTo>
                    <a:pt x="8405" y="18660"/>
                    <a:pt x="5716" y="15970"/>
                    <a:pt x="5716" y="12440"/>
                  </a:cubicBezTo>
                </a:path>
              </a:pathLst>
            </a:custGeom>
            <a:solidFill>
              <a:srgbClr val="FFFFFF"/>
            </a:solidFill>
            <a:ln w="16777" cap="flat">
              <a:noFill/>
              <a:prstDash val="solid"/>
              <a:miter/>
            </a:ln>
          </p:spPr>
          <p:txBody>
            <a:bodyPr rtlCol="0" anchor="ctr"/>
            <a:lstStyle/>
            <a:p>
              <a:endParaRPr lang="en-AU"/>
            </a:p>
          </p:txBody>
        </p:sp>
        <p:sp>
          <p:nvSpPr>
            <p:cNvPr id="108" name="Freeform: Shape 107">
              <a:extLst>
                <a:ext uri="{FF2B5EF4-FFF2-40B4-BE49-F238E27FC236}">
                  <a16:creationId xmlns:a16="http://schemas.microsoft.com/office/drawing/2014/main" id="{95C13C28-C293-C80C-7AAC-43E9348DE762}"/>
                </a:ext>
              </a:extLst>
            </p:cNvPr>
            <p:cNvSpPr/>
            <p:nvPr/>
          </p:nvSpPr>
          <p:spPr>
            <a:xfrm>
              <a:off x="11269646" y="3294841"/>
              <a:ext cx="29827" cy="22297"/>
            </a:xfrm>
            <a:custGeom>
              <a:avLst/>
              <a:gdLst>
                <a:gd name="connsiteX0" fmla="*/ 23030 w 32780"/>
                <a:gd name="connsiteY0" fmla="*/ 19332 h 24879"/>
                <a:gd name="connsiteX1" fmla="*/ 31604 w 32780"/>
                <a:gd name="connsiteY1" fmla="*/ 20173 h 24879"/>
                <a:gd name="connsiteX2" fmla="*/ 32780 w 32780"/>
                <a:gd name="connsiteY2" fmla="*/ 8741 h 24879"/>
                <a:gd name="connsiteX3" fmla="*/ 24039 w 32780"/>
                <a:gd name="connsiteY3" fmla="*/ 7901 h 24879"/>
                <a:gd name="connsiteX4" fmla="*/ 12440 w 32780"/>
                <a:gd name="connsiteY4" fmla="*/ 0 h 24879"/>
                <a:gd name="connsiteX5" fmla="*/ 0 w 32780"/>
                <a:gd name="connsiteY5" fmla="*/ 12440 h 24879"/>
                <a:gd name="connsiteX6" fmla="*/ 12440 w 32780"/>
                <a:gd name="connsiteY6" fmla="*/ 24879 h 24879"/>
                <a:gd name="connsiteX7" fmla="*/ 22862 w 32780"/>
                <a:gd name="connsiteY7" fmla="*/ 19332 h 24879"/>
                <a:gd name="connsiteX8" fmla="*/ 5716 w 32780"/>
                <a:gd name="connsiteY8" fmla="*/ 12440 h 24879"/>
                <a:gd name="connsiteX9" fmla="*/ 12440 w 32780"/>
                <a:gd name="connsiteY9" fmla="*/ 5716 h 24879"/>
                <a:gd name="connsiteX10" fmla="*/ 16306 w 32780"/>
                <a:gd name="connsiteY10" fmla="*/ 7060 h 24879"/>
                <a:gd name="connsiteX11" fmla="*/ 13112 w 32780"/>
                <a:gd name="connsiteY11" fmla="*/ 6724 h 24879"/>
                <a:gd name="connsiteX12" fmla="*/ 11935 w 32780"/>
                <a:gd name="connsiteY12" fmla="*/ 18155 h 24879"/>
                <a:gd name="connsiteX13" fmla="*/ 15297 w 32780"/>
                <a:gd name="connsiteY13" fmla="*/ 18491 h 24879"/>
                <a:gd name="connsiteX14" fmla="*/ 12608 w 32780"/>
                <a:gd name="connsiteY14" fmla="*/ 19164 h 24879"/>
                <a:gd name="connsiteX15" fmla="*/ 5884 w 32780"/>
                <a:gd name="connsiteY15" fmla="*/ 12440 h 2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80" h="24879">
                  <a:moveTo>
                    <a:pt x="23030" y="19332"/>
                  </a:moveTo>
                  <a:lnTo>
                    <a:pt x="31604" y="20173"/>
                  </a:lnTo>
                  <a:lnTo>
                    <a:pt x="32780" y="8741"/>
                  </a:lnTo>
                  <a:lnTo>
                    <a:pt x="24039" y="7901"/>
                  </a:lnTo>
                  <a:cubicBezTo>
                    <a:pt x="22190" y="3194"/>
                    <a:pt x="17819" y="0"/>
                    <a:pt x="12440" y="0"/>
                  </a:cubicBezTo>
                  <a:cubicBezTo>
                    <a:pt x="5547" y="0"/>
                    <a:pt x="0" y="5547"/>
                    <a:pt x="0" y="12440"/>
                  </a:cubicBezTo>
                  <a:cubicBezTo>
                    <a:pt x="0" y="19332"/>
                    <a:pt x="5547" y="24879"/>
                    <a:pt x="12440" y="24879"/>
                  </a:cubicBezTo>
                  <a:cubicBezTo>
                    <a:pt x="16810" y="24879"/>
                    <a:pt x="20509" y="22694"/>
                    <a:pt x="22862" y="19332"/>
                  </a:cubicBezTo>
                  <a:moveTo>
                    <a:pt x="5716" y="12440"/>
                  </a:moveTo>
                  <a:cubicBezTo>
                    <a:pt x="5716" y="8741"/>
                    <a:pt x="8741" y="5716"/>
                    <a:pt x="12440" y="5716"/>
                  </a:cubicBezTo>
                  <a:cubicBezTo>
                    <a:pt x="13953" y="5716"/>
                    <a:pt x="15129" y="6220"/>
                    <a:pt x="16306" y="7060"/>
                  </a:cubicBezTo>
                  <a:lnTo>
                    <a:pt x="13112" y="6724"/>
                  </a:lnTo>
                  <a:lnTo>
                    <a:pt x="11935" y="18155"/>
                  </a:lnTo>
                  <a:lnTo>
                    <a:pt x="15297" y="18491"/>
                  </a:lnTo>
                  <a:cubicBezTo>
                    <a:pt x="14457" y="18828"/>
                    <a:pt x="13616" y="19164"/>
                    <a:pt x="12608" y="19164"/>
                  </a:cubicBezTo>
                  <a:cubicBezTo>
                    <a:pt x="8910" y="19164"/>
                    <a:pt x="5884" y="16138"/>
                    <a:pt x="5884" y="12440"/>
                  </a:cubicBezTo>
                </a:path>
              </a:pathLst>
            </a:custGeom>
            <a:solidFill>
              <a:srgbClr val="FFFFFF"/>
            </a:solidFill>
            <a:ln w="16777" cap="flat">
              <a:noFill/>
              <a:prstDash val="solid"/>
              <a:miter/>
            </a:ln>
          </p:spPr>
          <p:txBody>
            <a:bodyPr rtlCol="0" anchor="ctr"/>
            <a:lstStyle/>
            <a:p>
              <a:endParaRPr lang="en-AU"/>
            </a:p>
          </p:txBody>
        </p:sp>
        <p:sp>
          <p:nvSpPr>
            <p:cNvPr id="109" name="Freeform: Shape 108">
              <a:extLst>
                <a:ext uri="{FF2B5EF4-FFF2-40B4-BE49-F238E27FC236}">
                  <a16:creationId xmlns:a16="http://schemas.microsoft.com/office/drawing/2014/main" id="{758A3064-CF63-7D31-6551-1CCD2F1B3FE4}"/>
                </a:ext>
              </a:extLst>
            </p:cNvPr>
            <p:cNvSpPr/>
            <p:nvPr/>
          </p:nvSpPr>
          <p:spPr>
            <a:xfrm>
              <a:off x="11303909" y="3230512"/>
              <a:ext cx="35486" cy="34951"/>
            </a:xfrm>
            <a:custGeom>
              <a:avLst/>
              <a:gdLst>
                <a:gd name="connsiteX0" fmla="*/ 39000 w 39000"/>
                <a:gd name="connsiteY0" fmla="*/ 30931 h 39000"/>
                <a:gd name="connsiteX1" fmla="*/ 24207 w 39000"/>
                <a:gd name="connsiteY1" fmla="*/ 16138 h 39000"/>
                <a:gd name="connsiteX2" fmla="*/ 24879 w 39000"/>
                <a:gd name="connsiteY2" fmla="*/ 12440 h 39000"/>
                <a:gd name="connsiteX3" fmla="*/ 12440 w 39000"/>
                <a:gd name="connsiteY3" fmla="*/ 0 h 39000"/>
                <a:gd name="connsiteX4" fmla="*/ 0 w 39000"/>
                <a:gd name="connsiteY4" fmla="*/ 12440 h 39000"/>
                <a:gd name="connsiteX5" fmla="*/ 12440 w 39000"/>
                <a:gd name="connsiteY5" fmla="*/ 24879 h 39000"/>
                <a:gd name="connsiteX6" fmla="*/ 16138 w 39000"/>
                <a:gd name="connsiteY6" fmla="*/ 24207 h 39000"/>
                <a:gd name="connsiteX7" fmla="*/ 30931 w 39000"/>
                <a:gd name="connsiteY7" fmla="*/ 39000 h 39000"/>
                <a:gd name="connsiteX8" fmla="*/ 39000 w 39000"/>
                <a:gd name="connsiteY8" fmla="*/ 30931 h 39000"/>
                <a:gd name="connsiteX9" fmla="*/ 5716 w 39000"/>
                <a:gd name="connsiteY9" fmla="*/ 12440 h 39000"/>
                <a:gd name="connsiteX10" fmla="*/ 12440 w 39000"/>
                <a:gd name="connsiteY10" fmla="*/ 5716 h 39000"/>
                <a:gd name="connsiteX11" fmla="*/ 18828 w 39000"/>
                <a:gd name="connsiteY11" fmla="*/ 10591 h 39000"/>
                <a:gd name="connsiteX12" fmla="*/ 16474 w 39000"/>
                <a:gd name="connsiteY12" fmla="*/ 8405 h 39000"/>
                <a:gd name="connsiteX13" fmla="*/ 8405 w 39000"/>
                <a:gd name="connsiteY13" fmla="*/ 16474 h 39000"/>
                <a:gd name="connsiteX14" fmla="*/ 10759 w 39000"/>
                <a:gd name="connsiteY14" fmla="*/ 18660 h 39000"/>
                <a:gd name="connsiteX15" fmla="*/ 5884 w 39000"/>
                <a:gd name="connsiteY15" fmla="*/ 12272 h 3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00" h="39000">
                  <a:moveTo>
                    <a:pt x="39000" y="30931"/>
                  </a:moveTo>
                  <a:lnTo>
                    <a:pt x="24207" y="16138"/>
                  </a:lnTo>
                  <a:cubicBezTo>
                    <a:pt x="24543" y="14961"/>
                    <a:pt x="24879" y="13785"/>
                    <a:pt x="24879" y="12440"/>
                  </a:cubicBezTo>
                  <a:cubicBezTo>
                    <a:pt x="24879" y="5547"/>
                    <a:pt x="19332" y="0"/>
                    <a:pt x="12440" y="0"/>
                  </a:cubicBezTo>
                  <a:cubicBezTo>
                    <a:pt x="5547" y="0"/>
                    <a:pt x="0" y="5547"/>
                    <a:pt x="0" y="12440"/>
                  </a:cubicBezTo>
                  <a:cubicBezTo>
                    <a:pt x="0" y="19332"/>
                    <a:pt x="5547" y="24879"/>
                    <a:pt x="12440" y="24879"/>
                  </a:cubicBezTo>
                  <a:cubicBezTo>
                    <a:pt x="13785" y="24879"/>
                    <a:pt x="14961" y="24711"/>
                    <a:pt x="16138" y="24207"/>
                  </a:cubicBezTo>
                  <a:lnTo>
                    <a:pt x="30931" y="39000"/>
                  </a:lnTo>
                  <a:lnTo>
                    <a:pt x="39000" y="30931"/>
                  </a:lnTo>
                  <a:close/>
                  <a:moveTo>
                    <a:pt x="5716" y="12440"/>
                  </a:moveTo>
                  <a:cubicBezTo>
                    <a:pt x="5716" y="8741"/>
                    <a:pt x="8741" y="5716"/>
                    <a:pt x="12440" y="5716"/>
                  </a:cubicBezTo>
                  <a:cubicBezTo>
                    <a:pt x="15466" y="5716"/>
                    <a:pt x="17987" y="7901"/>
                    <a:pt x="18828" y="10591"/>
                  </a:cubicBezTo>
                  <a:lnTo>
                    <a:pt x="16474" y="8405"/>
                  </a:lnTo>
                  <a:lnTo>
                    <a:pt x="8405" y="16474"/>
                  </a:lnTo>
                  <a:lnTo>
                    <a:pt x="10759" y="18660"/>
                  </a:lnTo>
                  <a:cubicBezTo>
                    <a:pt x="7901" y="17819"/>
                    <a:pt x="5884" y="15466"/>
                    <a:pt x="5884" y="12272"/>
                  </a:cubicBezTo>
                </a:path>
              </a:pathLst>
            </a:custGeom>
            <a:solidFill>
              <a:srgbClr val="FFFFFF"/>
            </a:solidFill>
            <a:ln w="16777" cap="flat">
              <a:noFill/>
              <a:prstDash val="solid"/>
              <a:miter/>
            </a:ln>
          </p:spPr>
          <p:txBody>
            <a:bodyPr rtlCol="0" anchor="ctr"/>
            <a:lstStyle/>
            <a:p>
              <a:endParaRPr lang="en-AU"/>
            </a:p>
          </p:txBody>
        </p:sp>
        <p:sp>
          <p:nvSpPr>
            <p:cNvPr id="110" name="Freeform: Shape 109">
              <a:extLst>
                <a:ext uri="{FF2B5EF4-FFF2-40B4-BE49-F238E27FC236}">
                  <a16:creationId xmlns:a16="http://schemas.microsoft.com/office/drawing/2014/main" id="{4F294D4C-0FD5-944F-E7FA-630A96D4EA1F}"/>
                </a:ext>
              </a:extLst>
            </p:cNvPr>
            <p:cNvSpPr/>
            <p:nvPr/>
          </p:nvSpPr>
          <p:spPr>
            <a:xfrm>
              <a:off x="11275459" y="3328889"/>
              <a:ext cx="32273" cy="24405"/>
            </a:xfrm>
            <a:custGeom>
              <a:avLst/>
              <a:gdLst>
                <a:gd name="connsiteX0" fmla="*/ 30595 w 35469"/>
                <a:gd name="connsiteY0" fmla="*/ 168 h 27232"/>
                <a:gd name="connsiteX1" fmla="*/ 20004 w 35469"/>
                <a:gd name="connsiteY1" fmla="*/ 5043 h 27232"/>
                <a:gd name="connsiteX2" fmla="*/ 12440 w 35469"/>
                <a:gd name="connsiteY2" fmla="*/ 2353 h 27232"/>
                <a:gd name="connsiteX3" fmla="*/ 0 w 35469"/>
                <a:gd name="connsiteY3" fmla="*/ 14793 h 27232"/>
                <a:gd name="connsiteX4" fmla="*/ 12440 w 35469"/>
                <a:gd name="connsiteY4" fmla="*/ 27233 h 27232"/>
                <a:gd name="connsiteX5" fmla="*/ 24879 w 35469"/>
                <a:gd name="connsiteY5" fmla="*/ 15298 h 27232"/>
                <a:gd name="connsiteX6" fmla="*/ 35470 w 35469"/>
                <a:gd name="connsiteY6" fmla="*/ 10422 h 27232"/>
                <a:gd name="connsiteX7" fmla="*/ 30595 w 35469"/>
                <a:gd name="connsiteY7" fmla="*/ 0 h 27232"/>
                <a:gd name="connsiteX8" fmla="*/ 12440 w 35469"/>
                <a:gd name="connsiteY8" fmla="*/ 21685 h 27232"/>
                <a:gd name="connsiteX9" fmla="*/ 5716 w 35469"/>
                <a:gd name="connsiteY9" fmla="*/ 14961 h 27232"/>
                <a:gd name="connsiteX10" fmla="*/ 12440 w 35469"/>
                <a:gd name="connsiteY10" fmla="*/ 8237 h 27232"/>
                <a:gd name="connsiteX11" fmla="*/ 12944 w 35469"/>
                <a:gd name="connsiteY11" fmla="*/ 8237 h 27232"/>
                <a:gd name="connsiteX12" fmla="*/ 9918 w 35469"/>
                <a:gd name="connsiteY12" fmla="*/ 9582 h 27232"/>
                <a:gd name="connsiteX13" fmla="*/ 14793 w 35469"/>
                <a:gd name="connsiteY13" fmla="*/ 20004 h 27232"/>
                <a:gd name="connsiteX14" fmla="*/ 17651 w 35469"/>
                <a:gd name="connsiteY14" fmla="*/ 18660 h 27232"/>
                <a:gd name="connsiteX15" fmla="*/ 12272 w 35469"/>
                <a:gd name="connsiteY15" fmla="*/ 21517 h 2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469" h="27232">
                  <a:moveTo>
                    <a:pt x="30595" y="168"/>
                  </a:moveTo>
                  <a:lnTo>
                    <a:pt x="20004" y="5043"/>
                  </a:lnTo>
                  <a:cubicBezTo>
                    <a:pt x="17987" y="3362"/>
                    <a:pt x="15297" y="2353"/>
                    <a:pt x="12440" y="2353"/>
                  </a:cubicBezTo>
                  <a:cubicBezTo>
                    <a:pt x="5547" y="2353"/>
                    <a:pt x="0" y="7901"/>
                    <a:pt x="0" y="14793"/>
                  </a:cubicBezTo>
                  <a:cubicBezTo>
                    <a:pt x="0" y="21685"/>
                    <a:pt x="5547" y="27233"/>
                    <a:pt x="12440" y="27233"/>
                  </a:cubicBezTo>
                  <a:cubicBezTo>
                    <a:pt x="19332" y="27233"/>
                    <a:pt x="24543" y="22022"/>
                    <a:pt x="24879" y="15298"/>
                  </a:cubicBezTo>
                  <a:lnTo>
                    <a:pt x="35470" y="10422"/>
                  </a:lnTo>
                  <a:lnTo>
                    <a:pt x="30595" y="0"/>
                  </a:lnTo>
                  <a:close/>
                  <a:moveTo>
                    <a:pt x="12440" y="21685"/>
                  </a:moveTo>
                  <a:cubicBezTo>
                    <a:pt x="8741" y="21685"/>
                    <a:pt x="5716" y="18660"/>
                    <a:pt x="5716" y="14961"/>
                  </a:cubicBezTo>
                  <a:cubicBezTo>
                    <a:pt x="5716" y="11263"/>
                    <a:pt x="8741" y="8237"/>
                    <a:pt x="12440" y="8237"/>
                  </a:cubicBezTo>
                  <a:cubicBezTo>
                    <a:pt x="12608" y="8237"/>
                    <a:pt x="12776" y="8237"/>
                    <a:pt x="12944" y="8237"/>
                  </a:cubicBezTo>
                  <a:lnTo>
                    <a:pt x="9918" y="9582"/>
                  </a:lnTo>
                  <a:lnTo>
                    <a:pt x="14793" y="20004"/>
                  </a:lnTo>
                  <a:lnTo>
                    <a:pt x="17651" y="18660"/>
                  </a:lnTo>
                  <a:cubicBezTo>
                    <a:pt x="16474" y="20341"/>
                    <a:pt x="14625" y="21517"/>
                    <a:pt x="12272" y="21517"/>
                  </a:cubicBezTo>
                </a:path>
              </a:pathLst>
            </a:custGeom>
            <a:solidFill>
              <a:srgbClr val="FFFFFF"/>
            </a:solidFill>
            <a:ln w="16777" cap="flat">
              <a:noFill/>
              <a:prstDash val="solid"/>
              <a:miter/>
            </a:ln>
          </p:spPr>
          <p:txBody>
            <a:bodyPr rtlCol="0" anchor="ctr"/>
            <a:lstStyle/>
            <a:p>
              <a:endParaRPr lang="en-AU"/>
            </a:p>
          </p:txBody>
        </p:sp>
        <p:sp>
          <p:nvSpPr>
            <p:cNvPr id="111" name="Freeform: Shape 110">
              <a:extLst>
                <a:ext uri="{FF2B5EF4-FFF2-40B4-BE49-F238E27FC236}">
                  <a16:creationId xmlns:a16="http://schemas.microsoft.com/office/drawing/2014/main" id="{0DF48EAA-64EB-F32A-BD4D-DB66F46ECA46}"/>
                </a:ext>
              </a:extLst>
            </p:cNvPr>
            <p:cNvSpPr/>
            <p:nvPr/>
          </p:nvSpPr>
          <p:spPr>
            <a:xfrm>
              <a:off x="11411687" y="3432672"/>
              <a:ext cx="14760" cy="13576"/>
            </a:xfrm>
            <a:custGeom>
              <a:avLst/>
              <a:gdLst>
                <a:gd name="connsiteX0" fmla="*/ 4603 w 16221"/>
                <a:gd name="connsiteY0" fmla="*/ 14981 h 15149"/>
                <a:gd name="connsiteX1" fmla="*/ 1409 w 16221"/>
                <a:gd name="connsiteY1" fmla="*/ 13805 h 15149"/>
                <a:gd name="connsiteX2" fmla="*/ 1241 w 16221"/>
                <a:gd name="connsiteY2" fmla="*/ 7248 h 15149"/>
                <a:gd name="connsiteX3" fmla="*/ 9141 w 16221"/>
                <a:gd name="connsiteY3" fmla="*/ 692 h 15149"/>
                <a:gd name="connsiteX4" fmla="*/ 15529 w 16221"/>
                <a:gd name="connsiteY4" fmla="*/ 2205 h 15149"/>
                <a:gd name="connsiteX5" fmla="*/ 14016 w 16221"/>
                <a:gd name="connsiteY5" fmla="*/ 8593 h 15149"/>
                <a:gd name="connsiteX6" fmla="*/ 7965 w 16221"/>
                <a:gd name="connsiteY6" fmla="*/ 13636 h 15149"/>
                <a:gd name="connsiteX7" fmla="*/ 4603 w 16221"/>
                <a:gd name="connsiteY7" fmla="*/ 15149 h 1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1" h="15149">
                  <a:moveTo>
                    <a:pt x="4603" y="14981"/>
                  </a:moveTo>
                  <a:cubicBezTo>
                    <a:pt x="3426" y="14981"/>
                    <a:pt x="2417" y="14645"/>
                    <a:pt x="1409" y="13805"/>
                  </a:cubicBezTo>
                  <a:cubicBezTo>
                    <a:pt x="-441" y="12123"/>
                    <a:pt x="-441" y="9098"/>
                    <a:pt x="1241" y="7248"/>
                  </a:cubicBezTo>
                  <a:cubicBezTo>
                    <a:pt x="3762" y="4559"/>
                    <a:pt x="6452" y="2373"/>
                    <a:pt x="9141" y="692"/>
                  </a:cubicBezTo>
                  <a:cubicBezTo>
                    <a:pt x="11327" y="-652"/>
                    <a:pt x="14185" y="20"/>
                    <a:pt x="15529" y="2205"/>
                  </a:cubicBezTo>
                  <a:cubicBezTo>
                    <a:pt x="16874" y="4391"/>
                    <a:pt x="16202" y="7248"/>
                    <a:pt x="14016" y="8593"/>
                  </a:cubicBezTo>
                  <a:cubicBezTo>
                    <a:pt x="11999" y="9770"/>
                    <a:pt x="9982" y="11451"/>
                    <a:pt x="7965" y="13636"/>
                  </a:cubicBezTo>
                  <a:cubicBezTo>
                    <a:pt x="7124" y="14645"/>
                    <a:pt x="5779" y="15149"/>
                    <a:pt x="4603" y="15149"/>
                  </a:cubicBezTo>
                </a:path>
              </a:pathLst>
            </a:custGeom>
            <a:solidFill>
              <a:srgbClr val="FFFFFF"/>
            </a:solidFill>
            <a:ln w="16777" cap="flat">
              <a:noFill/>
              <a:prstDash val="solid"/>
              <a:miter/>
            </a:ln>
          </p:spPr>
          <p:txBody>
            <a:bodyPr rtlCol="0" anchor="ctr"/>
            <a:lstStyle/>
            <a:p>
              <a:endParaRPr lang="en-AU"/>
            </a:p>
          </p:txBody>
        </p:sp>
        <p:sp>
          <p:nvSpPr>
            <p:cNvPr id="112" name="Freeform: Shape 111">
              <a:extLst>
                <a:ext uri="{FF2B5EF4-FFF2-40B4-BE49-F238E27FC236}">
                  <a16:creationId xmlns:a16="http://schemas.microsoft.com/office/drawing/2014/main" id="{F8FF3DC9-C521-1A60-C4FD-6B401F80573C}"/>
                </a:ext>
              </a:extLst>
            </p:cNvPr>
            <p:cNvSpPr/>
            <p:nvPr/>
          </p:nvSpPr>
          <p:spPr>
            <a:xfrm>
              <a:off x="11165329" y="3188479"/>
              <a:ext cx="69443" cy="68396"/>
            </a:xfrm>
            <a:custGeom>
              <a:avLst/>
              <a:gdLst>
                <a:gd name="connsiteX0" fmla="*/ 76319 w 76319"/>
                <a:gd name="connsiteY0" fmla="*/ 38160 h 76319"/>
                <a:gd name="connsiteX1" fmla="*/ 38160 w 76319"/>
                <a:gd name="connsiteY1" fmla="*/ 76319 h 76319"/>
                <a:gd name="connsiteX2" fmla="*/ 0 w 76319"/>
                <a:gd name="connsiteY2" fmla="*/ 38160 h 76319"/>
                <a:gd name="connsiteX3" fmla="*/ 38160 w 76319"/>
                <a:gd name="connsiteY3" fmla="*/ 0 h 76319"/>
                <a:gd name="connsiteX4" fmla="*/ 76319 w 76319"/>
                <a:gd name="connsiteY4" fmla="*/ 38160 h 7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19" h="76319">
                  <a:moveTo>
                    <a:pt x="76319" y="38160"/>
                  </a:moveTo>
                  <a:cubicBezTo>
                    <a:pt x="76319" y="59173"/>
                    <a:pt x="59173" y="76319"/>
                    <a:pt x="38160" y="76319"/>
                  </a:cubicBezTo>
                  <a:cubicBezTo>
                    <a:pt x="17147" y="76319"/>
                    <a:pt x="0" y="59173"/>
                    <a:pt x="0" y="38160"/>
                  </a:cubicBezTo>
                  <a:cubicBezTo>
                    <a:pt x="0" y="17147"/>
                    <a:pt x="17147" y="0"/>
                    <a:pt x="38160" y="0"/>
                  </a:cubicBezTo>
                  <a:cubicBezTo>
                    <a:pt x="59173" y="0"/>
                    <a:pt x="76319" y="17147"/>
                    <a:pt x="76319" y="38160"/>
                  </a:cubicBezTo>
                </a:path>
              </a:pathLst>
            </a:custGeom>
            <a:solidFill>
              <a:srgbClr val="8CE0FF"/>
            </a:solidFill>
            <a:ln w="16777" cap="flat">
              <a:noFill/>
              <a:prstDash val="solid"/>
              <a:miter/>
            </a:ln>
          </p:spPr>
          <p:txBody>
            <a:bodyPr rtlCol="0" anchor="ctr"/>
            <a:lstStyle/>
            <a:p>
              <a:endParaRPr lang="en-AU"/>
            </a:p>
          </p:txBody>
        </p:sp>
        <p:sp>
          <p:nvSpPr>
            <p:cNvPr id="113" name="Freeform: Shape 112">
              <a:extLst>
                <a:ext uri="{FF2B5EF4-FFF2-40B4-BE49-F238E27FC236}">
                  <a16:creationId xmlns:a16="http://schemas.microsoft.com/office/drawing/2014/main" id="{170C4BB7-00FF-1AD0-7419-D55900C4DC48}"/>
                </a:ext>
              </a:extLst>
            </p:cNvPr>
            <p:cNvSpPr/>
            <p:nvPr/>
          </p:nvSpPr>
          <p:spPr>
            <a:xfrm>
              <a:off x="11296873" y="2847248"/>
              <a:ext cx="420023" cy="301458"/>
            </a:xfrm>
            <a:custGeom>
              <a:avLst/>
              <a:gdLst>
                <a:gd name="connsiteX0" fmla="*/ 228454 w 461614"/>
                <a:gd name="connsiteY0" fmla="*/ 0 h 336376"/>
                <a:gd name="connsiteX1" fmla="*/ 0 w 461614"/>
                <a:gd name="connsiteY1" fmla="*/ 219376 h 336376"/>
                <a:gd name="connsiteX2" fmla="*/ 116832 w 461614"/>
                <a:gd name="connsiteY2" fmla="*/ 336377 h 336376"/>
                <a:gd name="connsiteX3" fmla="*/ 461614 w 461614"/>
                <a:gd name="connsiteY3" fmla="*/ 0 h 336376"/>
                <a:gd name="connsiteX4" fmla="*/ 228454 w 461614"/>
                <a:gd name="connsiteY4" fmla="*/ 0 h 33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14" h="336376">
                  <a:moveTo>
                    <a:pt x="228454" y="0"/>
                  </a:moveTo>
                  <a:lnTo>
                    <a:pt x="0" y="219376"/>
                  </a:lnTo>
                  <a:lnTo>
                    <a:pt x="116832" y="336377"/>
                  </a:lnTo>
                  <a:lnTo>
                    <a:pt x="461614" y="0"/>
                  </a:lnTo>
                  <a:lnTo>
                    <a:pt x="228454" y="0"/>
                  </a:lnTo>
                  <a:close/>
                </a:path>
              </a:pathLst>
            </a:custGeom>
            <a:solidFill>
              <a:srgbClr val="146CFD"/>
            </a:solidFill>
            <a:ln w="16777" cap="flat">
              <a:noFill/>
              <a:prstDash val="solid"/>
              <a:miter/>
            </a:ln>
          </p:spPr>
          <p:txBody>
            <a:bodyPr rtlCol="0" anchor="ctr"/>
            <a:lstStyle/>
            <a:p>
              <a:endParaRPr lang="en-AU"/>
            </a:p>
          </p:txBody>
        </p:sp>
      </p:grpSp>
      <p:sp>
        <p:nvSpPr>
          <p:cNvPr id="115" name="Freeform: Shape 114">
            <a:extLst>
              <a:ext uri="{FF2B5EF4-FFF2-40B4-BE49-F238E27FC236}">
                <a16:creationId xmlns:a16="http://schemas.microsoft.com/office/drawing/2014/main" id="{94F61A7E-4476-5F71-AAEB-F3DC6F4992F0}"/>
              </a:ext>
            </a:extLst>
          </p:cNvPr>
          <p:cNvSpPr/>
          <p:nvPr/>
        </p:nvSpPr>
        <p:spPr>
          <a:xfrm>
            <a:off x="11050800" y="4576606"/>
            <a:ext cx="1124113"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116" name="Freeform: Shape 115">
            <a:extLst>
              <a:ext uri="{FF2B5EF4-FFF2-40B4-BE49-F238E27FC236}">
                <a16:creationId xmlns:a16="http://schemas.microsoft.com/office/drawing/2014/main" id="{7AD1784C-ADEB-00F7-8DBA-16C6736B49E2}"/>
              </a:ext>
            </a:extLst>
          </p:cNvPr>
          <p:cNvSpPr/>
          <p:nvPr/>
        </p:nvSpPr>
        <p:spPr>
          <a:xfrm>
            <a:off x="11050802" y="4576606"/>
            <a:ext cx="1141198"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4"/>
            <a:stretch>
              <a:fillRect/>
            </a:stretch>
          </a:blipFill>
          <a:ln w="9525" cap="flat">
            <a:noFill/>
            <a:prstDash val="solid"/>
            <a:miter/>
          </a:ln>
        </p:spPr>
        <p:txBody>
          <a:bodyPr rtlCol="0" anchor="ctr"/>
          <a:lstStyle/>
          <a:p>
            <a:endParaRPr lang="en-AU"/>
          </a:p>
        </p:txBody>
      </p:sp>
      <p:sp>
        <p:nvSpPr>
          <p:cNvPr id="125" name="Picture Placeholder 4">
            <a:extLst>
              <a:ext uri="{FF2B5EF4-FFF2-40B4-BE49-F238E27FC236}">
                <a16:creationId xmlns:a16="http://schemas.microsoft.com/office/drawing/2014/main" id="{82FC7137-E7E8-0AE3-3461-31C34838E7E2}"/>
              </a:ext>
            </a:extLst>
          </p:cNvPr>
          <p:cNvSpPr>
            <a:spLocks noGrp="1"/>
          </p:cNvSpPr>
          <p:nvPr userDrawn="1">
            <p:ph type="pic" sz="quarter" idx="13"/>
          </p:nvPr>
        </p:nvSpPr>
        <p:spPr>
          <a:xfrm>
            <a:off x="-1" y="0"/>
            <a:ext cx="4068000" cy="6858000"/>
          </a:xfrm>
        </p:spPr>
        <p:txBody>
          <a:bodyPr/>
          <a:lstStyle/>
          <a:p>
            <a:r>
              <a:rPr lang="en-US"/>
              <a:t>Click icon to add picture</a:t>
            </a:r>
            <a:endParaRPr lang="en-AU"/>
          </a:p>
        </p:txBody>
      </p:sp>
    </p:spTree>
    <p:extLst>
      <p:ext uri="{BB962C8B-B14F-4D97-AF65-F5344CB8AC3E}">
        <p14:creationId xmlns:p14="http://schemas.microsoft.com/office/powerpoint/2010/main" val="370313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40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text above graphi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43A6E1-292D-447E-937A-7596CC952835}"/>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cxnSp>
        <p:nvCxnSpPr>
          <p:cNvPr id="12" name="Straight Connector 11">
            <a:extLst>
              <a:ext uri="{FF2B5EF4-FFF2-40B4-BE49-F238E27FC236}">
                <a16:creationId xmlns:a16="http://schemas.microsoft.com/office/drawing/2014/main" id="{9CD8A357-5A14-4B7A-9345-C065099F8B18}"/>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CB050F-19E7-4708-8053-7D380E2C689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71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a:prstGeom prst="rect">
            <a:avLst/>
          </a:prstGeom>
        </p:spPr>
        <p:txBody>
          <a:bodyPr/>
          <a:lstStyle/>
          <a:p>
            <a:r>
              <a:rPr lang="en-AU"/>
              <a:t>NSW Health</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21" name="Rectangle 20">
            <a:extLst>
              <a:ext uri="{FF2B5EF4-FFF2-40B4-BE49-F238E27FC236}">
                <a16:creationId xmlns:a16="http://schemas.microsoft.com/office/drawing/2014/main" id="{B208EC5F-D299-45C1-844D-889124CE3044}"/>
              </a:ext>
            </a:extLst>
          </p:cNvPr>
          <p:cNvSpPr/>
          <p:nvPr/>
        </p:nvSpPr>
        <p:spPr>
          <a:xfrm>
            <a:off x="0" y="1602000"/>
            <a:ext cx="12192000" cy="52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Straight Connector 24">
            <a:extLst>
              <a:ext uri="{FF2B5EF4-FFF2-40B4-BE49-F238E27FC236}">
                <a16:creationId xmlns:a16="http://schemas.microsoft.com/office/drawing/2014/main" id="{048966DC-8452-4BAB-ADB5-3501AB9BC536}"/>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5EE156-0D73-4A7E-8D0F-F3C367127786}"/>
              </a:ext>
            </a:extLst>
          </p:cNvPr>
          <p:cNvCxnSpPr/>
          <p:nvPr/>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1126D8-B24A-4F18-83CB-A34832D2ACBC}"/>
              </a:ext>
            </a:extLst>
          </p:cNvPr>
          <p:cNvCxnSpPr>
            <a:cxnSpLocks/>
          </p:cNvCxnSpPr>
          <p:nvPr/>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A5E19F-0776-4712-9323-8F63AE89B3C5}"/>
              </a:ext>
            </a:extLst>
          </p:cNvPr>
          <p:cNvCxnSpPr/>
          <p:nvPr/>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496FBD-3527-464C-BB45-FE9B079ADEC0}"/>
              </a:ext>
            </a:extLst>
          </p:cNvPr>
          <p:cNvCxnSpPr/>
          <p:nvPr/>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852B83-8806-4649-BAD7-0BB7198DF34A}"/>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12A184-F676-4BF5-BE17-1F8DFC3A398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BEFC6D-2E7B-4C67-866A-F3A6E68C6064}"/>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A9CAC5-2986-4A59-9A33-C968C2ED76DB}"/>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9DC1A0-8273-46D9-8A0A-4E64284EC54A}"/>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29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2D378-4C5A-4619-82B6-AF8F1E9F1CF5}"/>
              </a:ext>
            </a:extLst>
          </p:cNvPr>
          <p:cNvCxnSpPr>
            <a:cxnSpLocks/>
          </p:cNvCxnSpPr>
          <p:nvPr/>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23BC4B0-B957-4BA7-A2AB-9AD38D825970}"/>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80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5" name="Straight Connector 14">
            <a:extLst>
              <a:ext uri="{FF2B5EF4-FFF2-40B4-BE49-F238E27FC236}">
                <a16:creationId xmlns:a16="http://schemas.microsoft.com/office/drawing/2014/main" id="{A5E083ED-20A8-46B1-B91D-61E790789E49}"/>
              </a:ext>
            </a:extLst>
          </p:cNvPr>
          <p:cNvCxnSpPr>
            <a:cxnSpLocks/>
          </p:cNvCxnSpPr>
          <p:nvPr/>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5D1395-1C7C-4D5B-9077-A970D294B8C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5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9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2179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2436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34964" y="4284000"/>
            <a:ext cx="2700000" cy="1089583"/>
          </a:xfrm>
        </p:spPr>
        <p:txBody>
          <a:bodyPr>
            <a:noAutofit/>
          </a:bodyPr>
          <a:lstStyle>
            <a:lvl1pPr>
              <a:defRPr sz="2000">
                <a:solidFill>
                  <a:schemeClr val="bg1"/>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29364" y="4284000"/>
            <a:ext cx="3600000" cy="1089858"/>
          </a:xfrm>
        </p:spPr>
        <p:txBody>
          <a:bodyPr>
            <a:noAutofit/>
          </a:bodyPr>
          <a:lstStyle>
            <a:lvl1pPr>
              <a:spcAft>
                <a:spcPts val="0"/>
              </a:spcAft>
              <a:defRPr sz="1600" b="0">
                <a:solidFill>
                  <a:schemeClr val="bg1"/>
                </a:solidFill>
                <a:latin typeface="+mj-lt"/>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1512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p:nvCxnSpPr>
        <p:spPr>
          <a:xfrm>
            <a:off x="334964"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p:nvCxnSpPr>
        <p:spPr>
          <a:xfrm>
            <a:off x="91512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27038" y="5804175"/>
            <a:ext cx="630000" cy="685525"/>
          </a:xfrm>
          <a:prstGeom prst="rect">
            <a:avLst/>
          </a:prstGeom>
        </p:spPr>
      </p:pic>
      <p:sp>
        <p:nvSpPr>
          <p:cNvPr id="3" name="Footer Placeholder 2">
            <a:extLst>
              <a:ext uri="{FF2B5EF4-FFF2-40B4-BE49-F238E27FC236}">
                <a16:creationId xmlns:a16="http://schemas.microsoft.com/office/drawing/2014/main" id="{395FBC4B-4447-434A-9D01-619A6DE455F7}"/>
              </a:ext>
            </a:extLst>
          </p:cNvPr>
          <p:cNvSpPr>
            <a:spLocks noGrp="1"/>
          </p:cNvSpPr>
          <p:nvPr>
            <p:ph type="ftr" sz="quarter" idx="13"/>
          </p:nvPr>
        </p:nvSpPr>
        <p:spPr/>
        <p:txBody>
          <a:bodyPr/>
          <a:lstStyle/>
          <a:p>
            <a:r>
              <a:rPr lang="en-AU"/>
              <a:t>NSW Health</a:t>
            </a:r>
          </a:p>
        </p:txBody>
      </p:sp>
      <p:sp>
        <p:nvSpPr>
          <p:cNvPr id="8" name="Text Placeholder 7">
            <a:extLst>
              <a:ext uri="{FF2B5EF4-FFF2-40B4-BE49-F238E27FC236}">
                <a16:creationId xmlns:a16="http://schemas.microsoft.com/office/drawing/2014/main" id="{D838181F-C49B-4EA1-A9A5-8457140DE142}"/>
              </a:ext>
            </a:extLst>
          </p:cNvPr>
          <p:cNvSpPr>
            <a:spLocks noGrp="1"/>
          </p:cNvSpPr>
          <p:nvPr>
            <p:ph type="body" sz="quarter" idx="14"/>
          </p:nvPr>
        </p:nvSpPr>
        <p:spPr>
          <a:xfrm>
            <a:off x="334964" y="286755"/>
            <a:ext cx="10766934" cy="2379300"/>
          </a:xfrm>
        </p:spPr>
        <p:txBody>
          <a:bodyPr>
            <a:normAutofit/>
          </a:bodyPr>
          <a:lstStyle>
            <a:lvl1pPr>
              <a:spcAft>
                <a:spcPts val="600"/>
              </a:spcAft>
              <a:defRPr sz="4800">
                <a:solidFill>
                  <a:schemeClr val="bg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207980861"/>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mp; Content (H-Line)">
    <p:spTree>
      <p:nvGrpSpPr>
        <p:cNvPr id="1" name=""/>
        <p:cNvGrpSpPr/>
        <p:nvPr/>
      </p:nvGrpSpPr>
      <p:grpSpPr>
        <a:xfrm>
          <a:off x="0" y="0"/>
          <a:ext cx="0" cy="0"/>
          <a:chOff x="0" y="0"/>
          <a:chExt cx="0" cy="0"/>
        </a:xfrm>
      </p:grpSpPr>
      <p:pic>
        <p:nvPicPr>
          <p:cNvPr id="11" name="Picture 10" descr="NSW Government logo">
            <a:extLst>
              <a:ext uri="{FF2B5EF4-FFF2-40B4-BE49-F238E27FC236}">
                <a16:creationId xmlns:a16="http://schemas.microsoft.com/office/drawing/2014/main" id="{0FABAEDF-98EC-45EA-B2E1-76F397C66B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0" name="Straight Connector 9">
            <a:extLst>
              <a:ext uri="{FF2B5EF4-FFF2-40B4-BE49-F238E27FC236}">
                <a16:creationId xmlns:a16="http://schemas.microsoft.com/office/drawing/2014/main" id="{C2A67116-4454-462F-A3FD-DC94D36B8379}"/>
              </a:ext>
            </a:extLst>
          </p:cNvPr>
          <p:cNvCxnSpPr>
            <a:cxnSpLocks/>
          </p:cNvCxnSpPr>
          <p:nvPr/>
        </p:nvCxnSpPr>
        <p:spPr>
          <a:xfrm>
            <a:off x="334962" y="6129338"/>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BE76B0-F78C-49E4-8D5B-0D8090DCF52C}"/>
              </a:ext>
            </a:extLst>
          </p:cNvPr>
          <p:cNvCxnSpPr>
            <a:cxnSpLocks/>
          </p:cNvCxnSpPr>
          <p:nvPr/>
        </p:nvCxnSpPr>
        <p:spPr>
          <a:xfrm>
            <a:off x="334962" y="1628775"/>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22D1A2A7-9792-4E45-B725-23E733D71C64}"/>
              </a:ext>
            </a:extLst>
          </p:cNvPr>
          <p:cNvSpPr>
            <a:spLocks noGrp="1"/>
          </p:cNvSpPr>
          <p:nvPr>
            <p:ph sz="half" idx="1"/>
          </p:nvPr>
        </p:nvSpPr>
        <p:spPr>
          <a:xfrm>
            <a:off x="334962" y="1810937"/>
            <a:ext cx="11522075" cy="4139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EF9E76D-A363-4966-BF51-CDFF99450733}"/>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DFF522CF-DF50-4091-99FF-5BDD85F03AEE}"/>
              </a:ext>
            </a:extLst>
          </p:cNvPr>
          <p:cNvSpPr>
            <a:spLocks noGrp="1"/>
          </p:cNvSpPr>
          <p:nvPr>
            <p:ph type="sldNum" sz="quarter" idx="11"/>
          </p:nvPr>
        </p:nvSpPr>
        <p:spPr/>
        <p:txBody>
          <a:bodyPr/>
          <a:lstStyle/>
          <a:p>
            <a:fld id="{82FA81E1-33F4-49D8-8452-50D9EE032110}" type="slidenum">
              <a:rPr lang="en-AU" smtClean="0"/>
              <a:t>‹#›</a:t>
            </a:fld>
            <a:endParaRPr lang="en-AU"/>
          </a:p>
        </p:txBody>
      </p:sp>
      <p:sp>
        <p:nvSpPr>
          <p:cNvPr id="9" name="Text Placeholder 7">
            <a:extLst>
              <a:ext uri="{FF2B5EF4-FFF2-40B4-BE49-F238E27FC236}">
                <a16:creationId xmlns:a16="http://schemas.microsoft.com/office/drawing/2014/main" id="{893DCE7D-38D0-451C-8D94-631B7A2E8729}"/>
              </a:ext>
            </a:extLst>
          </p:cNvPr>
          <p:cNvSpPr>
            <a:spLocks noGrp="1"/>
          </p:cNvSpPr>
          <p:nvPr>
            <p:ph type="body" sz="quarter" idx="14"/>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851606860"/>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5" orient="horz" pos="4088">
          <p15:clr>
            <a:srgbClr val="FBAE40"/>
          </p15:clr>
        </p15:guide>
        <p15:guide id="9" orient="horz" pos="1026">
          <p15:clr>
            <a:srgbClr val="FBAE40"/>
          </p15:clr>
        </p15:guide>
        <p15:guide id="10" orient="horz" pos="1139">
          <p15:clr>
            <a:srgbClr val="FBAE40"/>
          </p15:clr>
        </p15:guide>
        <p15:guide id="11" orient="horz" pos="37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21D82C-29C8-45D3-AAA5-72CB81553408}"/>
              </a:ext>
            </a:extLst>
          </p:cNvPr>
          <p:cNvSpPr/>
          <p:nvPr userDrawn="1"/>
        </p:nvSpPr>
        <p:spPr>
          <a:xfrm>
            <a:off x="-1" y="3924000"/>
            <a:ext cx="12192001" cy="135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6" name="Rectangle 25">
            <a:extLst>
              <a:ext uri="{FF2B5EF4-FFF2-40B4-BE49-F238E27FC236}">
                <a16:creationId xmlns:a16="http://schemas.microsoft.com/office/drawing/2014/main" id="{16177A04-E705-434B-80A1-04ED9B504E9E}"/>
              </a:ext>
            </a:extLst>
          </p:cNvPr>
          <p:cNvSpPr/>
          <p:nvPr userDrawn="1"/>
        </p:nvSpPr>
        <p:spPr>
          <a:xfrm>
            <a:off x="-1" y="5274000"/>
            <a:ext cx="12192001" cy="104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7" name="Rectangle 26">
            <a:extLst>
              <a:ext uri="{FF2B5EF4-FFF2-40B4-BE49-F238E27FC236}">
                <a16:creationId xmlns:a16="http://schemas.microsoft.com/office/drawing/2014/main" id="{F364DA7F-1F00-455F-8DA5-2D6BADE8073B}"/>
              </a:ext>
            </a:extLst>
          </p:cNvPr>
          <p:cNvSpPr/>
          <p:nvPr userDrawn="1"/>
        </p:nvSpPr>
        <p:spPr>
          <a:xfrm>
            <a:off x="-1" y="6318000"/>
            <a:ext cx="12192001"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1386871"/>
          </a:xfrm>
          <a:ln>
            <a:noFill/>
          </a:ln>
        </p:spPr>
        <p:txBody>
          <a:bodyPr anchor="t">
            <a:normAutofit/>
          </a:bodyPr>
          <a:lstStyle>
            <a:lvl1pPr algn="l">
              <a:lnSpc>
                <a:spcPct val="90000"/>
              </a:lnSpc>
              <a:defRPr sz="4800">
                <a:solidFill>
                  <a:schemeClr val="accent1"/>
                </a:solidFill>
              </a:defRPr>
            </a:lvl1pPr>
          </a:lstStyle>
          <a:p>
            <a:r>
              <a:rPr lang="en-US"/>
              <a:t>Click to edit Master title style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9072000" y="2916000"/>
            <a:ext cx="2760000" cy="790835"/>
          </a:xfrm>
        </p:spPr>
        <p:txBody>
          <a:bodyPr>
            <a:noAutofit/>
          </a:bodyPr>
          <a:lstStyle>
            <a:lvl1pPr>
              <a:spcAft>
                <a:spcPts val="0"/>
              </a:spcAft>
              <a:defRPr sz="16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28" name="Text Placeholder 14">
            <a:extLst>
              <a:ext uri="{FF2B5EF4-FFF2-40B4-BE49-F238E27FC236}">
                <a16:creationId xmlns:a16="http://schemas.microsoft.com/office/drawing/2014/main" id="{BF07D59F-E0C1-496D-B5E1-DB3993CA196F}"/>
              </a:ext>
            </a:extLst>
          </p:cNvPr>
          <p:cNvSpPr>
            <a:spLocks noGrp="1"/>
          </p:cNvSpPr>
          <p:nvPr>
            <p:ph type="body" sz="quarter" idx="13" hasCustomPrompt="1"/>
          </p:nvPr>
        </p:nvSpPr>
        <p:spPr>
          <a:xfrm>
            <a:off x="359999" y="2916000"/>
            <a:ext cx="8531999" cy="790835"/>
          </a:xfrm>
        </p:spPr>
        <p:txBody>
          <a:bodyPr>
            <a:noAutofit/>
          </a:bodyPr>
          <a:lstStyle>
            <a:lvl1pPr>
              <a:spcAft>
                <a:spcPts val="0"/>
              </a:spcAft>
              <a:defRPr sz="16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a:p>
            <a:pPr lvl="1"/>
            <a:r>
              <a:rPr lang="en-US"/>
              <a:t>Date</a:t>
            </a:r>
          </a:p>
        </p:txBody>
      </p:sp>
      <p:cxnSp>
        <p:nvCxnSpPr>
          <p:cNvPr id="29" name="Straight Connector 28">
            <a:extLst>
              <a:ext uri="{FF2B5EF4-FFF2-40B4-BE49-F238E27FC236}">
                <a16:creationId xmlns:a16="http://schemas.microsoft.com/office/drawing/2014/main" id="{47648A08-5B3C-42A6-9590-4BC5F17E7E1C}"/>
              </a:ext>
            </a:extLst>
          </p:cNvPr>
          <p:cNvCxnSpPr>
            <a:cxnSpLocks/>
          </p:cNvCxnSpPr>
          <p:nvPr userDrawn="1"/>
        </p:nvCxnSpPr>
        <p:spPr>
          <a:xfrm>
            <a:off x="360000" y="275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AA6E147-BBBD-42B7-9ABA-CE600499F794}"/>
              </a:ext>
            </a:extLst>
          </p:cNvPr>
          <p:cNvCxnSpPr>
            <a:cxnSpLocks/>
          </p:cNvCxnSpPr>
          <p:nvPr userDrawn="1"/>
        </p:nvCxnSpPr>
        <p:spPr>
          <a:xfrm>
            <a:off x="9072000" y="2754000"/>
            <a:ext cx="2736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DFD7BEF9-5911-D34A-6F5E-C77D3B299B8F}"/>
              </a:ext>
            </a:extLst>
          </p:cNvPr>
          <p:cNvSpPr/>
          <p:nvPr/>
        </p:nvSpPr>
        <p:spPr>
          <a:xfrm>
            <a:off x="6801274" y="3924000"/>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7977FB54-B22C-7FBC-26A2-18739318AE22}"/>
              </a:ext>
            </a:extLst>
          </p:cNvPr>
          <p:cNvSpPr/>
          <p:nvPr/>
        </p:nvSpPr>
        <p:spPr>
          <a:xfrm>
            <a:off x="6801276" y="3924000"/>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7691C4B6-2677-0784-5DE5-16740BDD647F}"/>
              </a:ext>
            </a:extLst>
          </p:cNvPr>
          <p:cNvSpPr/>
          <p:nvPr userDrawn="1"/>
        </p:nvSpPr>
        <p:spPr>
          <a:xfrm>
            <a:off x="8148118" y="3924000"/>
            <a:ext cx="1350000"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8AE8A14F-837F-CBEF-1203-20B643D9B699}"/>
              </a:ext>
            </a:extLst>
          </p:cNvPr>
          <p:cNvSpPr/>
          <p:nvPr userDrawn="1"/>
        </p:nvSpPr>
        <p:spPr>
          <a:xfrm>
            <a:off x="9496813" y="3923130"/>
            <a:ext cx="1350000" cy="135000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4"/>
            <a:stretch>
              <a:fillRect/>
            </a:stretch>
          </a:blipFill>
          <a:ln w="16777"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20A62D25-4EA4-8A5B-7F0A-13ED540E4310}"/>
              </a:ext>
            </a:extLst>
          </p:cNvPr>
          <p:cNvSpPr/>
          <p:nvPr userDrawn="1"/>
        </p:nvSpPr>
        <p:spPr>
          <a:xfrm>
            <a:off x="10853199" y="3923130"/>
            <a:ext cx="1350000" cy="1350000"/>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5"/>
            <a:stretch>
              <a:fillRect/>
            </a:stretch>
          </a:blipFill>
          <a:ln w="32734" cap="flat">
            <a:noFill/>
            <a:prstDash val="solid"/>
            <a:miter/>
          </a:ln>
        </p:spPr>
        <p:txBody>
          <a:bodyPr rtlCol="0" anchor="ctr"/>
          <a:lstStyle/>
          <a:p>
            <a:endParaRPr lang="en-AU"/>
          </a:p>
        </p:txBody>
      </p:sp>
    </p:spTree>
    <p:extLst>
      <p:ext uri="{BB962C8B-B14F-4D97-AF65-F5344CB8AC3E}">
        <p14:creationId xmlns:p14="http://schemas.microsoft.com/office/powerpoint/2010/main" val="353666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Ic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8000" y="360001"/>
            <a:ext cx="5217487" cy="2186252"/>
          </a:xfrm>
          <a:ln>
            <a:noFill/>
          </a:ln>
        </p:spPr>
        <p:txBody>
          <a:bodyPr anchor="t">
            <a:normAutofit/>
          </a:bodyPr>
          <a:lstStyle>
            <a:lvl1pPr algn="l">
              <a:lnSpc>
                <a:spcPct val="90000"/>
              </a:lnSpc>
              <a:defRPr sz="4800">
                <a:solidFill>
                  <a:schemeClr val="accent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4607999" y="2700000"/>
            <a:ext cx="5217477" cy="1176813"/>
          </a:xfrm>
        </p:spPr>
        <p:txBody>
          <a:bodyPr anchor="t">
            <a:noAutofit/>
          </a:bodyPr>
          <a:lstStyle>
            <a:lvl1pPr>
              <a:defRPr sz="1600">
                <a:solidFill>
                  <a:schemeClr val="accent1"/>
                </a:solidFill>
                <a:latin typeface="Public Sans SemiBold" pitchFamily="2"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4503173" y="5256000"/>
            <a:ext cx="5322309" cy="558001"/>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4503173" y="6069545"/>
            <a:ext cx="5322291" cy="330591"/>
          </a:xfrm>
        </p:spPr>
        <p:txBody>
          <a:bodyPr anchor="b">
            <a:noAutofit/>
          </a:bodyPr>
          <a:lstStyle>
            <a:lvl1pPr algn="l">
              <a:defRPr sz="14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7" name="Straight Connector 16">
            <a:extLst>
              <a:ext uri="{FF2B5EF4-FFF2-40B4-BE49-F238E27FC236}">
                <a16:creationId xmlns:a16="http://schemas.microsoft.com/office/drawing/2014/main" id="{DDF86A80-8584-4C6D-B246-F9DF69752A8B}"/>
              </a:ext>
            </a:extLst>
          </p:cNvPr>
          <p:cNvCxnSpPr>
            <a:cxnSpLocks/>
          </p:cNvCxnSpPr>
          <p:nvPr userDrawn="1"/>
        </p:nvCxnSpPr>
        <p:spPr>
          <a:xfrm>
            <a:off x="4392000" y="388136"/>
            <a:ext cx="0" cy="601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9B82704F-0024-289B-7CBF-29F732B7C1FB}"/>
              </a:ext>
            </a:extLst>
          </p:cNvPr>
          <p:cNvSpPr/>
          <p:nvPr/>
        </p:nvSpPr>
        <p:spPr>
          <a:xfrm>
            <a:off x="494046" y="2295242"/>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C9216847-562B-06AE-1CF7-2E8996425671}"/>
              </a:ext>
            </a:extLst>
          </p:cNvPr>
          <p:cNvSpPr/>
          <p:nvPr/>
        </p:nvSpPr>
        <p:spPr>
          <a:xfrm>
            <a:off x="494048" y="2295242"/>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7FF30683-558B-9C27-F951-F7B965103629}"/>
              </a:ext>
            </a:extLst>
          </p:cNvPr>
          <p:cNvSpPr/>
          <p:nvPr/>
        </p:nvSpPr>
        <p:spPr>
          <a:xfrm>
            <a:off x="1635341" y="1147621"/>
            <a:ext cx="1143664" cy="1147621"/>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rgbClr val="00AA45"/>
          </a:solidFill>
          <a:ln w="9525"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6F440361-444C-A451-B058-45C8B77EB15F}"/>
              </a:ext>
            </a:extLst>
          </p:cNvPr>
          <p:cNvSpPr/>
          <p:nvPr/>
        </p:nvSpPr>
        <p:spPr>
          <a:xfrm>
            <a:off x="491678" y="0"/>
            <a:ext cx="1143664" cy="1147621"/>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baseline="0">
              <a:solidFill>
                <a:schemeClr val="accent4">
                  <a:lumMod val="50000"/>
                </a:schemeClr>
              </a:solidFill>
            </a:endParaRPr>
          </a:p>
        </p:txBody>
      </p:sp>
      <p:sp>
        <p:nvSpPr>
          <p:cNvPr id="13" name="Freeform: Shape 12">
            <a:extLst>
              <a:ext uri="{FF2B5EF4-FFF2-40B4-BE49-F238E27FC236}">
                <a16:creationId xmlns:a16="http://schemas.microsoft.com/office/drawing/2014/main" id="{5DDE07A7-CE79-8B53-1E9E-DD4E8DE21334}"/>
              </a:ext>
            </a:extLst>
          </p:cNvPr>
          <p:cNvSpPr/>
          <p:nvPr/>
        </p:nvSpPr>
        <p:spPr>
          <a:xfrm>
            <a:off x="1634555" y="2295242"/>
            <a:ext cx="2287328" cy="2295242"/>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4"/>
            <a:stretch>
              <a:fillRect/>
            </a:stretch>
          </a:blipFill>
          <a:ln w="32734"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2DF244BC-49E9-E443-9676-7F05841F7FAE}"/>
              </a:ext>
            </a:extLst>
          </p:cNvPr>
          <p:cNvSpPr/>
          <p:nvPr/>
        </p:nvSpPr>
        <p:spPr>
          <a:xfrm>
            <a:off x="491678" y="3434705"/>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E5205A7C-88B1-6D7A-58DF-5ED1A324305F}"/>
              </a:ext>
            </a:extLst>
          </p:cNvPr>
          <p:cNvSpPr/>
          <p:nvPr/>
        </p:nvSpPr>
        <p:spPr>
          <a:xfrm>
            <a:off x="495254" y="4580757"/>
            <a:ext cx="2287328" cy="228600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5"/>
            <a:stretch>
              <a:fillRect/>
            </a:stretch>
          </a:blipFill>
          <a:ln w="16777"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827A34F-ED5E-B239-6DBE-99E7A8B6FB08}"/>
              </a:ext>
            </a:extLst>
          </p:cNvPr>
          <p:cNvSpPr/>
          <p:nvPr/>
        </p:nvSpPr>
        <p:spPr>
          <a:xfrm>
            <a:off x="1634562" y="-1305"/>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62D32885-6551-FBA7-AB57-45C1AAB78C89}"/>
              </a:ext>
            </a:extLst>
          </p:cNvPr>
          <p:cNvSpPr/>
          <p:nvPr/>
        </p:nvSpPr>
        <p:spPr>
          <a:xfrm>
            <a:off x="2779974" y="5710379"/>
            <a:ext cx="1144800" cy="1144800"/>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6"/>
            <a:stretch>
              <a:fillRect/>
            </a:stretch>
          </a:blipFill>
          <a:ln w="32734"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4295500A-40BD-4CE2-E8B8-CA787EC5AC53}"/>
              </a:ext>
            </a:extLst>
          </p:cNvPr>
          <p:cNvSpPr/>
          <p:nvPr/>
        </p:nvSpPr>
        <p:spPr>
          <a:xfrm>
            <a:off x="2776664" y="160"/>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12C921C4-63EB-8F82-FFA1-014A15F56719}"/>
              </a:ext>
            </a:extLst>
          </p:cNvPr>
          <p:cNvSpPr/>
          <p:nvPr/>
        </p:nvSpPr>
        <p:spPr>
          <a:xfrm>
            <a:off x="2776666" y="160"/>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7"/>
            <a:stretch>
              <a:fillRect/>
            </a:stretch>
          </a:bli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B98B045D-1E04-FA21-67EB-0EFE47E1898A}"/>
              </a:ext>
            </a:extLst>
          </p:cNvPr>
          <p:cNvSpPr/>
          <p:nvPr/>
        </p:nvSpPr>
        <p:spPr>
          <a:xfrm>
            <a:off x="2780020" y="4576379"/>
            <a:ext cx="11448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rgbClr val="CEBFF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A21CE72-980D-C787-4A18-96F0DB8B522C}"/>
              </a:ext>
            </a:extLst>
          </p:cNvPr>
          <p:cNvSpPr/>
          <p:nvPr/>
        </p:nvSpPr>
        <p:spPr>
          <a:xfrm>
            <a:off x="-781" y="3429000"/>
            <a:ext cx="496442" cy="2295242"/>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solidFill>
            <a:srgbClr val="441170"/>
          </a:solidFill>
          <a:ln w="32734"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68D253DC-23B0-38FB-3181-4AA097BE3BAB}"/>
              </a:ext>
            </a:extLst>
          </p:cNvPr>
          <p:cNvSpPr/>
          <p:nvPr/>
        </p:nvSpPr>
        <p:spPr>
          <a:xfrm>
            <a:off x="4764" y="5729006"/>
            <a:ext cx="486928"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23187E8D-F998-2A9B-47B5-F238153BA788}"/>
              </a:ext>
            </a:extLst>
          </p:cNvPr>
          <p:cNvSpPr/>
          <p:nvPr/>
        </p:nvSpPr>
        <p:spPr>
          <a:xfrm>
            <a:off x="-1" y="1146808"/>
            <a:ext cx="494918"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accent4"/>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44603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1 - Image &amp; Ic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8000" y="360001"/>
            <a:ext cx="5217487" cy="2186252"/>
          </a:xfrm>
          <a:ln>
            <a:noFill/>
          </a:ln>
        </p:spPr>
        <p:txBody>
          <a:bodyPr anchor="t">
            <a:normAutofit/>
          </a:bodyPr>
          <a:lstStyle>
            <a:lvl1pPr algn="l">
              <a:lnSpc>
                <a:spcPct val="90000"/>
              </a:lnSpc>
              <a:defRPr sz="4800">
                <a:solidFill>
                  <a:schemeClr val="accent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4607999" y="2700000"/>
            <a:ext cx="5217477" cy="1176813"/>
          </a:xfrm>
        </p:spPr>
        <p:txBody>
          <a:bodyPr anchor="t">
            <a:noAutofit/>
          </a:bodyPr>
          <a:lstStyle>
            <a:lvl1pPr>
              <a:defRPr sz="1600">
                <a:solidFill>
                  <a:schemeClr val="accent1"/>
                </a:solidFill>
                <a:latin typeface="Public Sans SemiBold" pitchFamily="2"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4503173" y="5256000"/>
            <a:ext cx="5322309" cy="558001"/>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4503173" y="6069545"/>
            <a:ext cx="5322291" cy="330591"/>
          </a:xfrm>
        </p:spPr>
        <p:txBody>
          <a:bodyPr anchor="b">
            <a:noAutofit/>
          </a:bodyPr>
          <a:lstStyle>
            <a:lvl1pPr algn="l">
              <a:defRPr sz="14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7" name="Straight Connector 16">
            <a:extLst>
              <a:ext uri="{FF2B5EF4-FFF2-40B4-BE49-F238E27FC236}">
                <a16:creationId xmlns:a16="http://schemas.microsoft.com/office/drawing/2014/main" id="{DDF86A80-8584-4C6D-B246-F9DF69752A8B}"/>
              </a:ext>
            </a:extLst>
          </p:cNvPr>
          <p:cNvCxnSpPr>
            <a:cxnSpLocks/>
          </p:cNvCxnSpPr>
          <p:nvPr userDrawn="1"/>
        </p:nvCxnSpPr>
        <p:spPr>
          <a:xfrm>
            <a:off x="4392000" y="388136"/>
            <a:ext cx="0" cy="601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Freeform: Shape 81">
            <a:extLst>
              <a:ext uri="{FF2B5EF4-FFF2-40B4-BE49-F238E27FC236}">
                <a16:creationId xmlns:a16="http://schemas.microsoft.com/office/drawing/2014/main" id="{D600C957-B542-82DD-138B-031821C0773E}"/>
              </a:ext>
            </a:extLst>
          </p:cNvPr>
          <p:cNvSpPr/>
          <p:nvPr/>
        </p:nvSpPr>
        <p:spPr>
          <a:xfrm>
            <a:off x="11050800" y="5716800"/>
            <a:ext cx="1141200"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250FA366-F6BF-0170-A904-6729FFCA39D9}"/>
              </a:ext>
            </a:extLst>
          </p:cNvPr>
          <p:cNvSpPr/>
          <p:nvPr/>
        </p:nvSpPr>
        <p:spPr>
          <a:xfrm>
            <a:off x="11050800" y="3436277"/>
            <a:ext cx="1141200"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a:solidFill>
                <a:schemeClr val="accent4">
                  <a:lumMod val="50000"/>
                </a:schemeClr>
              </a:solidFill>
            </a:endParaRPr>
          </a:p>
        </p:txBody>
      </p:sp>
      <p:grpSp>
        <p:nvGrpSpPr>
          <p:cNvPr id="100" name="Group 99">
            <a:extLst>
              <a:ext uri="{FF2B5EF4-FFF2-40B4-BE49-F238E27FC236}">
                <a16:creationId xmlns:a16="http://schemas.microsoft.com/office/drawing/2014/main" id="{7A1399C0-7F6B-5590-8EB5-4542A7E45DD4}"/>
              </a:ext>
            </a:extLst>
          </p:cNvPr>
          <p:cNvGrpSpPr/>
          <p:nvPr userDrawn="1"/>
        </p:nvGrpSpPr>
        <p:grpSpPr>
          <a:xfrm>
            <a:off x="11050800" y="2297140"/>
            <a:ext cx="1141200" cy="1141200"/>
            <a:chOff x="10843046" y="2847248"/>
            <a:chExt cx="1361736" cy="1326360"/>
          </a:xfrm>
        </p:grpSpPr>
        <p:sp>
          <p:nvSpPr>
            <p:cNvPr id="101" name="Freeform: Shape 100">
              <a:extLst>
                <a:ext uri="{FF2B5EF4-FFF2-40B4-BE49-F238E27FC236}">
                  <a16:creationId xmlns:a16="http://schemas.microsoft.com/office/drawing/2014/main" id="{09BCCDBC-000D-904F-FD75-3359EE28DB58}"/>
                </a:ext>
              </a:extLst>
            </p:cNvPr>
            <p:cNvSpPr/>
            <p:nvPr/>
          </p:nvSpPr>
          <p:spPr>
            <a:xfrm>
              <a:off x="10843046" y="2847248"/>
              <a:ext cx="1346644" cy="132636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solidFill>
              <a:srgbClr val="8CE0FF"/>
            </a:solidFill>
            <a:ln w="16777" cap="flat">
              <a:noFill/>
              <a:prstDash val="solid"/>
              <a:miter/>
            </a:ln>
          </p:spPr>
          <p:txBody>
            <a:bodyPr rtlCol="0" anchor="ctr"/>
            <a:lstStyle/>
            <a:p>
              <a:endParaRPr lang="en-AU"/>
            </a:p>
          </p:txBody>
        </p:sp>
        <p:sp>
          <p:nvSpPr>
            <p:cNvPr id="102" name="Freeform: Shape 101">
              <a:extLst>
                <a:ext uri="{FF2B5EF4-FFF2-40B4-BE49-F238E27FC236}">
                  <a16:creationId xmlns:a16="http://schemas.microsoft.com/office/drawing/2014/main" id="{FF41B8A4-C09F-9D2F-E55A-9EF88CF8A636}"/>
                </a:ext>
              </a:extLst>
            </p:cNvPr>
            <p:cNvSpPr/>
            <p:nvPr/>
          </p:nvSpPr>
          <p:spPr>
            <a:xfrm>
              <a:off x="10843128" y="2847248"/>
              <a:ext cx="1361654" cy="1326360"/>
            </a:xfrm>
            <a:custGeom>
              <a:avLst/>
              <a:gdLst>
                <a:gd name="connsiteX0" fmla="*/ 1037876 w 1479990"/>
                <a:gd name="connsiteY0" fmla="*/ 0 h 1479990"/>
                <a:gd name="connsiteX1" fmla="*/ 1037876 w 1479990"/>
                <a:gd name="connsiteY1" fmla="*/ 441442 h 1479990"/>
                <a:gd name="connsiteX2" fmla="*/ 739491 w 1479990"/>
                <a:gd name="connsiteY2" fmla="*/ 441442 h 1479990"/>
                <a:gd name="connsiteX3" fmla="*/ 739491 w 1479990"/>
                <a:gd name="connsiteY3" fmla="*/ 739995 h 1479990"/>
                <a:gd name="connsiteX4" fmla="*/ 441106 w 1479990"/>
                <a:gd name="connsiteY4" fmla="*/ 739995 h 1479990"/>
                <a:gd name="connsiteX5" fmla="*/ 441106 w 1479990"/>
                <a:gd name="connsiteY5" fmla="*/ 1038380 h 1479990"/>
                <a:gd name="connsiteX6" fmla="*/ 0 w 1479990"/>
                <a:gd name="connsiteY6" fmla="*/ 1038380 h 1479990"/>
                <a:gd name="connsiteX7" fmla="*/ 0 w 1479990"/>
                <a:gd name="connsiteY7" fmla="*/ 1479990 h 1479990"/>
                <a:gd name="connsiteX8" fmla="*/ 1479990 w 1479990"/>
                <a:gd name="connsiteY8" fmla="*/ 1479990 h 1479990"/>
                <a:gd name="connsiteX9" fmla="*/ 1479990 w 1479990"/>
                <a:gd name="connsiteY9" fmla="*/ 0 h 1479990"/>
                <a:gd name="connsiteX10" fmla="*/ 1037876 w 1479990"/>
                <a:gd name="connsiteY10" fmla="*/ 0 h 147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9990" h="1479990">
                  <a:moveTo>
                    <a:pt x="1037876" y="0"/>
                  </a:moveTo>
                  <a:lnTo>
                    <a:pt x="1037876" y="441442"/>
                  </a:lnTo>
                  <a:lnTo>
                    <a:pt x="739491" y="441442"/>
                  </a:lnTo>
                  <a:lnTo>
                    <a:pt x="739491" y="739995"/>
                  </a:lnTo>
                  <a:lnTo>
                    <a:pt x="441106" y="739995"/>
                  </a:lnTo>
                  <a:lnTo>
                    <a:pt x="441106" y="1038380"/>
                  </a:lnTo>
                  <a:lnTo>
                    <a:pt x="0" y="1038380"/>
                  </a:lnTo>
                  <a:lnTo>
                    <a:pt x="0" y="1479990"/>
                  </a:lnTo>
                  <a:lnTo>
                    <a:pt x="1479990" y="1479990"/>
                  </a:lnTo>
                  <a:lnTo>
                    <a:pt x="1479990" y="0"/>
                  </a:lnTo>
                  <a:lnTo>
                    <a:pt x="1037876" y="0"/>
                  </a:lnTo>
                  <a:close/>
                </a:path>
              </a:pathLst>
            </a:custGeom>
            <a:solidFill>
              <a:srgbClr val="002664"/>
            </a:solidFill>
            <a:ln w="16777" cap="flat">
              <a:noFill/>
              <a:prstDash val="solid"/>
              <a:miter/>
            </a:ln>
          </p:spPr>
          <p:txBody>
            <a:bodyPr rtlCol="0" anchor="ctr"/>
            <a:lstStyle/>
            <a:p>
              <a:endParaRPr lang="en-AU"/>
            </a:p>
          </p:txBody>
        </p:sp>
        <p:sp>
          <p:nvSpPr>
            <p:cNvPr id="103" name="Freeform: Shape 102">
              <a:extLst>
                <a:ext uri="{FF2B5EF4-FFF2-40B4-BE49-F238E27FC236}">
                  <a16:creationId xmlns:a16="http://schemas.microsoft.com/office/drawing/2014/main" id="{D5393680-9ABB-FAF4-D006-698FFAE2D0F8}"/>
                </a:ext>
              </a:extLst>
            </p:cNvPr>
            <p:cNvSpPr/>
            <p:nvPr/>
          </p:nvSpPr>
          <p:spPr>
            <a:xfrm>
              <a:off x="11257111" y="3225964"/>
              <a:ext cx="108593" cy="111181"/>
            </a:xfrm>
            <a:custGeom>
              <a:avLst/>
              <a:gdLst>
                <a:gd name="connsiteX0" fmla="*/ 78161 w 119346"/>
                <a:gd name="connsiteY0" fmla="*/ 4066 h 124059"/>
                <a:gd name="connsiteX1" fmla="*/ 119346 w 119346"/>
                <a:gd name="connsiteY1" fmla="*/ 17515 h 124059"/>
                <a:gd name="connsiteX2" fmla="*/ 43531 w 119346"/>
                <a:gd name="connsiteY2" fmla="*/ 105770 h 124059"/>
                <a:gd name="connsiteX3" fmla="*/ 1337 w 119346"/>
                <a:gd name="connsiteY3" fmla="*/ 76015 h 124059"/>
                <a:gd name="connsiteX4" fmla="*/ 2346 w 119346"/>
                <a:gd name="connsiteY4" fmla="*/ 2049 h 124059"/>
                <a:gd name="connsiteX5" fmla="*/ 78161 w 119346"/>
                <a:gd name="connsiteY5" fmla="*/ 3898 h 12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6" h="124059">
                  <a:moveTo>
                    <a:pt x="78161" y="4066"/>
                  </a:moveTo>
                  <a:cubicBezTo>
                    <a:pt x="78161" y="4066"/>
                    <a:pt x="104049" y="-11231"/>
                    <a:pt x="119346" y="17515"/>
                  </a:cubicBezTo>
                  <a:cubicBezTo>
                    <a:pt x="119346" y="17515"/>
                    <a:pt x="34958" y="53993"/>
                    <a:pt x="43531" y="105770"/>
                  </a:cubicBezTo>
                  <a:cubicBezTo>
                    <a:pt x="52104" y="157546"/>
                    <a:pt x="2346" y="83748"/>
                    <a:pt x="1337" y="76015"/>
                  </a:cubicBezTo>
                  <a:cubicBezTo>
                    <a:pt x="328" y="68282"/>
                    <a:pt x="-1521" y="5075"/>
                    <a:pt x="2346" y="2049"/>
                  </a:cubicBezTo>
                  <a:cubicBezTo>
                    <a:pt x="6212" y="-809"/>
                    <a:pt x="78161" y="3898"/>
                    <a:pt x="78161" y="3898"/>
                  </a:cubicBezTo>
                </a:path>
              </a:pathLst>
            </a:custGeom>
            <a:solidFill>
              <a:srgbClr val="146CFD"/>
            </a:solidFill>
            <a:ln w="16777" cap="flat">
              <a:noFill/>
              <a:prstDash val="solid"/>
              <a:miter/>
            </a:ln>
          </p:spPr>
          <p:txBody>
            <a:bodyPr rtlCol="0" anchor="ctr"/>
            <a:lstStyle/>
            <a:p>
              <a:endParaRPr lang="en-AU"/>
            </a:p>
          </p:txBody>
        </p:sp>
        <p:sp>
          <p:nvSpPr>
            <p:cNvPr id="104" name="Freeform: Shape 103">
              <a:extLst>
                <a:ext uri="{FF2B5EF4-FFF2-40B4-BE49-F238E27FC236}">
                  <a16:creationId xmlns:a16="http://schemas.microsoft.com/office/drawing/2014/main" id="{04D1BF36-6167-305B-E47A-39FC23538D19}"/>
                </a:ext>
              </a:extLst>
            </p:cNvPr>
            <p:cNvSpPr/>
            <p:nvPr/>
          </p:nvSpPr>
          <p:spPr>
            <a:xfrm>
              <a:off x="11226512" y="2975454"/>
              <a:ext cx="317082" cy="242402"/>
            </a:xfrm>
            <a:custGeom>
              <a:avLst/>
              <a:gdLst>
                <a:gd name="connsiteX0" fmla="*/ 192648 w 348480"/>
                <a:gd name="connsiteY0" fmla="*/ 0 h 270479"/>
                <a:gd name="connsiteX1" fmla="*/ 16138 w 348480"/>
                <a:gd name="connsiteY1" fmla="*/ 176510 h 270479"/>
                <a:gd name="connsiteX2" fmla="*/ 16138 w 348480"/>
                <a:gd name="connsiteY2" fmla="*/ 254342 h 270479"/>
                <a:gd name="connsiteX3" fmla="*/ 55138 w 348480"/>
                <a:gd name="connsiteY3" fmla="*/ 270480 h 270479"/>
                <a:gd name="connsiteX4" fmla="*/ 94138 w 348480"/>
                <a:gd name="connsiteY4" fmla="*/ 254342 h 270479"/>
                <a:gd name="connsiteX5" fmla="*/ 348480 w 348480"/>
                <a:gd name="connsiteY5" fmla="*/ 0 h 270479"/>
                <a:gd name="connsiteX6" fmla="*/ 192648 w 348480"/>
                <a:gd name="connsiteY6" fmla="*/ 0 h 27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480" h="270479">
                  <a:moveTo>
                    <a:pt x="192648" y="0"/>
                  </a:moveTo>
                  <a:lnTo>
                    <a:pt x="16138" y="176510"/>
                  </a:lnTo>
                  <a:cubicBezTo>
                    <a:pt x="-5379" y="198027"/>
                    <a:pt x="-5379" y="232824"/>
                    <a:pt x="16138" y="254342"/>
                  </a:cubicBezTo>
                  <a:cubicBezTo>
                    <a:pt x="26897" y="265101"/>
                    <a:pt x="41017" y="270480"/>
                    <a:pt x="55138" y="270480"/>
                  </a:cubicBezTo>
                  <a:cubicBezTo>
                    <a:pt x="69259" y="270480"/>
                    <a:pt x="83380" y="265101"/>
                    <a:pt x="94138" y="254342"/>
                  </a:cubicBezTo>
                  <a:lnTo>
                    <a:pt x="348480" y="0"/>
                  </a:lnTo>
                  <a:lnTo>
                    <a:pt x="192648" y="0"/>
                  </a:lnTo>
                  <a:close/>
                </a:path>
              </a:pathLst>
            </a:custGeom>
            <a:solidFill>
              <a:srgbClr val="002664"/>
            </a:solidFill>
            <a:ln w="16777" cap="flat">
              <a:noFill/>
              <a:prstDash val="solid"/>
              <a:miter/>
            </a:ln>
          </p:spPr>
          <p:txBody>
            <a:bodyPr rtlCol="0" anchor="ctr"/>
            <a:lstStyle/>
            <a:p>
              <a:endParaRPr lang="en-AU"/>
            </a:p>
          </p:txBody>
        </p:sp>
        <p:sp>
          <p:nvSpPr>
            <p:cNvPr id="105" name="Freeform: Shape 104">
              <a:extLst>
                <a:ext uri="{FF2B5EF4-FFF2-40B4-BE49-F238E27FC236}">
                  <a16:creationId xmlns:a16="http://schemas.microsoft.com/office/drawing/2014/main" id="{AEA0A08E-4A38-2738-7D4A-C5F79B7D379C}"/>
                </a:ext>
              </a:extLst>
            </p:cNvPr>
            <p:cNvSpPr/>
            <p:nvPr/>
          </p:nvSpPr>
          <p:spPr>
            <a:xfrm>
              <a:off x="11100627" y="3117823"/>
              <a:ext cx="321518" cy="367144"/>
            </a:xfrm>
            <a:custGeom>
              <a:avLst/>
              <a:gdLst>
                <a:gd name="connsiteX0" fmla="*/ 0 w 353355"/>
                <a:gd name="connsiteY0" fmla="*/ 210635 h 409670"/>
                <a:gd name="connsiteX1" fmla="*/ 198699 w 353355"/>
                <a:gd name="connsiteY1" fmla="*/ 409670 h 409670"/>
                <a:gd name="connsiteX2" fmla="*/ 314523 w 353355"/>
                <a:gd name="connsiteY2" fmla="*/ 409670 h 409670"/>
                <a:gd name="connsiteX3" fmla="*/ 353355 w 353355"/>
                <a:gd name="connsiteY3" fmla="*/ 340075 h 409670"/>
                <a:gd name="connsiteX4" fmla="*/ 314859 w 353355"/>
                <a:gd name="connsiteY4" fmla="*/ 340075 h 409670"/>
                <a:gd name="connsiteX5" fmla="*/ 295696 w 353355"/>
                <a:gd name="connsiteY5" fmla="*/ 317045 h 409670"/>
                <a:gd name="connsiteX6" fmla="*/ 233833 w 353355"/>
                <a:gd name="connsiteY6" fmla="*/ 255182 h 409670"/>
                <a:gd name="connsiteX7" fmla="*/ 228622 w 353355"/>
                <a:gd name="connsiteY7" fmla="*/ 249971 h 409670"/>
                <a:gd name="connsiteX8" fmla="*/ 224419 w 353355"/>
                <a:gd name="connsiteY8" fmla="*/ 179367 h 409670"/>
                <a:gd name="connsiteX9" fmla="*/ 250812 w 353355"/>
                <a:gd name="connsiteY9" fmla="*/ 152975 h 409670"/>
                <a:gd name="connsiteX10" fmla="*/ 246441 w 353355"/>
                <a:gd name="connsiteY10" fmla="*/ 98341 h 409670"/>
                <a:gd name="connsiteX11" fmla="*/ 148100 w 353355"/>
                <a:gd name="connsiteY11" fmla="*/ 0 h 409670"/>
                <a:gd name="connsiteX12" fmla="*/ 1681 w 353355"/>
                <a:gd name="connsiteY12" fmla="*/ 141376 h 409670"/>
                <a:gd name="connsiteX13" fmla="*/ 168 w 353355"/>
                <a:gd name="connsiteY13" fmla="*/ 210635 h 4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355" h="409670">
                  <a:moveTo>
                    <a:pt x="0" y="210635"/>
                  </a:moveTo>
                  <a:lnTo>
                    <a:pt x="198699" y="409670"/>
                  </a:lnTo>
                  <a:lnTo>
                    <a:pt x="314523" y="409670"/>
                  </a:lnTo>
                  <a:cubicBezTo>
                    <a:pt x="314523" y="355877"/>
                    <a:pt x="353355" y="340075"/>
                    <a:pt x="353355" y="340075"/>
                  </a:cubicBezTo>
                  <a:lnTo>
                    <a:pt x="314859" y="340075"/>
                  </a:lnTo>
                  <a:cubicBezTo>
                    <a:pt x="316877" y="324441"/>
                    <a:pt x="295696" y="317045"/>
                    <a:pt x="295696" y="317045"/>
                  </a:cubicBezTo>
                  <a:cubicBezTo>
                    <a:pt x="295696" y="317045"/>
                    <a:pt x="262411" y="283760"/>
                    <a:pt x="233833" y="255182"/>
                  </a:cubicBezTo>
                  <a:lnTo>
                    <a:pt x="228622" y="249971"/>
                  </a:lnTo>
                  <a:cubicBezTo>
                    <a:pt x="205928" y="227277"/>
                    <a:pt x="217191" y="194497"/>
                    <a:pt x="224419" y="179367"/>
                  </a:cubicBezTo>
                  <a:lnTo>
                    <a:pt x="250812" y="152975"/>
                  </a:lnTo>
                  <a:cubicBezTo>
                    <a:pt x="270984" y="132802"/>
                    <a:pt x="246441" y="98341"/>
                    <a:pt x="246441" y="98341"/>
                  </a:cubicBezTo>
                  <a:lnTo>
                    <a:pt x="148100" y="0"/>
                  </a:lnTo>
                  <a:lnTo>
                    <a:pt x="1681" y="141376"/>
                  </a:lnTo>
                  <a:cubicBezTo>
                    <a:pt x="15129" y="182898"/>
                    <a:pt x="168" y="210635"/>
                    <a:pt x="168" y="210635"/>
                  </a:cubicBezTo>
                </a:path>
              </a:pathLst>
            </a:custGeom>
            <a:solidFill>
              <a:srgbClr val="146CFD"/>
            </a:solidFill>
            <a:ln w="16777" cap="flat">
              <a:noFill/>
              <a:prstDash val="solid"/>
              <a:miter/>
            </a:ln>
          </p:spPr>
          <p:txBody>
            <a:bodyPr rtlCol="0" anchor="ctr"/>
            <a:lstStyle/>
            <a:p>
              <a:endParaRPr lang="en-AU"/>
            </a:p>
          </p:txBody>
        </p:sp>
        <p:sp>
          <p:nvSpPr>
            <p:cNvPr id="106" name="Freeform: Shape 105">
              <a:extLst>
                <a:ext uri="{FF2B5EF4-FFF2-40B4-BE49-F238E27FC236}">
                  <a16:creationId xmlns:a16="http://schemas.microsoft.com/office/drawing/2014/main" id="{340AABB2-D0F7-723F-CE1E-282F0A15B788}"/>
                </a:ext>
              </a:extLst>
            </p:cNvPr>
            <p:cNvSpPr/>
            <p:nvPr/>
          </p:nvSpPr>
          <p:spPr>
            <a:xfrm>
              <a:off x="11057493" y="3244523"/>
              <a:ext cx="428742" cy="265753"/>
            </a:xfrm>
            <a:custGeom>
              <a:avLst/>
              <a:gdLst>
                <a:gd name="connsiteX0" fmla="*/ 8406 w 471197"/>
                <a:gd name="connsiteY0" fmla="*/ 73462 h 296535"/>
                <a:gd name="connsiteX1" fmla="*/ 230976 w 471197"/>
                <a:gd name="connsiteY1" fmla="*/ 296536 h 296535"/>
                <a:gd name="connsiteX2" fmla="*/ 471198 w 471197"/>
                <a:gd name="connsiteY2" fmla="*/ 296536 h 296535"/>
                <a:gd name="connsiteX3" fmla="*/ 471198 w 471197"/>
                <a:gd name="connsiteY3" fmla="*/ 263419 h 296535"/>
                <a:gd name="connsiteX4" fmla="*/ 400594 w 471197"/>
                <a:gd name="connsiteY4" fmla="*/ 198699 h 296535"/>
                <a:gd name="connsiteX5" fmla="*/ 361762 w 471197"/>
                <a:gd name="connsiteY5" fmla="*/ 268295 h 296535"/>
                <a:gd name="connsiteX6" fmla="*/ 245938 w 471197"/>
                <a:gd name="connsiteY6" fmla="*/ 268295 h 296535"/>
                <a:gd name="connsiteX7" fmla="*/ 47238 w 471197"/>
                <a:gd name="connsiteY7" fmla="*/ 69259 h 296535"/>
                <a:gd name="connsiteX8" fmla="*/ 48751 w 471197"/>
                <a:gd name="connsiteY8" fmla="*/ 0 h 296535"/>
                <a:gd name="connsiteX9" fmla="*/ 6893 w 471197"/>
                <a:gd name="connsiteY9" fmla="*/ 41858 h 296535"/>
                <a:gd name="connsiteX10" fmla="*/ 8406 w 471197"/>
                <a:gd name="connsiteY10" fmla="*/ 73462 h 29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197" h="296535">
                  <a:moveTo>
                    <a:pt x="8406" y="73462"/>
                  </a:moveTo>
                  <a:cubicBezTo>
                    <a:pt x="26393" y="91449"/>
                    <a:pt x="230976" y="296536"/>
                    <a:pt x="230976" y="296536"/>
                  </a:cubicBezTo>
                  <a:lnTo>
                    <a:pt x="471198" y="296536"/>
                  </a:lnTo>
                  <a:lnTo>
                    <a:pt x="471198" y="263419"/>
                  </a:lnTo>
                  <a:cubicBezTo>
                    <a:pt x="471198" y="263419"/>
                    <a:pt x="459598" y="198699"/>
                    <a:pt x="400594" y="198699"/>
                  </a:cubicBezTo>
                  <a:cubicBezTo>
                    <a:pt x="400594" y="198699"/>
                    <a:pt x="361762" y="214501"/>
                    <a:pt x="361762" y="268295"/>
                  </a:cubicBezTo>
                  <a:lnTo>
                    <a:pt x="245938" y="268295"/>
                  </a:lnTo>
                  <a:lnTo>
                    <a:pt x="47238" y="69259"/>
                  </a:lnTo>
                  <a:cubicBezTo>
                    <a:pt x="47238" y="69259"/>
                    <a:pt x="62368" y="41522"/>
                    <a:pt x="48751" y="0"/>
                  </a:cubicBezTo>
                  <a:lnTo>
                    <a:pt x="6893" y="41858"/>
                  </a:lnTo>
                  <a:cubicBezTo>
                    <a:pt x="6893" y="41858"/>
                    <a:pt x="-9581" y="55474"/>
                    <a:pt x="8406" y="73462"/>
                  </a:cubicBezTo>
                </a:path>
              </a:pathLst>
            </a:custGeom>
            <a:solidFill>
              <a:srgbClr val="FFFFFF"/>
            </a:solidFill>
            <a:ln w="16777" cap="flat">
              <a:noFill/>
              <a:prstDash val="solid"/>
              <a:miter/>
            </a:ln>
          </p:spPr>
          <p:txBody>
            <a:bodyPr rtlCol="0" anchor="ctr"/>
            <a:lstStyle/>
            <a:p>
              <a:endParaRPr lang="en-AU"/>
            </a:p>
          </p:txBody>
        </p:sp>
        <p:sp>
          <p:nvSpPr>
            <p:cNvPr id="107" name="Freeform: Shape 106">
              <a:extLst>
                <a:ext uri="{FF2B5EF4-FFF2-40B4-BE49-F238E27FC236}">
                  <a16:creationId xmlns:a16="http://schemas.microsoft.com/office/drawing/2014/main" id="{633FF7E0-544E-260F-5390-E5F2BA5AAD81}"/>
                </a:ext>
              </a:extLst>
            </p:cNvPr>
            <p:cNvSpPr/>
            <p:nvPr/>
          </p:nvSpPr>
          <p:spPr>
            <a:xfrm>
              <a:off x="11278518" y="3259287"/>
              <a:ext cx="35486" cy="29979"/>
            </a:xfrm>
            <a:custGeom>
              <a:avLst/>
              <a:gdLst>
                <a:gd name="connsiteX0" fmla="*/ 24879 w 39000"/>
                <a:gd name="connsiteY0" fmla="*/ 12440 h 33452"/>
                <a:gd name="connsiteX1" fmla="*/ 12440 w 39000"/>
                <a:gd name="connsiteY1" fmla="*/ 0 h 33452"/>
                <a:gd name="connsiteX2" fmla="*/ 0 w 39000"/>
                <a:gd name="connsiteY2" fmla="*/ 12440 h 33452"/>
                <a:gd name="connsiteX3" fmla="*/ 12440 w 39000"/>
                <a:gd name="connsiteY3" fmla="*/ 24879 h 33452"/>
                <a:gd name="connsiteX4" fmla="*/ 18155 w 39000"/>
                <a:gd name="connsiteY4" fmla="*/ 23535 h 33452"/>
                <a:gd name="connsiteX5" fmla="*/ 32276 w 39000"/>
                <a:gd name="connsiteY5" fmla="*/ 33453 h 33452"/>
                <a:gd name="connsiteX6" fmla="*/ 39000 w 39000"/>
                <a:gd name="connsiteY6" fmla="*/ 24039 h 33452"/>
                <a:gd name="connsiteX7" fmla="*/ 24879 w 39000"/>
                <a:gd name="connsiteY7" fmla="*/ 14121 h 33452"/>
                <a:gd name="connsiteX8" fmla="*/ 24879 w 39000"/>
                <a:gd name="connsiteY8" fmla="*/ 12440 h 33452"/>
                <a:gd name="connsiteX9" fmla="*/ 5716 w 39000"/>
                <a:gd name="connsiteY9" fmla="*/ 12440 h 33452"/>
                <a:gd name="connsiteX10" fmla="*/ 12440 w 39000"/>
                <a:gd name="connsiteY10" fmla="*/ 5716 h 33452"/>
                <a:gd name="connsiteX11" fmla="*/ 18491 w 39000"/>
                <a:gd name="connsiteY11" fmla="*/ 9750 h 33452"/>
                <a:gd name="connsiteX12" fmla="*/ 15802 w 39000"/>
                <a:gd name="connsiteY12" fmla="*/ 7733 h 33452"/>
                <a:gd name="connsiteX13" fmla="*/ 9078 w 39000"/>
                <a:gd name="connsiteY13" fmla="*/ 17147 h 33452"/>
                <a:gd name="connsiteX14" fmla="*/ 11767 w 39000"/>
                <a:gd name="connsiteY14" fmla="*/ 18996 h 33452"/>
                <a:gd name="connsiteX15" fmla="*/ 5716 w 39000"/>
                <a:gd name="connsiteY15" fmla="*/ 12440 h 3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00" h="33452">
                  <a:moveTo>
                    <a:pt x="24879" y="12440"/>
                  </a:moveTo>
                  <a:cubicBezTo>
                    <a:pt x="24879" y="5547"/>
                    <a:pt x="19332" y="0"/>
                    <a:pt x="12440" y="0"/>
                  </a:cubicBezTo>
                  <a:cubicBezTo>
                    <a:pt x="5547" y="0"/>
                    <a:pt x="0" y="5547"/>
                    <a:pt x="0" y="12440"/>
                  </a:cubicBezTo>
                  <a:cubicBezTo>
                    <a:pt x="0" y="19332"/>
                    <a:pt x="5547" y="24879"/>
                    <a:pt x="12440" y="24879"/>
                  </a:cubicBezTo>
                  <a:cubicBezTo>
                    <a:pt x="14457" y="24879"/>
                    <a:pt x="16306" y="24375"/>
                    <a:pt x="18155" y="23535"/>
                  </a:cubicBezTo>
                  <a:lnTo>
                    <a:pt x="32276" y="33453"/>
                  </a:lnTo>
                  <a:lnTo>
                    <a:pt x="39000" y="24039"/>
                  </a:lnTo>
                  <a:lnTo>
                    <a:pt x="24879" y="14121"/>
                  </a:lnTo>
                  <a:cubicBezTo>
                    <a:pt x="24879" y="14121"/>
                    <a:pt x="24879" y="13112"/>
                    <a:pt x="24879" y="12440"/>
                  </a:cubicBezTo>
                  <a:moveTo>
                    <a:pt x="5716" y="12440"/>
                  </a:moveTo>
                  <a:cubicBezTo>
                    <a:pt x="5716" y="8741"/>
                    <a:pt x="8741" y="5716"/>
                    <a:pt x="12440" y="5716"/>
                  </a:cubicBezTo>
                  <a:cubicBezTo>
                    <a:pt x="15129" y="5716"/>
                    <a:pt x="17483" y="7397"/>
                    <a:pt x="18491" y="9750"/>
                  </a:cubicBezTo>
                  <a:lnTo>
                    <a:pt x="15802" y="7733"/>
                  </a:lnTo>
                  <a:lnTo>
                    <a:pt x="9078" y="17147"/>
                  </a:lnTo>
                  <a:lnTo>
                    <a:pt x="11767" y="18996"/>
                  </a:lnTo>
                  <a:cubicBezTo>
                    <a:pt x="8405" y="18660"/>
                    <a:pt x="5716" y="15970"/>
                    <a:pt x="5716" y="12440"/>
                  </a:cubicBezTo>
                </a:path>
              </a:pathLst>
            </a:custGeom>
            <a:solidFill>
              <a:srgbClr val="FFFFFF"/>
            </a:solidFill>
            <a:ln w="16777" cap="flat">
              <a:noFill/>
              <a:prstDash val="solid"/>
              <a:miter/>
            </a:ln>
          </p:spPr>
          <p:txBody>
            <a:bodyPr rtlCol="0" anchor="ctr"/>
            <a:lstStyle/>
            <a:p>
              <a:endParaRPr lang="en-AU"/>
            </a:p>
          </p:txBody>
        </p:sp>
        <p:sp>
          <p:nvSpPr>
            <p:cNvPr id="108" name="Freeform: Shape 107">
              <a:extLst>
                <a:ext uri="{FF2B5EF4-FFF2-40B4-BE49-F238E27FC236}">
                  <a16:creationId xmlns:a16="http://schemas.microsoft.com/office/drawing/2014/main" id="{95C13C28-C293-C80C-7AAC-43E9348DE762}"/>
                </a:ext>
              </a:extLst>
            </p:cNvPr>
            <p:cNvSpPr/>
            <p:nvPr/>
          </p:nvSpPr>
          <p:spPr>
            <a:xfrm>
              <a:off x="11269646" y="3294841"/>
              <a:ext cx="29827" cy="22297"/>
            </a:xfrm>
            <a:custGeom>
              <a:avLst/>
              <a:gdLst>
                <a:gd name="connsiteX0" fmla="*/ 23030 w 32780"/>
                <a:gd name="connsiteY0" fmla="*/ 19332 h 24879"/>
                <a:gd name="connsiteX1" fmla="*/ 31604 w 32780"/>
                <a:gd name="connsiteY1" fmla="*/ 20173 h 24879"/>
                <a:gd name="connsiteX2" fmla="*/ 32780 w 32780"/>
                <a:gd name="connsiteY2" fmla="*/ 8741 h 24879"/>
                <a:gd name="connsiteX3" fmla="*/ 24039 w 32780"/>
                <a:gd name="connsiteY3" fmla="*/ 7901 h 24879"/>
                <a:gd name="connsiteX4" fmla="*/ 12440 w 32780"/>
                <a:gd name="connsiteY4" fmla="*/ 0 h 24879"/>
                <a:gd name="connsiteX5" fmla="*/ 0 w 32780"/>
                <a:gd name="connsiteY5" fmla="*/ 12440 h 24879"/>
                <a:gd name="connsiteX6" fmla="*/ 12440 w 32780"/>
                <a:gd name="connsiteY6" fmla="*/ 24879 h 24879"/>
                <a:gd name="connsiteX7" fmla="*/ 22862 w 32780"/>
                <a:gd name="connsiteY7" fmla="*/ 19332 h 24879"/>
                <a:gd name="connsiteX8" fmla="*/ 5716 w 32780"/>
                <a:gd name="connsiteY8" fmla="*/ 12440 h 24879"/>
                <a:gd name="connsiteX9" fmla="*/ 12440 w 32780"/>
                <a:gd name="connsiteY9" fmla="*/ 5716 h 24879"/>
                <a:gd name="connsiteX10" fmla="*/ 16306 w 32780"/>
                <a:gd name="connsiteY10" fmla="*/ 7060 h 24879"/>
                <a:gd name="connsiteX11" fmla="*/ 13112 w 32780"/>
                <a:gd name="connsiteY11" fmla="*/ 6724 h 24879"/>
                <a:gd name="connsiteX12" fmla="*/ 11935 w 32780"/>
                <a:gd name="connsiteY12" fmla="*/ 18155 h 24879"/>
                <a:gd name="connsiteX13" fmla="*/ 15297 w 32780"/>
                <a:gd name="connsiteY13" fmla="*/ 18491 h 24879"/>
                <a:gd name="connsiteX14" fmla="*/ 12608 w 32780"/>
                <a:gd name="connsiteY14" fmla="*/ 19164 h 24879"/>
                <a:gd name="connsiteX15" fmla="*/ 5884 w 32780"/>
                <a:gd name="connsiteY15" fmla="*/ 12440 h 2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80" h="24879">
                  <a:moveTo>
                    <a:pt x="23030" y="19332"/>
                  </a:moveTo>
                  <a:lnTo>
                    <a:pt x="31604" y="20173"/>
                  </a:lnTo>
                  <a:lnTo>
                    <a:pt x="32780" y="8741"/>
                  </a:lnTo>
                  <a:lnTo>
                    <a:pt x="24039" y="7901"/>
                  </a:lnTo>
                  <a:cubicBezTo>
                    <a:pt x="22190" y="3194"/>
                    <a:pt x="17819" y="0"/>
                    <a:pt x="12440" y="0"/>
                  </a:cubicBezTo>
                  <a:cubicBezTo>
                    <a:pt x="5547" y="0"/>
                    <a:pt x="0" y="5547"/>
                    <a:pt x="0" y="12440"/>
                  </a:cubicBezTo>
                  <a:cubicBezTo>
                    <a:pt x="0" y="19332"/>
                    <a:pt x="5547" y="24879"/>
                    <a:pt x="12440" y="24879"/>
                  </a:cubicBezTo>
                  <a:cubicBezTo>
                    <a:pt x="16810" y="24879"/>
                    <a:pt x="20509" y="22694"/>
                    <a:pt x="22862" y="19332"/>
                  </a:cubicBezTo>
                  <a:moveTo>
                    <a:pt x="5716" y="12440"/>
                  </a:moveTo>
                  <a:cubicBezTo>
                    <a:pt x="5716" y="8741"/>
                    <a:pt x="8741" y="5716"/>
                    <a:pt x="12440" y="5716"/>
                  </a:cubicBezTo>
                  <a:cubicBezTo>
                    <a:pt x="13953" y="5716"/>
                    <a:pt x="15129" y="6220"/>
                    <a:pt x="16306" y="7060"/>
                  </a:cubicBezTo>
                  <a:lnTo>
                    <a:pt x="13112" y="6724"/>
                  </a:lnTo>
                  <a:lnTo>
                    <a:pt x="11935" y="18155"/>
                  </a:lnTo>
                  <a:lnTo>
                    <a:pt x="15297" y="18491"/>
                  </a:lnTo>
                  <a:cubicBezTo>
                    <a:pt x="14457" y="18828"/>
                    <a:pt x="13616" y="19164"/>
                    <a:pt x="12608" y="19164"/>
                  </a:cubicBezTo>
                  <a:cubicBezTo>
                    <a:pt x="8910" y="19164"/>
                    <a:pt x="5884" y="16138"/>
                    <a:pt x="5884" y="12440"/>
                  </a:cubicBezTo>
                </a:path>
              </a:pathLst>
            </a:custGeom>
            <a:solidFill>
              <a:srgbClr val="FFFFFF"/>
            </a:solidFill>
            <a:ln w="16777" cap="flat">
              <a:noFill/>
              <a:prstDash val="solid"/>
              <a:miter/>
            </a:ln>
          </p:spPr>
          <p:txBody>
            <a:bodyPr rtlCol="0" anchor="ctr"/>
            <a:lstStyle/>
            <a:p>
              <a:endParaRPr lang="en-AU"/>
            </a:p>
          </p:txBody>
        </p:sp>
        <p:sp>
          <p:nvSpPr>
            <p:cNvPr id="109" name="Freeform: Shape 108">
              <a:extLst>
                <a:ext uri="{FF2B5EF4-FFF2-40B4-BE49-F238E27FC236}">
                  <a16:creationId xmlns:a16="http://schemas.microsoft.com/office/drawing/2014/main" id="{758A3064-CF63-7D31-6551-1CCD2F1B3FE4}"/>
                </a:ext>
              </a:extLst>
            </p:cNvPr>
            <p:cNvSpPr/>
            <p:nvPr/>
          </p:nvSpPr>
          <p:spPr>
            <a:xfrm>
              <a:off x="11303909" y="3230512"/>
              <a:ext cx="35486" cy="34951"/>
            </a:xfrm>
            <a:custGeom>
              <a:avLst/>
              <a:gdLst>
                <a:gd name="connsiteX0" fmla="*/ 39000 w 39000"/>
                <a:gd name="connsiteY0" fmla="*/ 30931 h 39000"/>
                <a:gd name="connsiteX1" fmla="*/ 24207 w 39000"/>
                <a:gd name="connsiteY1" fmla="*/ 16138 h 39000"/>
                <a:gd name="connsiteX2" fmla="*/ 24879 w 39000"/>
                <a:gd name="connsiteY2" fmla="*/ 12440 h 39000"/>
                <a:gd name="connsiteX3" fmla="*/ 12440 w 39000"/>
                <a:gd name="connsiteY3" fmla="*/ 0 h 39000"/>
                <a:gd name="connsiteX4" fmla="*/ 0 w 39000"/>
                <a:gd name="connsiteY4" fmla="*/ 12440 h 39000"/>
                <a:gd name="connsiteX5" fmla="*/ 12440 w 39000"/>
                <a:gd name="connsiteY5" fmla="*/ 24879 h 39000"/>
                <a:gd name="connsiteX6" fmla="*/ 16138 w 39000"/>
                <a:gd name="connsiteY6" fmla="*/ 24207 h 39000"/>
                <a:gd name="connsiteX7" fmla="*/ 30931 w 39000"/>
                <a:gd name="connsiteY7" fmla="*/ 39000 h 39000"/>
                <a:gd name="connsiteX8" fmla="*/ 39000 w 39000"/>
                <a:gd name="connsiteY8" fmla="*/ 30931 h 39000"/>
                <a:gd name="connsiteX9" fmla="*/ 5716 w 39000"/>
                <a:gd name="connsiteY9" fmla="*/ 12440 h 39000"/>
                <a:gd name="connsiteX10" fmla="*/ 12440 w 39000"/>
                <a:gd name="connsiteY10" fmla="*/ 5716 h 39000"/>
                <a:gd name="connsiteX11" fmla="*/ 18828 w 39000"/>
                <a:gd name="connsiteY11" fmla="*/ 10591 h 39000"/>
                <a:gd name="connsiteX12" fmla="*/ 16474 w 39000"/>
                <a:gd name="connsiteY12" fmla="*/ 8405 h 39000"/>
                <a:gd name="connsiteX13" fmla="*/ 8405 w 39000"/>
                <a:gd name="connsiteY13" fmla="*/ 16474 h 39000"/>
                <a:gd name="connsiteX14" fmla="*/ 10759 w 39000"/>
                <a:gd name="connsiteY14" fmla="*/ 18660 h 39000"/>
                <a:gd name="connsiteX15" fmla="*/ 5884 w 39000"/>
                <a:gd name="connsiteY15" fmla="*/ 12272 h 3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00" h="39000">
                  <a:moveTo>
                    <a:pt x="39000" y="30931"/>
                  </a:moveTo>
                  <a:lnTo>
                    <a:pt x="24207" y="16138"/>
                  </a:lnTo>
                  <a:cubicBezTo>
                    <a:pt x="24543" y="14961"/>
                    <a:pt x="24879" y="13785"/>
                    <a:pt x="24879" y="12440"/>
                  </a:cubicBezTo>
                  <a:cubicBezTo>
                    <a:pt x="24879" y="5547"/>
                    <a:pt x="19332" y="0"/>
                    <a:pt x="12440" y="0"/>
                  </a:cubicBezTo>
                  <a:cubicBezTo>
                    <a:pt x="5547" y="0"/>
                    <a:pt x="0" y="5547"/>
                    <a:pt x="0" y="12440"/>
                  </a:cubicBezTo>
                  <a:cubicBezTo>
                    <a:pt x="0" y="19332"/>
                    <a:pt x="5547" y="24879"/>
                    <a:pt x="12440" y="24879"/>
                  </a:cubicBezTo>
                  <a:cubicBezTo>
                    <a:pt x="13785" y="24879"/>
                    <a:pt x="14961" y="24711"/>
                    <a:pt x="16138" y="24207"/>
                  </a:cubicBezTo>
                  <a:lnTo>
                    <a:pt x="30931" y="39000"/>
                  </a:lnTo>
                  <a:lnTo>
                    <a:pt x="39000" y="30931"/>
                  </a:lnTo>
                  <a:close/>
                  <a:moveTo>
                    <a:pt x="5716" y="12440"/>
                  </a:moveTo>
                  <a:cubicBezTo>
                    <a:pt x="5716" y="8741"/>
                    <a:pt x="8741" y="5716"/>
                    <a:pt x="12440" y="5716"/>
                  </a:cubicBezTo>
                  <a:cubicBezTo>
                    <a:pt x="15466" y="5716"/>
                    <a:pt x="17987" y="7901"/>
                    <a:pt x="18828" y="10591"/>
                  </a:cubicBezTo>
                  <a:lnTo>
                    <a:pt x="16474" y="8405"/>
                  </a:lnTo>
                  <a:lnTo>
                    <a:pt x="8405" y="16474"/>
                  </a:lnTo>
                  <a:lnTo>
                    <a:pt x="10759" y="18660"/>
                  </a:lnTo>
                  <a:cubicBezTo>
                    <a:pt x="7901" y="17819"/>
                    <a:pt x="5884" y="15466"/>
                    <a:pt x="5884" y="12272"/>
                  </a:cubicBezTo>
                </a:path>
              </a:pathLst>
            </a:custGeom>
            <a:solidFill>
              <a:srgbClr val="FFFFFF"/>
            </a:solidFill>
            <a:ln w="16777" cap="flat">
              <a:noFill/>
              <a:prstDash val="solid"/>
              <a:miter/>
            </a:ln>
          </p:spPr>
          <p:txBody>
            <a:bodyPr rtlCol="0" anchor="ctr"/>
            <a:lstStyle/>
            <a:p>
              <a:endParaRPr lang="en-AU"/>
            </a:p>
          </p:txBody>
        </p:sp>
        <p:sp>
          <p:nvSpPr>
            <p:cNvPr id="110" name="Freeform: Shape 109">
              <a:extLst>
                <a:ext uri="{FF2B5EF4-FFF2-40B4-BE49-F238E27FC236}">
                  <a16:creationId xmlns:a16="http://schemas.microsoft.com/office/drawing/2014/main" id="{4F294D4C-0FD5-944F-E7FA-630A96D4EA1F}"/>
                </a:ext>
              </a:extLst>
            </p:cNvPr>
            <p:cNvSpPr/>
            <p:nvPr/>
          </p:nvSpPr>
          <p:spPr>
            <a:xfrm>
              <a:off x="11275459" y="3328889"/>
              <a:ext cx="32273" cy="24405"/>
            </a:xfrm>
            <a:custGeom>
              <a:avLst/>
              <a:gdLst>
                <a:gd name="connsiteX0" fmla="*/ 30595 w 35469"/>
                <a:gd name="connsiteY0" fmla="*/ 168 h 27232"/>
                <a:gd name="connsiteX1" fmla="*/ 20004 w 35469"/>
                <a:gd name="connsiteY1" fmla="*/ 5043 h 27232"/>
                <a:gd name="connsiteX2" fmla="*/ 12440 w 35469"/>
                <a:gd name="connsiteY2" fmla="*/ 2353 h 27232"/>
                <a:gd name="connsiteX3" fmla="*/ 0 w 35469"/>
                <a:gd name="connsiteY3" fmla="*/ 14793 h 27232"/>
                <a:gd name="connsiteX4" fmla="*/ 12440 w 35469"/>
                <a:gd name="connsiteY4" fmla="*/ 27233 h 27232"/>
                <a:gd name="connsiteX5" fmla="*/ 24879 w 35469"/>
                <a:gd name="connsiteY5" fmla="*/ 15298 h 27232"/>
                <a:gd name="connsiteX6" fmla="*/ 35470 w 35469"/>
                <a:gd name="connsiteY6" fmla="*/ 10422 h 27232"/>
                <a:gd name="connsiteX7" fmla="*/ 30595 w 35469"/>
                <a:gd name="connsiteY7" fmla="*/ 0 h 27232"/>
                <a:gd name="connsiteX8" fmla="*/ 12440 w 35469"/>
                <a:gd name="connsiteY8" fmla="*/ 21685 h 27232"/>
                <a:gd name="connsiteX9" fmla="*/ 5716 w 35469"/>
                <a:gd name="connsiteY9" fmla="*/ 14961 h 27232"/>
                <a:gd name="connsiteX10" fmla="*/ 12440 w 35469"/>
                <a:gd name="connsiteY10" fmla="*/ 8237 h 27232"/>
                <a:gd name="connsiteX11" fmla="*/ 12944 w 35469"/>
                <a:gd name="connsiteY11" fmla="*/ 8237 h 27232"/>
                <a:gd name="connsiteX12" fmla="*/ 9918 w 35469"/>
                <a:gd name="connsiteY12" fmla="*/ 9582 h 27232"/>
                <a:gd name="connsiteX13" fmla="*/ 14793 w 35469"/>
                <a:gd name="connsiteY13" fmla="*/ 20004 h 27232"/>
                <a:gd name="connsiteX14" fmla="*/ 17651 w 35469"/>
                <a:gd name="connsiteY14" fmla="*/ 18660 h 27232"/>
                <a:gd name="connsiteX15" fmla="*/ 12272 w 35469"/>
                <a:gd name="connsiteY15" fmla="*/ 21517 h 2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469" h="27232">
                  <a:moveTo>
                    <a:pt x="30595" y="168"/>
                  </a:moveTo>
                  <a:lnTo>
                    <a:pt x="20004" y="5043"/>
                  </a:lnTo>
                  <a:cubicBezTo>
                    <a:pt x="17987" y="3362"/>
                    <a:pt x="15297" y="2353"/>
                    <a:pt x="12440" y="2353"/>
                  </a:cubicBezTo>
                  <a:cubicBezTo>
                    <a:pt x="5547" y="2353"/>
                    <a:pt x="0" y="7901"/>
                    <a:pt x="0" y="14793"/>
                  </a:cubicBezTo>
                  <a:cubicBezTo>
                    <a:pt x="0" y="21685"/>
                    <a:pt x="5547" y="27233"/>
                    <a:pt x="12440" y="27233"/>
                  </a:cubicBezTo>
                  <a:cubicBezTo>
                    <a:pt x="19332" y="27233"/>
                    <a:pt x="24543" y="22022"/>
                    <a:pt x="24879" y="15298"/>
                  </a:cubicBezTo>
                  <a:lnTo>
                    <a:pt x="35470" y="10422"/>
                  </a:lnTo>
                  <a:lnTo>
                    <a:pt x="30595" y="0"/>
                  </a:lnTo>
                  <a:close/>
                  <a:moveTo>
                    <a:pt x="12440" y="21685"/>
                  </a:moveTo>
                  <a:cubicBezTo>
                    <a:pt x="8741" y="21685"/>
                    <a:pt x="5716" y="18660"/>
                    <a:pt x="5716" y="14961"/>
                  </a:cubicBezTo>
                  <a:cubicBezTo>
                    <a:pt x="5716" y="11263"/>
                    <a:pt x="8741" y="8237"/>
                    <a:pt x="12440" y="8237"/>
                  </a:cubicBezTo>
                  <a:cubicBezTo>
                    <a:pt x="12608" y="8237"/>
                    <a:pt x="12776" y="8237"/>
                    <a:pt x="12944" y="8237"/>
                  </a:cubicBezTo>
                  <a:lnTo>
                    <a:pt x="9918" y="9582"/>
                  </a:lnTo>
                  <a:lnTo>
                    <a:pt x="14793" y="20004"/>
                  </a:lnTo>
                  <a:lnTo>
                    <a:pt x="17651" y="18660"/>
                  </a:lnTo>
                  <a:cubicBezTo>
                    <a:pt x="16474" y="20341"/>
                    <a:pt x="14625" y="21517"/>
                    <a:pt x="12272" y="21517"/>
                  </a:cubicBezTo>
                </a:path>
              </a:pathLst>
            </a:custGeom>
            <a:solidFill>
              <a:srgbClr val="FFFFFF"/>
            </a:solidFill>
            <a:ln w="16777" cap="flat">
              <a:noFill/>
              <a:prstDash val="solid"/>
              <a:miter/>
            </a:ln>
          </p:spPr>
          <p:txBody>
            <a:bodyPr rtlCol="0" anchor="ctr"/>
            <a:lstStyle/>
            <a:p>
              <a:endParaRPr lang="en-AU"/>
            </a:p>
          </p:txBody>
        </p:sp>
        <p:sp>
          <p:nvSpPr>
            <p:cNvPr id="111" name="Freeform: Shape 110">
              <a:extLst>
                <a:ext uri="{FF2B5EF4-FFF2-40B4-BE49-F238E27FC236}">
                  <a16:creationId xmlns:a16="http://schemas.microsoft.com/office/drawing/2014/main" id="{0DF48EAA-64EB-F32A-BD4D-DB66F46ECA46}"/>
                </a:ext>
              </a:extLst>
            </p:cNvPr>
            <p:cNvSpPr/>
            <p:nvPr/>
          </p:nvSpPr>
          <p:spPr>
            <a:xfrm>
              <a:off x="11411687" y="3432672"/>
              <a:ext cx="14760" cy="13576"/>
            </a:xfrm>
            <a:custGeom>
              <a:avLst/>
              <a:gdLst>
                <a:gd name="connsiteX0" fmla="*/ 4603 w 16221"/>
                <a:gd name="connsiteY0" fmla="*/ 14981 h 15149"/>
                <a:gd name="connsiteX1" fmla="*/ 1409 w 16221"/>
                <a:gd name="connsiteY1" fmla="*/ 13805 h 15149"/>
                <a:gd name="connsiteX2" fmla="*/ 1241 w 16221"/>
                <a:gd name="connsiteY2" fmla="*/ 7248 h 15149"/>
                <a:gd name="connsiteX3" fmla="*/ 9141 w 16221"/>
                <a:gd name="connsiteY3" fmla="*/ 692 h 15149"/>
                <a:gd name="connsiteX4" fmla="*/ 15529 w 16221"/>
                <a:gd name="connsiteY4" fmla="*/ 2205 h 15149"/>
                <a:gd name="connsiteX5" fmla="*/ 14016 w 16221"/>
                <a:gd name="connsiteY5" fmla="*/ 8593 h 15149"/>
                <a:gd name="connsiteX6" fmla="*/ 7965 w 16221"/>
                <a:gd name="connsiteY6" fmla="*/ 13636 h 15149"/>
                <a:gd name="connsiteX7" fmla="*/ 4603 w 16221"/>
                <a:gd name="connsiteY7" fmla="*/ 15149 h 1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1" h="15149">
                  <a:moveTo>
                    <a:pt x="4603" y="14981"/>
                  </a:moveTo>
                  <a:cubicBezTo>
                    <a:pt x="3426" y="14981"/>
                    <a:pt x="2417" y="14645"/>
                    <a:pt x="1409" y="13805"/>
                  </a:cubicBezTo>
                  <a:cubicBezTo>
                    <a:pt x="-441" y="12123"/>
                    <a:pt x="-441" y="9098"/>
                    <a:pt x="1241" y="7248"/>
                  </a:cubicBezTo>
                  <a:cubicBezTo>
                    <a:pt x="3762" y="4559"/>
                    <a:pt x="6452" y="2373"/>
                    <a:pt x="9141" y="692"/>
                  </a:cubicBezTo>
                  <a:cubicBezTo>
                    <a:pt x="11327" y="-652"/>
                    <a:pt x="14185" y="20"/>
                    <a:pt x="15529" y="2205"/>
                  </a:cubicBezTo>
                  <a:cubicBezTo>
                    <a:pt x="16874" y="4391"/>
                    <a:pt x="16202" y="7248"/>
                    <a:pt x="14016" y="8593"/>
                  </a:cubicBezTo>
                  <a:cubicBezTo>
                    <a:pt x="11999" y="9770"/>
                    <a:pt x="9982" y="11451"/>
                    <a:pt x="7965" y="13636"/>
                  </a:cubicBezTo>
                  <a:cubicBezTo>
                    <a:pt x="7124" y="14645"/>
                    <a:pt x="5779" y="15149"/>
                    <a:pt x="4603" y="15149"/>
                  </a:cubicBezTo>
                </a:path>
              </a:pathLst>
            </a:custGeom>
            <a:solidFill>
              <a:srgbClr val="FFFFFF"/>
            </a:solidFill>
            <a:ln w="16777" cap="flat">
              <a:noFill/>
              <a:prstDash val="solid"/>
              <a:miter/>
            </a:ln>
          </p:spPr>
          <p:txBody>
            <a:bodyPr rtlCol="0" anchor="ctr"/>
            <a:lstStyle/>
            <a:p>
              <a:endParaRPr lang="en-AU"/>
            </a:p>
          </p:txBody>
        </p:sp>
        <p:sp>
          <p:nvSpPr>
            <p:cNvPr id="112" name="Freeform: Shape 111">
              <a:extLst>
                <a:ext uri="{FF2B5EF4-FFF2-40B4-BE49-F238E27FC236}">
                  <a16:creationId xmlns:a16="http://schemas.microsoft.com/office/drawing/2014/main" id="{F8FF3DC9-C521-1A60-C4FD-6B401F80573C}"/>
                </a:ext>
              </a:extLst>
            </p:cNvPr>
            <p:cNvSpPr/>
            <p:nvPr/>
          </p:nvSpPr>
          <p:spPr>
            <a:xfrm>
              <a:off x="11165329" y="3188479"/>
              <a:ext cx="69443" cy="68396"/>
            </a:xfrm>
            <a:custGeom>
              <a:avLst/>
              <a:gdLst>
                <a:gd name="connsiteX0" fmla="*/ 76319 w 76319"/>
                <a:gd name="connsiteY0" fmla="*/ 38160 h 76319"/>
                <a:gd name="connsiteX1" fmla="*/ 38160 w 76319"/>
                <a:gd name="connsiteY1" fmla="*/ 76319 h 76319"/>
                <a:gd name="connsiteX2" fmla="*/ 0 w 76319"/>
                <a:gd name="connsiteY2" fmla="*/ 38160 h 76319"/>
                <a:gd name="connsiteX3" fmla="*/ 38160 w 76319"/>
                <a:gd name="connsiteY3" fmla="*/ 0 h 76319"/>
                <a:gd name="connsiteX4" fmla="*/ 76319 w 76319"/>
                <a:gd name="connsiteY4" fmla="*/ 38160 h 7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19" h="76319">
                  <a:moveTo>
                    <a:pt x="76319" y="38160"/>
                  </a:moveTo>
                  <a:cubicBezTo>
                    <a:pt x="76319" y="59173"/>
                    <a:pt x="59173" y="76319"/>
                    <a:pt x="38160" y="76319"/>
                  </a:cubicBezTo>
                  <a:cubicBezTo>
                    <a:pt x="17147" y="76319"/>
                    <a:pt x="0" y="59173"/>
                    <a:pt x="0" y="38160"/>
                  </a:cubicBezTo>
                  <a:cubicBezTo>
                    <a:pt x="0" y="17147"/>
                    <a:pt x="17147" y="0"/>
                    <a:pt x="38160" y="0"/>
                  </a:cubicBezTo>
                  <a:cubicBezTo>
                    <a:pt x="59173" y="0"/>
                    <a:pt x="76319" y="17147"/>
                    <a:pt x="76319" y="38160"/>
                  </a:cubicBezTo>
                </a:path>
              </a:pathLst>
            </a:custGeom>
            <a:solidFill>
              <a:srgbClr val="8CE0FF"/>
            </a:solidFill>
            <a:ln w="16777" cap="flat">
              <a:noFill/>
              <a:prstDash val="solid"/>
              <a:miter/>
            </a:ln>
          </p:spPr>
          <p:txBody>
            <a:bodyPr rtlCol="0" anchor="ctr"/>
            <a:lstStyle/>
            <a:p>
              <a:endParaRPr lang="en-AU"/>
            </a:p>
          </p:txBody>
        </p:sp>
        <p:sp>
          <p:nvSpPr>
            <p:cNvPr id="113" name="Freeform: Shape 112">
              <a:extLst>
                <a:ext uri="{FF2B5EF4-FFF2-40B4-BE49-F238E27FC236}">
                  <a16:creationId xmlns:a16="http://schemas.microsoft.com/office/drawing/2014/main" id="{170C4BB7-00FF-1AD0-7419-D55900C4DC48}"/>
                </a:ext>
              </a:extLst>
            </p:cNvPr>
            <p:cNvSpPr/>
            <p:nvPr/>
          </p:nvSpPr>
          <p:spPr>
            <a:xfrm>
              <a:off x="11296873" y="2847248"/>
              <a:ext cx="420023" cy="301458"/>
            </a:xfrm>
            <a:custGeom>
              <a:avLst/>
              <a:gdLst>
                <a:gd name="connsiteX0" fmla="*/ 228454 w 461614"/>
                <a:gd name="connsiteY0" fmla="*/ 0 h 336376"/>
                <a:gd name="connsiteX1" fmla="*/ 0 w 461614"/>
                <a:gd name="connsiteY1" fmla="*/ 219376 h 336376"/>
                <a:gd name="connsiteX2" fmla="*/ 116832 w 461614"/>
                <a:gd name="connsiteY2" fmla="*/ 336377 h 336376"/>
                <a:gd name="connsiteX3" fmla="*/ 461614 w 461614"/>
                <a:gd name="connsiteY3" fmla="*/ 0 h 336376"/>
                <a:gd name="connsiteX4" fmla="*/ 228454 w 461614"/>
                <a:gd name="connsiteY4" fmla="*/ 0 h 33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14" h="336376">
                  <a:moveTo>
                    <a:pt x="228454" y="0"/>
                  </a:moveTo>
                  <a:lnTo>
                    <a:pt x="0" y="219376"/>
                  </a:lnTo>
                  <a:lnTo>
                    <a:pt x="116832" y="336377"/>
                  </a:lnTo>
                  <a:lnTo>
                    <a:pt x="461614" y="0"/>
                  </a:lnTo>
                  <a:lnTo>
                    <a:pt x="228454" y="0"/>
                  </a:lnTo>
                  <a:close/>
                </a:path>
              </a:pathLst>
            </a:custGeom>
            <a:solidFill>
              <a:srgbClr val="146CFD"/>
            </a:solidFill>
            <a:ln w="16777" cap="flat">
              <a:noFill/>
              <a:prstDash val="solid"/>
              <a:miter/>
            </a:ln>
          </p:spPr>
          <p:txBody>
            <a:bodyPr rtlCol="0" anchor="ctr"/>
            <a:lstStyle/>
            <a:p>
              <a:endParaRPr lang="en-AU"/>
            </a:p>
          </p:txBody>
        </p:sp>
      </p:grpSp>
      <p:sp>
        <p:nvSpPr>
          <p:cNvPr id="115" name="Freeform: Shape 114">
            <a:extLst>
              <a:ext uri="{FF2B5EF4-FFF2-40B4-BE49-F238E27FC236}">
                <a16:creationId xmlns:a16="http://schemas.microsoft.com/office/drawing/2014/main" id="{94F61A7E-4476-5F71-AAEB-F3DC6F4992F0}"/>
              </a:ext>
            </a:extLst>
          </p:cNvPr>
          <p:cNvSpPr/>
          <p:nvPr/>
        </p:nvSpPr>
        <p:spPr>
          <a:xfrm>
            <a:off x="11050800" y="4576606"/>
            <a:ext cx="1124113"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116" name="Freeform: Shape 115">
            <a:extLst>
              <a:ext uri="{FF2B5EF4-FFF2-40B4-BE49-F238E27FC236}">
                <a16:creationId xmlns:a16="http://schemas.microsoft.com/office/drawing/2014/main" id="{7AD1784C-ADEB-00F7-8DBA-16C6736B49E2}"/>
              </a:ext>
            </a:extLst>
          </p:cNvPr>
          <p:cNvSpPr/>
          <p:nvPr/>
        </p:nvSpPr>
        <p:spPr>
          <a:xfrm>
            <a:off x="11050802" y="4576606"/>
            <a:ext cx="1141198"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4"/>
            <a:stretch>
              <a:fillRect/>
            </a:stretch>
          </a:blipFill>
          <a:ln w="9525" cap="flat">
            <a:noFill/>
            <a:prstDash val="solid"/>
            <a:miter/>
          </a:ln>
        </p:spPr>
        <p:txBody>
          <a:bodyPr rtlCol="0" anchor="ctr"/>
          <a:lstStyle/>
          <a:p>
            <a:endParaRPr lang="en-AU"/>
          </a:p>
        </p:txBody>
      </p:sp>
      <p:sp>
        <p:nvSpPr>
          <p:cNvPr id="125" name="Picture Placeholder 4">
            <a:extLst>
              <a:ext uri="{FF2B5EF4-FFF2-40B4-BE49-F238E27FC236}">
                <a16:creationId xmlns:a16="http://schemas.microsoft.com/office/drawing/2014/main" id="{82FC7137-E7E8-0AE3-3461-31C34838E7E2}"/>
              </a:ext>
            </a:extLst>
          </p:cNvPr>
          <p:cNvSpPr>
            <a:spLocks noGrp="1"/>
          </p:cNvSpPr>
          <p:nvPr userDrawn="1">
            <p:ph type="pic" sz="quarter" idx="13"/>
          </p:nvPr>
        </p:nvSpPr>
        <p:spPr>
          <a:xfrm>
            <a:off x="-1" y="0"/>
            <a:ext cx="4068000" cy="6858000"/>
          </a:xfrm>
        </p:spPr>
        <p:txBody>
          <a:bodyPr/>
          <a:lstStyle/>
          <a:p>
            <a:r>
              <a:rPr lang="en-US"/>
              <a:t>Click icon to add picture</a:t>
            </a:r>
            <a:endParaRPr lang="en-AU"/>
          </a:p>
        </p:txBody>
      </p:sp>
    </p:spTree>
    <p:extLst>
      <p:ext uri="{BB962C8B-B14F-4D97-AF65-F5344CB8AC3E}">
        <p14:creationId xmlns:p14="http://schemas.microsoft.com/office/powerpoint/2010/main" val="141731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21D82C-29C8-45D3-AAA5-72CB81553408}"/>
              </a:ext>
            </a:extLst>
          </p:cNvPr>
          <p:cNvSpPr/>
          <p:nvPr userDrawn="1"/>
        </p:nvSpPr>
        <p:spPr>
          <a:xfrm>
            <a:off x="-1" y="3924000"/>
            <a:ext cx="12192001" cy="135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6" name="Rectangle 25">
            <a:extLst>
              <a:ext uri="{FF2B5EF4-FFF2-40B4-BE49-F238E27FC236}">
                <a16:creationId xmlns:a16="http://schemas.microsoft.com/office/drawing/2014/main" id="{16177A04-E705-434B-80A1-04ED9B504E9E}"/>
              </a:ext>
            </a:extLst>
          </p:cNvPr>
          <p:cNvSpPr/>
          <p:nvPr userDrawn="1"/>
        </p:nvSpPr>
        <p:spPr>
          <a:xfrm>
            <a:off x="-1" y="5274000"/>
            <a:ext cx="12192001" cy="104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7" name="Rectangle 26">
            <a:extLst>
              <a:ext uri="{FF2B5EF4-FFF2-40B4-BE49-F238E27FC236}">
                <a16:creationId xmlns:a16="http://schemas.microsoft.com/office/drawing/2014/main" id="{F364DA7F-1F00-455F-8DA5-2D6BADE8073B}"/>
              </a:ext>
            </a:extLst>
          </p:cNvPr>
          <p:cNvSpPr/>
          <p:nvPr userDrawn="1"/>
        </p:nvSpPr>
        <p:spPr>
          <a:xfrm>
            <a:off x="-1" y="6318000"/>
            <a:ext cx="12192001"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1386871"/>
          </a:xfrm>
          <a:ln>
            <a:noFill/>
          </a:ln>
        </p:spPr>
        <p:txBody>
          <a:bodyPr anchor="t">
            <a:normAutofit/>
          </a:bodyPr>
          <a:lstStyle>
            <a:lvl1pPr algn="l">
              <a:lnSpc>
                <a:spcPct val="90000"/>
              </a:lnSpc>
              <a:defRPr sz="4800">
                <a:solidFill>
                  <a:schemeClr val="accent1"/>
                </a:solidFill>
              </a:defRPr>
            </a:lvl1pPr>
          </a:lstStyle>
          <a:p>
            <a:r>
              <a:rPr lang="en-US"/>
              <a:t>Click to edit Master title style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9072000" y="2916000"/>
            <a:ext cx="2760000" cy="790835"/>
          </a:xfrm>
        </p:spPr>
        <p:txBody>
          <a:bodyPr>
            <a:noAutofit/>
          </a:bodyPr>
          <a:lstStyle>
            <a:lvl1pPr>
              <a:spcAft>
                <a:spcPts val="0"/>
              </a:spcAft>
              <a:defRPr sz="16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28" name="Text Placeholder 14">
            <a:extLst>
              <a:ext uri="{FF2B5EF4-FFF2-40B4-BE49-F238E27FC236}">
                <a16:creationId xmlns:a16="http://schemas.microsoft.com/office/drawing/2014/main" id="{BF07D59F-E0C1-496D-B5E1-DB3993CA196F}"/>
              </a:ext>
            </a:extLst>
          </p:cNvPr>
          <p:cNvSpPr>
            <a:spLocks noGrp="1"/>
          </p:cNvSpPr>
          <p:nvPr>
            <p:ph type="body" sz="quarter" idx="13" hasCustomPrompt="1"/>
          </p:nvPr>
        </p:nvSpPr>
        <p:spPr>
          <a:xfrm>
            <a:off x="359999" y="2916000"/>
            <a:ext cx="8531999" cy="790835"/>
          </a:xfrm>
        </p:spPr>
        <p:txBody>
          <a:bodyPr>
            <a:noAutofit/>
          </a:bodyPr>
          <a:lstStyle>
            <a:lvl1pPr>
              <a:spcAft>
                <a:spcPts val="0"/>
              </a:spcAft>
              <a:defRPr sz="16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a:p>
            <a:pPr lvl="1"/>
            <a:r>
              <a:rPr lang="en-US"/>
              <a:t>Date</a:t>
            </a:r>
          </a:p>
        </p:txBody>
      </p:sp>
      <p:cxnSp>
        <p:nvCxnSpPr>
          <p:cNvPr id="29" name="Straight Connector 28">
            <a:extLst>
              <a:ext uri="{FF2B5EF4-FFF2-40B4-BE49-F238E27FC236}">
                <a16:creationId xmlns:a16="http://schemas.microsoft.com/office/drawing/2014/main" id="{47648A08-5B3C-42A6-9590-4BC5F17E7E1C}"/>
              </a:ext>
            </a:extLst>
          </p:cNvPr>
          <p:cNvCxnSpPr>
            <a:cxnSpLocks/>
          </p:cNvCxnSpPr>
          <p:nvPr userDrawn="1"/>
        </p:nvCxnSpPr>
        <p:spPr>
          <a:xfrm>
            <a:off x="360000" y="275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AA6E147-BBBD-42B7-9ABA-CE600499F794}"/>
              </a:ext>
            </a:extLst>
          </p:cNvPr>
          <p:cNvCxnSpPr>
            <a:cxnSpLocks/>
          </p:cNvCxnSpPr>
          <p:nvPr userDrawn="1"/>
        </p:nvCxnSpPr>
        <p:spPr>
          <a:xfrm>
            <a:off x="9072000" y="2754000"/>
            <a:ext cx="2736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DFD7BEF9-5911-D34A-6F5E-C77D3B299B8F}"/>
              </a:ext>
            </a:extLst>
          </p:cNvPr>
          <p:cNvSpPr/>
          <p:nvPr/>
        </p:nvSpPr>
        <p:spPr>
          <a:xfrm>
            <a:off x="6801274" y="3924000"/>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7977FB54-B22C-7FBC-26A2-18739318AE22}"/>
              </a:ext>
            </a:extLst>
          </p:cNvPr>
          <p:cNvSpPr/>
          <p:nvPr/>
        </p:nvSpPr>
        <p:spPr>
          <a:xfrm>
            <a:off x="6801276" y="3924000"/>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7691C4B6-2677-0784-5DE5-16740BDD647F}"/>
              </a:ext>
            </a:extLst>
          </p:cNvPr>
          <p:cNvSpPr/>
          <p:nvPr userDrawn="1"/>
        </p:nvSpPr>
        <p:spPr>
          <a:xfrm>
            <a:off x="8148118" y="3924000"/>
            <a:ext cx="1350000"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8AE8A14F-837F-CBEF-1203-20B643D9B699}"/>
              </a:ext>
            </a:extLst>
          </p:cNvPr>
          <p:cNvSpPr/>
          <p:nvPr userDrawn="1"/>
        </p:nvSpPr>
        <p:spPr>
          <a:xfrm>
            <a:off x="9496813" y="3923130"/>
            <a:ext cx="1350000" cy="135000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4"/>
            <a:stretch>
              <a:fillRect/>
            </a:stretch>
          </a:blipFill>
          <a:ln w="16777"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20A62D25-4EA4-8A5B-7F0A-13ED540E4310}"/>
              </a:ext>
            </a:extLst>
          </p:cNvPr>
          <p:cNvSpPr/>
          <p:nvPr userDrawn="1"/>
        </p:nvSpPr>
        <p:spPr>
          <a:xfrm>
            <a:off x="10853199" y="3923130"/>
            <a:ext cx="1350000" cy="1350000"/>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5"/>
            <a:stretch>
              <a:fillRect/>
            </a:stretch>
          </a:blipFill>
          <a:ln w="32734" cap="flat">
            <a:noFill/>
            <a:prstDash val="solid"/>
            <a:miter/>
          </a:ln>
        </p:spPr>
        <p:txBody>
          <a:bodyPr rtlCol="0" anchor="ctr"/>
          <a:lstStyle/>
          <a:p>
            <a:endParaRPr lang="en-AU"/>
          </a:p>
        </p:txBody>
      </p:sp>
    </p:spTree>
    <p:extLst>
      <p:ext uri="{BB962C8B-B14F-4D97-AF65-F5344CB8AC3E}">
        <p14:creationId xmlns:p14="http://schemas.microsoft.com/office/powerpoint/2010/main" val="346676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B723DA1-E28E-41CF-B719-B5B222F1025B}"/>
              </a:ext>
            </a:extLst>
          </p:cNvPr>
          <p:cNvSpPr/>
          <p:nvPr userDrawn="1"/>
        </p:nvSpPr>
        <p:spPr>
          <a:xfrm>
            <a:off x="10837588" y="0"/>
            <a:ext cx="135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68" name="Freeform: Shape 67">
            <a:extLst>
              <a:ext uri="{FF2B5EF4-FFF2-40B4-BE49-F238E27FC236}">
                <a16:creationId xmlns:a16="http://schemas.microsoft.com/office/drawing/2014/main" id="{7AA5064B-8420-3187-B0E3-A6557AA36E46}"/>
              </a:ext>
            </a:extLst>
          </p:cNvPr>
          <p:cNvSpPr/>
          <p:nvPr/>
        </p:nvSpPr>
        <p:spPr>
          <a:xfrm>
            <a:off x="10831514" y="2838252"/>
            <a:ext cx="1367514" cy="1330244"/>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2"/>
            <a:srcRect/>
            <a:stretch>
              <a:fillRect t="-1228" b="-1228"/>
            </a:stretch>
          </a:blipFill>
          <a:ln w="16777" cap="flat">
            <a:noFill/>
            <a:prstDash val="solid"/>
            <a:miter/>
          </a:ln>
        </p:spPr>
        <p:txBody>
          <a:bodyPr rtlCol="0" anchor="ctr"/>
          <a:lstStyle/>
          <a:p>
            <a:endParaRPr lang="en-AU"/>
          </a:p>
        </p:txBody>
      </p:sp>
      <p:sp>
        <p:nvSpPr>
          <p:cNvPr id="2" name="Title 1"/>
          <p:cNvSpPr>
            <a:spLocks noGrp="1"/>
          </p:cNvSpPr>
          <p:nvPr userDrawn="1">
            <p:ph type="ctrTitle" hasCustomPrompt="1"/>
          </p:nvPr>
        </p:nvSpPr>
        <p:spPr>
          <a:xfrm>
            <a:off x="359999" y="4104000"/>
            <a:ext cx="6120000" cy="1176814"/>
          </a:xfrm>
          <a:ln>
            <a:noFill/>
          </a:ln>
        </p:spPr>
        <p:txBody>
          <a:bodyPr anchor="t">
            <a:normAutofit/>
          </a:bodyPr>
          <a:lstStyle>
            <a:lvl1pPr algn="l">
              <a:lnSpc>
                <a:spcPct val="90000"/>
              </a:lnSpc>
              <a:defRPr sz="3600">
                <a:solidFill>
                  <a:schemeClr val="accent1"/>
                </a:solidFill>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userDrawn="1">
            <p:ph type="body" sz="quarter" idx="11" hasCustomPrompt="1"/>
          </p:nvPr>
        </p:nvSpPr>
        <p:spPr>
          <a:xfrm>
            <a:off x="360000" y="360000"/>
            <a:ext cx="2778613" cy="2786400"/>
          </a:xfrm>
        </p:spPr>
        <p:txBody>
          <a:bodyPr anchor="t">
            <a:noAutofit/>
          </a:bodyPr>
          <a:lstStyle>
            <a:lvl1pPr algn="l">
              <a:lnSpc>
                <a:spcPct val="80000"/>
              </a:lnSpc>
              <a:spcAft>
                <a:spcPts val="0"/>
              </a:spcAft>
              <a:defRPr sz="19000">
                <a:solidFill>
                  <a:schemeClr val="accent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7" name="Picture 16" descr="NSW Government logo">
            <a:extLst>
              <a:ext uri="{FF2B5EF4-FFF2-40B4-BE49-F238E27FC236}">
                <a16:creationId xmlns:a16="http://schemas.microsoft.com/office/drawing/2014/main" id="{175DE667-1316-429F-9156-FFEEC19183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18" name="Text Placeholder 10">
            <a:extLst>
              <a:ext uri="{FF2B5EF4-FFF2-40B4-BE49-F238E27FC236}">
                <a16:creationId xmlns:a16="http://schemas.microsoft.com/office/drawing/2014/main" id="{2449E962-8AC6-4CBE-A8ED-7B2BE2D0E205}"/>
              </a:ext>
            </a:extLst>
          </p:cNvPr>
          <p:cNvSpPr>
            <a:spLocks noGrp="1"/>
          </p:cNvSpPr>
          <p:nvPr userDrawn="1">
            <p:ph type="body" sz="quarter" idx="10" hasCustomPrompt="1"/>
          </p:nvPr>
        </p:nvSpPr>
        <p:spPr>
          <a:xfrm>
            <a:off x="360000" y="5652001"/>
            <a:ext cx="6120000" cy="671428"/>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9" name="Rectangle 18">
            <a:extLst>
              <a:ext uri="{FF2B5EF4-FFF2-40B4-BE49-F238E27FC236}">
                <a16:creationId xmlns:a16="http://schemas.microsoft.com/office/drawing/2014/main" id="{966817E3-F8C9-4497-BF88-6B5085E590D0}"/>
              </a:ext>
            </a:extLst>
          </p:cNvPr>
          <p:cNvSpPr/>
          <p:nvPr userDrawn="1"/>
        </p:nvSpPr>
        <p:spPr>
          <a:xfrm>
            <a:off x="6797506" y="0"/>
            <a:ext cx="40455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32" name="Freeform: Shape 31">
            <a:extLst>
              <a:ext uri="{FF2B5EF4-FFF2-40B4-BE49-F238E27FC236}">
                <a16:creationId xmlns:a16="http://schemas.microsoft.com/office/drawing/2014/main" id="{80E629C5-C8C7-365A-E337-17C2A510B8D3}"/>
              </a:ext>
            </a:extLst>
          </p:cNvPr>
          <p:cNvSpPr/>
          <p:nvPr userDrawn="1"/>
        </p:nvSpPr>
        <p:spPr>
          <a:xfrm>
            <a:off x="10842000" y="5508000"/>
            <a:ext cx="1350000"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4"/>
            <a:stretch>
              <a:fillRect/>
            </a:stretch>
          </a:blipFill>
          <a:ln w="9525" cap="flat">
            <a:noFill/>
            <a:prstDash val="solid"/>
            <a:miter/>
          </a:ln>
        </p:spPr>
        <p:txBody>
          <a:bodyPr rtlCol="0" anchor="ctr"/>
          <a:lstStyle/>
          <a:p>
            <a:endParaRPr lang="en-AU">
              <a:solidFill>
                <a:schemeClr val="accent4">
                  <a:lumMod val="50000"/>
                </a:schemeClr>
              </a:solidFill>
            </a:endParaRPr>
          </a:p>
        </p:txBody>
      </p:sp>
      <p:sp>
        <p:nvSpPr>
          <p:cNvPr id="57" name="Freeform: Shape 56">
            <a:extLst>
              <a:ext uri="{FF2B5EF4-FFF2-40B4-BE49-F238E27FC236}">
                <a16:creationId xmlns:a16="http://schemas.microsoft.com/office/drawing/2014/main" id="{9DC86F56-1C46-0B98-648E-461259B57500}"/>
              </a:ext>
            </a:extLst>
          </p:cNvPr>
          <p:cNvSpPr/>
          <p:nvPr/>
        </p:nvSpPr>
        <p:spPr>
          <a:xfrm>
            <a:off x="10842000" y="4168496"/>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2151CE0A-CE93-4B3D-FCBD-C45039EDD4A4}"/>
              </a:ext>
            </a:extLst>
          </p:cNvPr>
          <p:cNvSpPr/>
          <p:nvPr/>
        </p:nvSpPr>
        <p:spPr>
          <a:xfrm>
            <a:off x="10842002" y="4168496"/>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5"/>
            <a:stretch>
              <a:fillRect/>
            </a:stretch>
          </a:blip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399750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lvl1pPr>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37040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21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intro para, multi-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360000" y="3531600"/>
            <a:ext cx="11448000" cy="2619739"/>
          </a:xfrm>
        </p:spPr>
        <p:txBody>
          <a:bodyPr numCol="3"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84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BF250C-86FC-40BF-ACAF-61B95ED74C43}"/>
              </a:ext>
            </a:extLst>
          </p:cNvPr>
          <p:cNvCxnSpPr/>
          <p:nvPr userDrawn="1"/>
        </p:nvCxnSpPr>
        <p:spPr>
          <a:xfrm>
            <a:off x="360000" y="631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B0121C-CEF0-4981-AE93-3434EA2CD2D3}"/>
              </a:ext>
            </a:extLst>
          </p:cNvPr>
          <p:cNvCxnSpPr/>
          <p:nvPr userDrawn="1"/>
        </p:nvCxnSpPr>
        <p:spPr>
          <a:xfrm>
            <a:off x="360000" y="33336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9F16F6-B380-4634-BE3E-7C3795D23061}"/>
              </a:ext>
            </a:extLst>
          </p:cNvPr>
          <p:cNvSpPr>
            <a:spLocks noGrp="1"/>
          </p:cNvSpPr>
          <p:nvPr>
            <p:ph type="body" sz="quarter" idx="13"/>
          </p:nvPr>
        </p:nvSpPr>
        <p:spPr>
          <a:xfrm>
            <a:off x="360001" y="1764000"/>
            <a:ext cx="5787582" cy="14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5374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ro, 3 x multi-content over tex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2736000" cy="3160009"/>
          </a:xfrm>
        </p:spPr>
        <p:txBody>
          <a:bodyPr/>
          <a:lstStyle>
            <a:lvl1pPr>
              <a:defRPr/>
            </a:lvl1pPr>
          </a:lstStyle>
          <a:p>
            <a:pPr lvl="0"/>
            <a:r>
              <a:rPr lang="en-US"/>
              <a:t>Subheading</a:t>
            </a:r>
            <a:endParaRPr lang="en-AU"/>
          </a:p>
        </p:txBody>
      </p:sp>
      <p:cxnSp>
        <p:nvCxnSpPr>
          <p:cNvPr id="16" name="Straight Connector 15">
            <a:extLst>
              <a:ext uri="{FF2B5EF4-FFF2-40B4-BE49-F238E27FC236}">
                <a16:creationId xmlns:a16="http://schemas.microsoft.com/office/drawing/2014/main" id="{B9C60D21-2DD4-4FC4-A0A9-506D110605EE}"/>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69C6D1-1D4C-4FA2-978E-91BB2A0109D2}"/>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AA9AE6-B237-483D-BFB8-27B943343A90}"/>
              </a:ext>
            </a:extLst>
          </p:cNvPr>
          <p:cNvCxnSpPr>
            <a:cxnSpLocks/>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C16713-86A4-4EDB-9500-746B09BA11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ECB5B56-F633-4038-ACBE-D47FE23B7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14" name="Text Placeholder 12">
            <a:extLst>
              <a:ext uri="{FF2B5EF4-FFF2-40B4-BE49-F238E27FC236}">
                <a16:creationId xmlns:a16="http://schemas.microsoft.com/office/drawing/2014/main" id="{5FD500A8-5915-4FE0-ABF0-40865003ECB2}"/>
              </a:ext>
            </a:extLst>
          </p:cNvPr>
          <p:cNvSpPr>
            <a:spLocks noGrp="1"/>
          </p:cNvSpPr>
          <p:nvPr>
            <p:ph type="body" sz="quarter" idx="15" hasCustomPrompt="1"/>
          </p:nvPr>
        </p:nvSpPr>
        <p:spPr>
          <a:xfrm>
            <a:off x="360000" y="5310284"/>
            <a:ext cx="2736000" cy="807290"/>
          </a:xfrm>
        </p:spPr>
        <p:txBody>
          <a:bodyPr anchor="b">
            <a:normAutofit/>
          </a:bodyPr>
          <a:lstStyle>
            <a:lvl1pPr>
              <a:defRPr sz="1200">
                <a:latin typeface="+mn-lt"/>
              </a:defRPr>
            </a:lvl1pPr>
          </a:lstStyle>
          <a:p>
            <a:pPr lvl="0"/>
            <a:r>
              <a:rPr lang="en-US"/>
              <a:t>Image caption</a:t>
            </a:r>
            <a:endParaRPr lang="en-AU"/>
          </a:p>
        </p:txBody>
      </p:sp>
      <p:sp>
        <p:nvSpPr>
          <p:cNvPr id="5" name="Content Placeholder 4">
            <a:extLst>
              <a:ext uri="{FF2B5EF4-FFF2-40B4-BE49-F238E27FC236}">
                <a16:creationId xmlns:a16="http://schemas.microsoft.com/office/drawing/2014/main" id="{4A821FD8-0C0A-4791-B35C-7D3E73D496D8}"/>
              </a:ext>
            </a:extLst>
          </p:cNvPr>
          <p:cNvSpPr>
            <a:spLocks noGrp="1"/>
          </p:cNvSpPr>
          <p:nvPr>
            <p:ph sz="quarter" idx="16"/>
          </p:nvPr>
        </p:nvSpPr>
        <p:spPr>
          <a:xfrm>
            <a:off x="3348038"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4">
            <a:extLst>
              <a:ext uri="{FF2B5EF4-FFF2-40B4-BE49-F238E27FC236}">
                <a16:creationId xmlns:a16="http://schemas.microsoft.com/office/drawing/2014/main" id="{7D82E894-4E5C-4070-B82C-DD743E9DE67A}"/>
              </a:ext>
            </a:extLst>
          </p:cNvPr>
          <p:cNvSpPr>
            <a:spLocks noGrp="1"/>
          </p:cNvSpPr>
          <p:nvPr>
            <p:ph sz="quarter" idx="17"/>
          </p:nvPr>
        </p:nvSpPr>
        <p:spPr>
          <a:xfrm>
            <a:off x="6222619"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4">
            <a:extLst>
              <a:ext uri="{FF2B5EF4-FFF2-40B4-BE49-F238E27FC236}">
                <a16:creationId xmlns:a16="http://schemas.microsoft.com/office/drawing/2014/main" id="{9B45B8BA-659E-4626-B43E-6E5F753ABB87}"/>
              </a:ext>
            </a:extLst>
          </p:cNvPr>
          <p:cNvSpPr>
            <a:spLocks noGrp="1"/>
          </p:cNvSpPr>
          <p:nvPr>
            <p:ph sz="quarter" idx="18"/>
          </p:nvPr>
        </p:nvSpPr>
        <p:spPr>
          <a:xfrm>
            <a:off x="9097200"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F6E64626-C7A4-41F8-8AC5-88AD0346F6C6}"/>
              </a:ext>
            </a:extLst>
          </p:cNvPr>
          <p:cNvSpPr>
            <a:spLocks noGrp="1"/>
          </p:cNvSpPr>
          <p:nvPr>
            <p:ph type="body" sz="quarter" idx="19"/>
          </p:nvPr>
        </p:nvSpPr>
        <p:spPr>
          <a:xfrm>
            <a:off x="3348038"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7">
            <a:extLst>
              <a:ext uri="{FF2B5EF4-FFF2-40B4-BE49-F238E27FC236}">
                <a16:creationId xmlns:a16="http://schemas.microsoft.com/office/drawing/2014/main" id="{05B3364D-CB1B-47A9-BD58-A3751FD84FE8}"/>
              </a:ext>
            </a:extLst>
          </p:cNvPr>
          <p:cNvSpPr>
            <a:spLocks noGrp="1"/>
          </p:cNvSpPr>
          <p:nvPr>
            <p:ph type="body" sz="quarter" idx="20"/>
          </p:nvPr>
        </p:nvSpPr>
        <p:spPr>
          <a:xfrm>
            <a:off x="6223357"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7">
            <a:extLst>
              <a:ext uri="{FF2B5EF4-FFF2-40B4-BE49-F238E27FC236}">
                <a16:creationId xmlns:a16="http://schemas.microsoft.com/office/drawing/2014/main" id="{9883B7F4-7C10-47B9-A6A8-B942C82A7692}"/>
              </a:ext>
            </a:extLst>
          </p:cNvPr>
          <p:cNvSpPr>
            <a:spLocks noGrp="1"/>
          </p:cNvSpPr>
          <p:nvPr>
            <p:ph type="body" sz="quarter" idx="21"/>
          </p:nvPr>
        </p:nvSpPr>
        <p:spPr>
          <a:xfrm>
            <a:off x="9097938"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4492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ro, 5 multi-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359999" y="4680000"/>
            <a:ext cx="5436000"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84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B0121C-CEF0-4981-AE93-3434EA2CD2D3}"/>
              </a:ext>
            </a:extLst>
          </p:cNvPr>
          <p:cNvCxnSpPr/>
          <p:nvPr userDrawn="1"/>
        </p:nvCxnSpPr>
        <p:spPr>
          <a:xfrm>
            <a:off x="360000" y="45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9F16F6-B380-4634-BE3E-7C3795D23061}"/>
              </a:ext>
            </a:extLst>
          </p:cNvPr>
          <p:cNvSpPr>
            <a:spLocks noGrp="1"/>
          </p:cNvSpPr>
          <p:nvPr>
            <p:ph type="body" sz="quarter" idx="13"/>
          </p:nvPr>
        </p:nvSpPr>
        <p:spPr>
          <a:xfrm>
            <a:off x="360001" y="1763999"/>
            <a:ext cx="5508000" cy="2555997"/>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83747F58-96E7-4D0E-9BC3-D06A65B8654C}"/>
              </a:ext>
            </a:extLst>
          </p:cNvPr>
          <p:cNvSpPr>
            <a:spLocks noGrp="1"/>
          </p:cNvSpPr>
          <p:nvPr>
            <p:ph idx="14"/>
          </p:nvPr>
        </p:nvSpPr>
        <p:spPr>
          <a:xfrm>
            <a:off x="6092694" y="4680000"/>
            <a:ext cx="2736000"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A4054479-0F37-44F9-85E6-87E4BD6C7512}"/>
              </a:ext>
            </a:extLst>
          </p:cNvPr>
          <p:cNvSpPr>
            <a:spLocks noGrp="1"/>
          </p:cNvSpPr>
          <p:nvPr>
            <p:ph idx="15"/>
          </p:nvPr>
        </p:nvSpPr>
        <p:spPr>
          <a:xfrm>
            <a:off x="9071999" y="4680000"/>
            <a:ext cx="2735997"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D03AF42-6335-4ABD-A148-4F1911461249}"/>
              </a:ext>
            </a:extLst>
          </p:cNvPr>
          <p:cNvCxnSpPr/>
          <p:nvPr userDrawn="1"/>
        </p:nvCxnSpPr>
        <p:spPr>
          <a:xfrm>
            <a:off x="5976000" y="1764000"/>
            <a:ext cx="0" cy="255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604199-A74E-4466-96D1-952EAAA59CC2}"/>
              </a:ext>
            </a:extLst>
          </p:cNvPr>
          <p:cNvCxnSpPr>
            <a:cxnSpLocks/>
          </p:cNvCxnSpPr>
          <p:nvPr userDrawn="1"/>
        </p:nvCxnSpPr>
        <p:spPr>
          <a:xfrm>
            <a:off x="5976000" y="4661945"/>
            <a:ext cx="0" cy="158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9EDFC-7C12-4CE3-AA19-802833CC8D0F}"/>
              </a:ext>
            </a:extLst>
          </p:cNvPr>
          <p:cNvCxnSpPr/>
          <p:nvPr userDrawn="1"/>
        </p:nvCxnSpPr>
        <p:spPr>
          <a:xfrm>
            <a:off x="8910000" y="1764000"/>
            <a:ext cx="0" cy="255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81AEED9-0A54-420F-8AA0-BE0677D9C467}"/>
              </a:ext>
            </a:extLst>
          </p:cNvPr>
          <p:cNvCxnSpPr>
            <a:cxnSpLocks/>
          </p:cNvCxnSpPr>
          <p:nvPr userDrawn="1"/>
        </p:nvCxnSpPr>
        <p:spPr>
          <a:xfrm>
            <a:off x="8910000" y="4661945"/>
            <a:ext cx="0" cy="158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0DF65C8F-159E-4AEA-9FF8-1B6D5B0DC4C4}"/>
              </a:ext>
            </a:extLst>
          </p:cNvPr>
          <p:cNvSpPr>
            <a:spLocks noGrp="1"/>
          </p:cNvSpPr>
          <p:nvPr>
            <p:ph idx="18"/>
          </p:nvPr>
        </p:nvSpPr>
        <p:spPr>
          <a:xfrm>
            <a:off x="6092694" y="1763998"/>
            <a:ext cx="2736000" cy="2574054"/>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9C18CE5-5FDC-4606-A3BF-2EED1FDE1C31}"/>
              </a:ext>
            </a:extLst>
          </p:cNvPr>
          <p:cNvSpPr>
            <a:spLocks noGrp="1"/>
          </p:cNvSpPr>
          <p:nvPr>
            <p:ph idx="19"/>
          </p:nvPr>
        </p:nvSpPr>
        <p:spPr>
          <a:xfrm>
            <a:off x="9072000" y="1803156"/>
            <a:ext cx="2760000" cy="2534895"/>
          </a:xfrm>
        </p:spPr>
        <p:txBody>
          <a:bodyPr numCol="1" spcCol="36000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8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ages left, text bottom left, text middle, image r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360000" y="360000"/>
            <a:ext cx="2736000" cy="2592000"/>
          </a:xfrm>
        </p:spPr>
        <p:txBody>
          <a:bodyPr/>
          <a:lstStyle/>
          <a:p>
            <a:r>
              <a:rPr lang="en-US"/>
              <a:t>Click icon to add picture</a:t>
            </a:r>
            <a:endParaRPr lang="en-AU"/>
          </a:p>
        </p:txBody>
      </p:sp>
      <p:cxnSp>
        <p:nvCxnSpPr>
          <p:cNvPr id="14" name="Straight Connector 13">
            <a:extLst>
              <a:ext uri="{FF2B5EF4-FFF2-40B4-BE49-F238E27FC236}">
                <a16:creationId xmlns:a16="http://schemas.microsoft.com/office/drawing/2014/main" id="{B5AE13DA-9F06-4D72-9ECA-0FB27D19047B}"/>
              </a:ext>
            </a:extLst>
          </p:cNvPr>
          <p:cNvCxnSpPr>
            <a:cxnSpLocks/>
          </p:cNvCxnSpPr>
          <p:nvPr userDrawn="1"/>
        </p:nvCxnSpPr>
        <p:spPr>
          <a:xfrm>
            <a:off x="8860762" y="360000"/>
            <a:ext cx="0" cy="60082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8">
            <a:extLst>
              <a:ext uri="{FF2B5EF4-FFF2-40B4-BE49-F238E27FC236}">
                <a16:creationId xmlns:a16="http://schemas.microsoft.com/office/drawing/2014/main" id="{EA07A9B7-3CF6-4CE6-8E5C-CB0A9EF3F2C1}"/>
              </a:ext>
            </a:extLst>
          </p:cNvPr>
          <p:cNvSpPr>
            <a:spLocks noGrp="1"/>
          </p:cNvSpPr>
          <p:nvPr>
            <p:ph type="pic" sz="quarter" idx="17"/>
          </p:nvPr>
        </p:nvSpPr>
        <p:spPr>
          <a:xfrm>
            <a:off x="3096000" y="360000"/>
            <a:ext cx="2743200" cy="2592000"/>
          </a:xfrm>
        </p:spPr>
        <p:txBody>
          <a:bodyPr/>
          <a:lstStyle/>
          <a:p>
            <a:r>
              <a:rPr lang="en-US"/>
              <a:t>Click icon to add picture</a:t>
            </a:r>
            <a:endParaRPr lang="en-AU"/>
          </a:p>
        </p:txBody>
      </p:sp>
      <p:sp>
        <p:nvSpPr>
          <p:cNvPr id="16" name="Picture Placeholder 8">
            <a:extLst>
              <a:ext uri="{FF2B5EF4-FFF2-40B4-BE49-F238E27FC236}">
                <a16:creationId xmlns:a16="http://schemas.microsoft.com/office/drawing/2014/main" id="{90191EC5-C080-4ACD-B57D-2BB2F9C9A645}"/>
              </a:ext>
            </a:extLst>
          </p:cNvPr>
          <p:cNvSpPr>
            <a:spLocks noGrp="1"/>
          </p:cNvSpPr>
          <p:nvPr>
            <p:ph type="pic" sz="quarter" idx="18"/>
          </p:nvPr>
        </p:nvSpPr>
        <p:spPr>
          <a:xfrm>
            <a:off x="3096000" y="2952000"/>
            <a:ext cx="2743200" cy="3416228"/>
          </a:xfrm>
        </p:spPr>
        <p:txBody>
          <a:bodyPr/>
          <a:lstStyle/>
          <a:p>
            <a:r>
              <a:rPr lang="en-US"/>
              <a:t>Click icon to add picture</a:t>
            </a:r>
            <a:endParaRPr lang="en-AU"/>
          </a:p>
        </p:txBody>
      </p:sp>
      <p:sp>
        <p:nvSpPr>
          <p:cNvPr id="18" name="Picture Placeholder 8">
            <a:extLst>
              <a:ext uri="{FF2B5EF4-FFF2-40B4-BE49-F238E27FC236}">
                <a16:creationId xmlns:a16="http://schemas.microsoft.com/office/drawing/2014/main" id="{CF35F12A-63E2-46FD-A6C4-E8C4F1737257}"/>
              </a:ext>
            </a:extLst>
          </p:cNvPr>
          <p:cNvSpPr>
            <a:spLocks noGrp="1"/>
          </p:cNvSpPr>
          <p:nvPr>
            <p:ph type="pic" sz="quarter" idx="19"/>
          </p:nvPr>
        </p:nvSpPr>
        <p:spPr>
          <a:xfrm>
            <a:off x="9072000" y="2984228"/>
            <a:ext cx="2736000" cy="3384000"/>
          </a:xfrm>
        </p:spPr>
        <p:txBody>
          <a:bodyPr/>
          <a:lstStyle/>
          <a:p>
            <a:r>
              <a:rPr lang="en-US"/>
              <a:t>Click icon to add picture</a:t>
            </a:r>
            <a:endParaRPr lang="en-AU"/>
          </a:p>
        </p:txBody>
      </p:sp>
      <p:sp>
        <p:nvSpPr>
          <p:cNvPr id="3" name="Text Placeholder 2">
            <a:extLst>
              <a:ext uri="{FF2B5EF4-FFF2-40B4-BE49-F238E27FC236}">
                <a16:creationId xmlns:a16="http://schemas.microsoft.com/office/drawing/2014/main" id="{0DF15865-85AF-4328-97DB-F39122F897C3}"/>
              </a:ext>
            </a:extLst>
          </p:cNvPr>
          <p:cNvSpPr>
            <a:spLocks noGrp="1"/>
          </p:cNvSpPr>
          <p:nvPr>
            <p:ph type="body" sz="quarter" idx="20"/>
          </p:nvPr>
        </p:nvSpPr>
        <p:spPr>
          <a:xfrm>
            <a:off x="6120000" y="359999"/>
            <a:ext cx="2520000" cy="2340000"/>
          </a:xfrm>
        </p:spPr>
        <p:txBody>
          <a:bodyPr>
            <a:normAutofit/>
          </a:bodyPr>
          <a:lstStyle>
            <a:lvl1pPr>
              <a:lnSpc>
                <a:spcPts val="2200"/>
              </a:lnSpc>
              <a:defRPr sz="18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Text Placeholder 2">
            <a:extLst>
              <a:ext uri="{FF2B5EF4-FFF2-40B4-BE49-F238E27FC236}">
                <a16:creationId xmlns:a16="http://schemas.microsoft.com/office/drawing/2014/main" id="{130C021F-A1B8-46A1-A9CC-88CD8438C969}"/>
              </a:ext>
            </a:extLst>
          </p:cNvPr>
          <p:cNvSpPr>
            <a:spLocks noGrp="1"/>
          </p:cNvSpPr>
          <p:nvPr>
            <p:ph type="body" sz="quarter" idx="21"/>
          </p:nvPr>
        </p:nvSpPr>
        <p:spPr>
          <a:xfrm>
            <a:off x="6120000" y="2976590"/>
            <a:ext cx="2520000" cy="339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2">
            <a:extLst>
              <a:ext uri="{FF2B5EF4-FFF2-40B4-BE49-F238E27FC236}">
                <a16:creationId xmlns:a16="http://schemas.microsoft.com/office/drawing/2014/main" id="{614C6870-83BE-4F9B-AB4B-419E41F8074F}"/>
              </a:ext>
            </a:extLst>
          </p:cNvPr>
          <p:cNvSpPr>
            <a:spLocks noGrp="1"/>
          </p:cNvSpPr>
          <p:nvPr>
            <p:ph type="body" sz="quarter" idx="22"/>
          </p:nvPr>
        </p:nvSpPr>
        <p:spPr>
          <a:xfrm>
            <a:off x="360000" y="2952000"/>
            <a:ext cx="2736000" cy="3416228"/>
          </a:xfrm>
          <a:solidFill>
            <a:schemeClr val="accent1"/>
          </a:solidFill>
        </p:spPr>
        <p:txBody>
          <a:bodyPr lIns="180000" tIns="180000" rIns="180000" bIns="180000" anchor="b">
            <a:normAutofit/>
          </a:bodyPr>
          <a:lstStyle>
            <a:lvl1pPr>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3940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B723DA1-E28E-41CF-B719-B5B222F1025B}"/>
              </a:ext>
            </a:extLst>
          </p:cNvPr>
          <p:cNvSpPr/>
          <p:nvPr userDrawn="1"/>
        </p:nvSpPr>
        <p:spPr>
          <a:xfrm>
            <a:off x="10837588" y="0"/>
            <a:ext cx="135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68" name="Freeform: Shape 67">
            <a:extLst>
              <a:ext uri="{FF2B5EF4-FFF2-40B4-BE49-F238E27FC236}">
                <a16:creationId xmlns:a16="http://schemas.microsoft.com/office/drawing/2014/main" id="{7AA5064B-8420-3187-B0E3-A6557AA36E46}"/>
              </a:ext>
            </a:extLst>
          </p:cNvPr>
          <p:cNvSpPr/>
          <p:nvPr/>
        </p:nvSpPr>
        <p:spPr>
          <a:xfrm>
            <a:off x="10831514" y="2838252"/>
            <a:ext cx="1367514" cy="1330244"/>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2"/>
            <a:srcRect/>
            <a:stretch>
              <a:fillRect t="-1228" b="-1228"/>
            </a:stretch>
          </a:blipFill>
          <a:ln w="16777" cap="flat">
            <a:noFill/>
            <a:prstDash val="solid"/>
            <a:miter/>
          </a:ln>
        </p:spPr>
        <p:txBody>
          <a:bodyPr rtlCol="0" anchor="ctr"/>
          <a:lstStyle/>
          <a:p>
            <a:endParaRPr lang="en-AU"/>
          </a:p>
        </p:txBody>
      </p:sp>
      <p:sp>
        <p:nvSpPr>
          <p:cNvPr id="2" name="Title 1"/>
          <p:cNvSpPr>
            <a:spLocks noGrp="1"/>
          </p:cNvSpPr>
          <p:nvPr userDrawn="1">
            <p:ph type="ctrTitle" hasCustomPrompt="1"/>
          </p:nvPr>
        </p:nvSpPr>
        <p:spPr>
          <a:xfrm>
            <a:off x="359999" y="4104000"/>
            <a:ext cx="6120000" cy="1176814"/>
          </a:xfrm>
          <a:ln>
            <a:noFill/>
          </a:ln>
        </p:spPr>
        <p:txBody>
          <a:bodyPr anchor="t">
            <a:normAutofit/>
          </a:bodyPr>
          <a:lstStyle>
            <a:lvl1pPr algn="l">
              <a:lnSpc>
                <a:spcPct val="90000"/>
              </a:lnSpc>
              <a:defRPr sz="3600">
                <a:solidFill>
                  <a:schemeClr val="accent1"/>
                </a:solidFill>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userDrawn="1">
            <p:ph type="body" sz="quarter" idx="11" hasCustomPrompt="1"/>
          </p:nvPr>
        </p:nvSpPr>
        <p:spPr>
          <a:xfrm>
            <a:off x="360000" y="360000"/>
            <a:ext cx="2778613" cy="2786400"/>
          </a:xfrm>
        </p:spPr>
        <p:txBody>
          <a:bodyPr anchor="t">
            <a:noAutofit/>
          </a:bodyPr>
          <a:lstStyle>
            <a:lvl1pPr algn="l">
              <a:lnSpc>
                <a:spcPct val="80000"/>
              </a:lnSpc>
              <a:spcAft>
                <a:spcPts val="0"/>
              </a:spcAft>
              <a:defRPr sz="19000">
                <a:solidFill>
                  <a:schemeClr val="accent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7" name="Picture 16" descr="NSW Government logo">
            <a:extLst>
              <a:ext uri="{FF2B5EF4-FFF2-40B4-BE49-F238E27FC236}">
                <a16:creationId xmlns:a16="http://schemas.microsoft.com/office/drawing/2014/main" id="{175DE667-1316-429F-9156-FFEEC19183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18" name="Text Placeholder 10">
            <a:extLst>
              <a:ext uri="{FF2B5EF4-FFF2-40B4-BE49-F238E27FC236}">
                <a16:creationId xmlns:a16="http://schemas.microsoft.com/office/drawing/2014/main" id="{2449E962-8AC6-4CBE-A8ED-7B2BE2D0E205}"/>
              </a:ext>
            </a:extLst>
          </p:cNvPr>
          <p:cNvSpPr>
            <a:spLocks noGrp="1"/>
          </p:cNvSpPr>
          <p:nvPr userDrawn="1">
            <p:ph type="body" sz="quarter" idx="10" hasCustomPrompt="1"/>
          </p:nvPr>
        </p:nvSpPr>
        <p:spPr>
          <a:xfrm>
            <a:off x="360000" y="5652001"/>
            <a:ext cx="6120000" cy="671428"/>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9" name="Rectangle 18">
            <a:extLst>
              <a:ext uri="{FF2B5EF4-FFF2-40B4-BE49-F238E27FC236}">
                <a16:creationId xmlns:a16="http://schemas.microsoft.com/office/drawing/2014/main" id="{966817E3-F8C9-4497-BF88-6B5085E590D0}"/>
              </a:ext>
            </a:extLst>
          </p:cNvPr>
          <p:cNvSpPr/>
          <p:nvPr userDrawn="1"/>
        </p:nvSpPr>
        <p:spPr>
          <a:xfrm>
            <a:off x="6797506" y="0"/>
            <a:ext cx="40455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32" name="Freeform: Shape 31">
            <a:extLst>
              <a:ext uri="{FF2B5EF4-FFF2-40B4-BE49-F238E27FC236}">
                <a16:creationId xmlns:a16="http://schemas.microsoft.com/office/drawing/2014/main" id="{80E629C5-C8C7-365A-E337-17C2A510B8D3}"/>
              </a:ext>
            </a:extLst>
          </p:cNvPr>
          <p:cNvSpPr/>
          <p:nvPr userDrawn="1"/>
        </p:nvSpPr>
        <p:spPr>
          <a:xfrm>
            <a:off x="10842000" y="5508000"/>
            <a:ext cx="1350000"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4"/>
            <a:stretch>
              <a:fillRect/>
            </a:stretch>
          </a:blipFill>
          <a:ln w="9525" cap="flat">
            <a:noFill/>
            <a:prstDash val="solid"/>
            <a:miter/>
          </a:ln>
        </p:spPr>
        <p:txBody>
          <a:bodyPr rtlCol="0" anchor="ctr"/>
          <a:lstStyle/>
          <a:p>
            <a:endParaRPr lang="en-AU">
              <a:solidFill>
                <a:schemeClr val="accent4">
                  <a:lumMod val="50000"/>
                </a:schemeClr>
              </a:solidFill>
            </a:endParaRPr>
          </a:p>
        </p:txBody>
      </p:sp>
      <p:sp>
        <p:nvSpPr>
          <p:cNvPr id="57" name="Freeform: Shape 56">
            <a:extLst>
              <a:ext uri="{FF2B5EF4-FFF2-40B4-BE49-F238E27FC236}">
                <a16:creationId xmlns:a16="http://schemas.microsoft.com/office/drawing/2014/main" id="{9DC86F56-1C46-0B98-648E-461259B57500}"/>
              </a:ext>
            </a:extLst>
          </p:cNvPr>
          <p:cNvSpPr/>
          <p:nvPr/>
        </p:nvSpPr>
        <p:spPr>
          <a:xfrm>
            <a:off x="10842000" y="4168496"/>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2151CE0A-CE93-4B3D-FCBD-C45039EDD4A4}"/>
              </a:ext>
            </a:extLst>
          </p:cNvPr>
          <p:cNvSpPr/>
          <p:nvPr/>
        </p:nvSpPr>
        <p:spPr>
          <a:xfrm>
            <a:off x="10842002" y="4168496"/>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5"/>
            <a:stretch>
              <a:fillRect/>
            </a:stretch>
          </a:blip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77839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left, table right">
    <p:spTree>
      <p:nvGrpSpPr>
        <p:cNvPr id="1" name=""/>
        <p:cNvGrpSpPr/>
        <p:nvPr/>
      </p:nvGrpSpPr>
      <p:grpSpPr>
        <a:xfrm>
          <a:off x="0" y="0"/>
          <a:ext cx="0" cy="0"/>
          <a:chOff x="0" y="0"/>
          <a:chExt cx="0" cy="0"/>
        </a:xfrm>
      </p:grpSpPr>
      <p:sp>
        <p:nvSpPr>
          <p:cNvPr id="2" name="Title 1"/>
          <p:cNvSpPr>
            <a:spLocks noGrp="1"/>
          </p:cNvSpPr>
          <p:nvPr>
            <p:ph type="title"/>
          </p:nvPr>
        </p:nvSpPr>
        <p:spPr>
          <a:xfrm>
            <a:off x="540001" y="359999"/>
            <a:ext cx="4319998" cy="1792357"/>
          </a:xfrm>
        </p:spPr>
        <p:txBody>
          <a:bodyPr/>
          <a:lstStyle/>
          <a:p>
            <a:r>
              <a:rPr lang="en-US"/>
              <a:t>Click to edit Master title style</a:t>
            </a:r>
          </a:p>
        </p:txBody>
      </p:sp>
      <p:sp>
        <p:nvSpPr>
          <p:cNvPr id="3" name="Content Placeholder 2"/>
          <p:cNvSpPr>
            <a:spLocks noGrp="1"/>
          </p:cNvSpPr>
          <p:nvPr>
            <p:ph sz="half" idx="1"/>
          </p:nvPr>
        </p:nvSpPr>
        <p:spPr>
          <a:xfrm>
            <a:off x="564016" y="2340001"/>
            <a:ext cx="4319997" cy="39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2682710"/>
            <a:ext cx="6588000" cy="365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96BE557-3858-46D8-9793-34B892463644}"/>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9D1FAB-DA72-4631-B187-DEF818EF4820}"/>
              </a:ext>
            </a:extLst>
          </p:cNvPr>
          <p:cNvCxnSpPr>
            <a:cxnSpLocks/>
          </p:cNvCxnSpPr>
          <p:nvPr userDrawn="1"/>
        </p:nvCxnSpPr>
        <p:spPr>
          <a:xfrm>
            <a:off x="504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4C7E081-14EF-45F4-8B5B-1104A96C9026}"/>
              </a:ext>
            </a:extLst>
          </p:cNvPr>
          <p:cNvSpPr>
            <a:spLocks noGrp="1"/>
          </p:cNvSpPr>
          <p:nvPr>
            <p:ph type="body" sz="quarter" idx="20" hasCustomPrompt="1"/>
          </p:nvPr>
        </p:nvSpPr>
        <p:spPr>
          <a:xfrm>
            <a:off x="5244015" y="2340000"/>
            <a:ext cx="6587985" cy="345323"/>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12" name="Slide Number Placeholder 5">
            <a:extLst>
              <a:ext uri="{FF2B5EF4-FFF2-40B4-BE49-F238E27FC236}">
                <a16:creationId xmlns:a16="http://schemas.microsoft.com/office/drawing/2014/main" id="{A612AB91-8985-4029-94B3-42DE41E5E4CA}"/>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2814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pPr/>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2979CC-1E7F-4EDD-BED7-403658753B54}"/>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1E96D5-CFA5-4457-AE79-85133FEE85BC}"/>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3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0" name="Straight Connector 9">
            <a:extLst>
              <a:ext uri="{FF2B5EF4-FFF2-40B4-BE49-F238E27FC236}">
                <a16:creationId xmlns:a16="http://schemas.microsoft.com/office/drawing/2014/main" id="{A79B24FF-F4F7-4012-B559-B049AFB7E81C}"/>
              </a:ext>
            </a:extLst>
          </p:cNvPr>
          <p:cNvCxnSpPr/>
          <p:nvPr/>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FBA9B9-F237-482B-8D83-0359AD4B0669}"/>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0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360000" y="360000"/>
            <a:ext cx="3708000" cy="5940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4428001" y="360000"/>
            <a:ext cx="6480000" cy="5625803"/>
          </a:xfrm>
        </p:spPr>
        <p:txBody>
          <a:bodyPr>
            <a:normAutofit/>
          </a:bodyPr>
          <a:lstStyle>
            <a:lvl1pPr>
              <a:defRPr sz="3600">
                <a:solidFill>
                  <a:schemeClr val="accent1"/>
                </a:solidFill>
                <a:latin typeface="+mn-lt"/>
              </a:defRPr>
            </a:lvl1pPr>
            <a:lvl2pPr>
              <a:defRPr sz="12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4428000" y="5458265"/>
            <a:ext cx="3567113" cy="841735"/>
          </a:xfrm>
        </p:spPr>
        <p:txBody>
          <a:bodyPr anchor="b">
            <a:normAutofit/>
          </a:bodyPr>
          <a:lstStyle>
            <a:lvl1pPr>
              <a:defRPr sz="1200">
                <a:solidFill>
                  <a:schemeClr val="accent1"/>
                </a:solidFill>
                <a:latin typeface="+mn-lt"/>
              </a:defRPr>
            </a:lvl1pPr>
          </a:lstStyle>
          <a:p>
            <a:pPr lvl="0"/>
            <a:r>
              <a:rPr lang="en-US"/>
              <a:t>Image caption</a:t>
            </a:r>
            <a:endParaRPr lang="en-AU"/>
          </a:p>
        </p:txBody>
      </p:sp>
      <p:cxnSp>
        <p:nvCxnSpPr>
          <p:cNvPr id="14" name="Straight Connector 13">
            <a:extLst>
              <a:ext uri="{FF2B5EF4-FFF2-40B4-BE49-F238E27FC236}">
                <a16:creationId xmlns:a16="http://schemas.microsoft.com/office/drawing/2014/main" id="{B5AE13DA-9F06-4D72-9ECA-0FB27D19047B}"/>
              </a:ext>
            </a:extLst>
          </p:cNvPr>
          <p:cNvCxnSpPr/>
          <p:nvPr userDrawn="1"/>
        </p:nvCxnSpPr>
        <p:spPr>
          <a:xfrm>
            <a:off x="4248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9A47410D-D15B-4731-8BBC-AAA31FD3D900}"/>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31892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44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42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ubheading, two column text and ima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21" name="Picture 20">
            <a:extLst>
              <a:ext uri="{FF2B5EF4-FFF2-40B4-BE49-F238E27FC236}">
                <a16:creationId xmlns:a16="http://schemas.microsoft.com/office/drawing/2014/main" id="{8ECB5B56-F633-4038-ACBE-D47FE23B7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391755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ubheading box with three column text box and image box">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accent1"/>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accent1"/>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cxnSp>
        <p:nvCxnSpPr>
          <p:cNvPr id="16" name="Straight Connector 15">
            <a:extLst>
              <a:ext uri="{FF2B5EF4-FFF2-40B4-BE49-F238E27FC236}">
                <a16:creationId xmlns:a16="http://schemas.microsoft.com/office/drawing/2014/main" id="{A8E06ABF-792C-49F8-AB67-C9E69EFD66E2}"/>
              </a:ext>
            </a:extLst>
          </p:cNvPr>
          <p:cNvCxnSpPr/>
          <p:nvPr/>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D1AB92-2F22-4F6B-9CAF-71E051D2AEA5}"/>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59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59090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9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lvl1pPr>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6428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column text above graphi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43A6E1-292D-447E-937A-7596CC952835}"/>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cxnSp>
        <p:nvCxnSpPr>
          <p:cNvPr id="12" name="Straight Connector 11">
            <a:extLst>
              <a:ext uri="{FF2B5EF4-FFF2-40B4-BE49-F238E27FC236}">
                <a16:creationId xmlns:a16="http://schemas.microsoft.com/office/drawing/2014/main" id="{9CD8A357-5A14-4B7A-9345-C065099F8B18}"/>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CB050F-19E7-4708-8053-7D380E2C689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7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a:prstGeom prst="rect">
            <a:avLst/>
          </a:prstGeom>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21" name="Rectangle 20">
            <a:extLst>
              <a:ext uri="{FF2B5EF4-FFF2-40B4-BE49-F238E27FC236}">
                <a16:creationId xmlns:a16="http://schemas.microsoft.com/office/drawing/2014/main" id="{B208EC5F-D299-45C1-844D-889124CE3044}"/>
              </a:ext>
            </a:extLst>
          </p:cNvPr>
          <p:cNvSpPr/>
          <p:nvPr/>
        </p:nvSpPr>
        <p:spPr>
          <a:xfrm>
            <a:off x="0" y="1602000"/>
            <a:ext cx="12192000" cy="52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Straight Connector 24">
            <a:extLst>
              <a:ext uri="{FF2B5EF4-FFF2-40B4-BE49-F238E27FC236}">
                <a16:creationId xmlns:a16="http://schemas.microsoft.com/office/drawing/2014/main" id="{048966DC-8452-4BAB-ADB5-3501AB9BC536}"/>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5EE156-0D73-4A7E-8D0F-F3C367127786}"/>
              </a:ext>
            </a:extLst>
          </p:cNvPr>
          <p:cNvCxnSpPr/>
          <p:nvPr/>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1126D8-B24A-4F18-83CB-A34832D2ACBC}"/>
              </a:ext>
            </a:extLst>
          </p:cNvPr>
          <p:cNvCxnSpPr>
            <a:cxnSpLocks/>
          </p:cNvCxnSpPr>
          <p:nvPr/>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A5E19F-0776-4712-9323-8F63AE89B3C5}"/>
              </a:ext>
            </a:extLst>
          </p:cNvPr>
          <p:cNvCxnSpPr/>
          <p:nvPr/>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496FBD-3527-464C-BB45-FE9B079ADEC0}"/>
              </a:ext>
            </a:extLst>
          </p:cNvPr>
          <p:cNvCxnSpPr/>
          <p:nvPr/>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852B83-8806-4649-BAD7-0BB7198DF34A}"/>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12A184-F676-4BF5-BE17-1F8DFC3A398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BEFC6D-2E7B-4C67-866A-F3A6E68C6064}"/>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A9CAC5-2986-4A59-9A33-C968C2ED76DB}"/>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9DC1A0-8273-46D9-8A0A-4E64284EC54A}"/>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21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2D378-4C5A-4619-82B6-AF8F1E9F1CF5}"/>
              </a:ext>
            </a:extLst>
          </p:cNvPr>
          <p:cNvCxnSpPr>
            <a:cxnSpLocks/>
          </p:cNvCxnSpPr>
          <p:nvPr/>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23BC4B0-B957-4BA7-A2AB-9AD38D825970}"/>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76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5" name="Straight Connector 14">
            <a:extLst>
              <a:ext uri="{FF2B5EF4-FFF2-40B4-BE49-F238E27FC236}">
                <a16:creationId xmlns:a16="http://schemas.microsoft.com/office/drawing/2014/main" id="{A5E083ED-20A8-46B1-B91D-61E790789E49}"/>
              </a:ext>
            </a:extLst>
          </p:cNvPr>
          <p:cNvCxnSpPr>
            <a:cxnSpLocks/>
          </p:cNvCxnSpPr>
          <p:nvPr/>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5D1395-1C7C-4D5B-9077-A970D294B8C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21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23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8547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90046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 Ic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8000" y="360001"/>
            <a:ext cx="5217487" cy="2186252"/>
          </a:xfrm>
          <a:ln>
            <a:noFill/>
          </a:ln>
        </p:spPr>
        <p:txBody>
          <a:bodyPr anchor="t">
            <a:normAutofit/>
          </a:bodyPr>
          <a:lstStyle>
            <a:lvl1pPr algn="l">
              <a:lnSpc>
                <a:spcPct val="90000"/>
              </a:lnSpc>
              <a:defRPr sz="4800">
                <a:solidFill>
                  <a:schemeClr val="accent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4607999" y="2700000"/>
            <a:ext cx="5217477" cy="1176813"/>
          </a:xfrm>
        </p:spPr>
        <p:txBody>
          <a:bodyPr anchor="t">
            <a:noAutofit/>
          </a:bodyPr>
          <a:lstStyle>
            <a:lvl1pPr>
              <a:defRPr sz="1600">
                <a:solidFill>
                  <a:schemeClr val="accent1"/>
                </a:solidFill>
                <a:latin typeface="Public Sans SemiBold" pitchFamily="2"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4503173" y="5256000"/>
            <a:ext cx="5322309" cy="558001"/>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4503173" y="6069545"/>
            <a:ext cx="5322291" cy="330591"/>
          </a:xfrm>
        </p:spPr>
        <p:txBody>
          <a:bodyPr anchor="b">
            <a:noAutofit/>
          </a:bodyPr>
          <a:lstStyle>
            <a:lvl1pPr algn="l">
              <a:defRPr sz="14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7" name="Straight Connector 16">
            <a:extLst>
              <a:ext uri="{FF2B5EF4-FFF2-40B4-BE49-F238E27FC236}">
                <a16:creationId xmlns:a16="http://schemas.microsoft.com/office/drawing/2014/main" id="{DDF86A80-8584-4C6D-B246-F9DF69752A8B}"/>
              </a:ext>
            </a:extLst>
          </p:cNvPr>
          <p:cNvCxnSpPr>
            <a:cxnSpLocks/>
          </p:cNvCxnSpPr>
          <p:nvPr userDrawn="1"/>
        </p:nvCxnSpPr>
        <p:spPr>
          <a:xfrm>
            <a:off x="4392000" y="388136"/>
            <a:ext cx="0" cy="601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9B82704F-0024-289B-7CBF-29F732B7C1FB}"/>
              </a:ext>
            </a:extLst>
          </p:cNvPr>
          <p:cNvSpPr/>
          <p:nvPr/>
        </p:nvSpPr>
        <p:spPr>
          <a:xfrm>
            <a:off x="494046" y="2295242"/>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C9216847-562B-06AE-1CF7-2E8996425671}"/>
              </a:ext>
            </a:extLst>
          </p:cNvPr>
          <p:cNvSpPr/>
          <p:nvPr/>
        </p:nvSpPr>
        <p:spPr>
          <a:xfrm>
            <a:off x="494048" y="2295242"/>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7FF30683-558B-9C27-F951-F7B965103629}"/>
              </a:ext>
            </a:extLst>
          </p:cNvPr>
          <p:cNvSpPr/>
          <p:nvPr/>
        </p:nvSpPr>
        <p:spPr>
          <a:xfrm>
            <a:off x="1635341" y="1147621"/>
            <a:ext cx="1143664" cy="1147621"/>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rgbClr val="00AA45"/>
          </a:solidFill>
          <a:ln w="9525"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6F440361-444C-A451-B058-45C8B77EB15F}"/>
              </a:ext>
            </a:extLst>
          </p:cNvPr>
          <p:cNvSpPr/>
          <p:nvPr/>
        </p:nvSpPr>
        <p:spPr>
          <a:xfrm>
            <a:off x="491678" y="0"/>
            <a:ext cx="1143664" cy="1147621"/>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baseline="0">
              <a:solidFill>
                <a:schemeClr val="accent4">
                  <a:lumMod val="50000"/>
                </a:schemeClr>
              </a:solidFill>
            </a:endParaRPr>
          </a:p>
        </p:txBody>
      </p:sp>
      <p:sp>
        <p:nvSpPr>
          <p:cNvPr id="13" name="Freeform: Shape 12">
            <a:extLst>
              <a:ext uri="{FF2B5EF4-FFF2-40B4-BE49-F238E27FC236}">
                <a16:creationId xmlns:a16="http://schemas.microsoft.com/office/drawing/2014/main" id="{5DDE07A7-CE79-8B53-1E9E-DD4E8DE21334}"/>
              </a:ext>
            </a:extLst>
          </p:cNvPr>
          <p:cNvSpPr/>
          <p:nvPr/>
        </p:nvSpPr>
        <p:spPr>
          <a:xfrm>
            <a:off x="1634555" y="2295242"/>
            <a:ext cx="2287328" cy="2295242"/>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4"/>
            <a:stretch>
              <a:fillRect/>
            </a:stretch>
          </a:blipFill>
          <a:ln w="32734"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2DF244BC-49E9-E443-9676-7F05841F7FAE}"/>
              </a:ext>
            </a:extLst>
          </p:cNvPr>
          <p:cNvSpPr/>
          <p:nvPr/>
        </p:nvSpPr>
        <p:spPr>
          <a:xfrm>
            <a:off x="491678" y="3434705"/>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E5205A7C-88B1-6D7A-58DF-5ED1A324305F}"/>
              </a:ext>
            </a:extLst>
          </p:cNvPr>
          <p:cNvSpPr/>
          <p:nvPr/>
        </p:nvSpPr>
        <p:spPr>
          <a:xfrm>
            <a:off x="495254" y="4580757"/>
            <a:ext cx="2287328" cy="228600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5"/>
            <a:stretch>
              <a:fillRect/>
            </a:stretch>
          </a:blipFill>
          <a:ln w="16777"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827A34F-ED5E-B239-6DBE-99E7A8B6FB08}"/>
              </a:ext>
            </a:extLst>
          </p:cNvPr>
          <p:cNvSpPr/>
          <p:nvPr/>
        </p:nvSpPr>
        <p:spPr>
          <a:xfrm>
            <a:off x="1634562" y="-1305"/>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62D32885-6551-FBA7-AB57-45C1AAB78C89}"/>
              </a:ext>
            </a:extLst>
          </p:cNvPr>
          <p:cNvSpPr/>
          <p:nvPr/>
        </p:nvSpPr>
        <p:spPr>
          <a:xfrm>
            <a:off x="2779974" y="5710379"/>
            <a:ext cx="1144800" cy="1144800"/>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6"/>
            <a:stretch>
              <a:fillRect/>
            </a:stretch>
          </a:blipFill>
          <a:ln w="32734"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4295500A-40BD-4CE2-E8B8-CA787EC5AC53}"/>
              </a:ext>
            </a:extLst>
          </p:cNvPr>
          <p:cNvSpPr/>
          <p:nvPr/>
        </p:nvSpPr>
        <p:spPr>
          <a:xfrm>
            <a:off x="2776664" y="160"/>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12C921C4-63EB-8F82-FFA1-014A15F56719}"/>
              </a:ext>
            </a:extLst>
          </p:cNvPr>
          <p:cNvSpPr/>
          <p:nvPr/>
        </p:nvSpPr>
        <p:spPr>
          <a:xfrm>
            <a:off x="2776666" y="160"/>
            <a:ext cx="11421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7"/>
            <a:stretch>
              <a:fillRect/>
            </a:stretch>
          </a:bli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B98B045D-1E04-FA21-67EB-0EFE47E1898A}"/>
              </a:ext>
            </a:extLst>
          </p:cNvPr>
          <p:cNvSpPr/>
          <p:nvPr/>
        </p:nvSpPr>
        <p:spPr>
          <a:xfrm>
            <a:off x="2780020" y="4576379"/>
            <a:ext cx="1144800"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rgbClr val="CEBFF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A21CE72-980D-C787-4A18-96F0DB8B522C}"/>
              </a:ext>
            </a:extLst>
          </p:cNvPr>
          <p:cNvSpPr/>
          <p:nvPr/>
        </p:nvSpPr>
        <p:spPr>
          <a:xfrm>
            <a:off x="-781" y="3429000"/>
            <a:ext cx="496442" cy="2295242"/>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solidFill>
            <a:srgbClr val="441170"/>
          </a:solidFill>
          <a:ln w="32734"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68D253DC-23B0-38FB-3181-4AA097BE3BAB}"/>
              </a:ext>
            </a:extLst>
          </p:cNvPr>
          <p:cNvSpPr/>
          <p:nvPr/>
        </p:nvSpPr>
        <p:spPr>
          <a:xfrm>
            <a:off x="4764" y="5729006"/>
            <a:ext cx="486928"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23187E8D-F998-2A9B-47B5-F238153BA788}"/>
              </a:ext>
            </a:extLst>
          </p:cNvPr>
          <p:cNvSpPr/>
          <p:nvPr/>
        </p:nvSpPr>
        <p:spPr>
          <a:xfrm>
            <a:off x="-1" y="1146808"/>
            <a:ext cx="494918" cy="1146052"/>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accent4"/>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94053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1 - Image &amp; Ic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8000" y="360001"/>
            <a:ext cx="5217487" cy="2186252"/>
          </a:xfrm>
          <a:ln>
            <a:noFill/>
          </a:ln>
        </p:spPr>
        <p:txBody>
          <a:bodyPr anchor="t">
            <a:normAutofit/>
          </a:bodyPr>
          <a:lstStyle>
            <a:lvl1pPr algn="l">
              <a:lnSpc>
                <a:spcPct val="90000"/>
              </a:lnSpc>
              <a:defRPr sz="4800">
                <a:solidFill>
                  <a:schemeClr val="accent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4607999" y="2700000"/>
            <a:ext cx="5217477" cy="1176813"/>
          </a:xfrm>
        </p:spPr>
        <p:txBody>
          <a:bodyPr anchor="t">
            <a:noAutofit/>
          </a:bodyPr>
          <a:lstStyle>
            <a:lvl1pPr>
              <a:defRPr sz="1600">
                <a:solidFill>
                  <a:schemeClr val="accent1"/>
                </a:solidFill>
                <a:latin typeface="Public Sans SemiBold" pitchFamily="2"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4503173" y="5256000"/>
            <a:ext cx="5322309" cy="558001"/>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4503173" y="6069545"/>
            <a:ext cx="5322291" cy="330591"/>
          </a:xfrm>
        </p:spPr>
        <p:txBody>
          <a:bodyPr anchor="b">
            <a:noAutofit/>
          </a:bodyPr>
          <a:lstStyle>
            <a:lvl1pPr algn="l">
              <a:defRPr sz="14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7" name="Straight Connector 16">
            <a:extLst>
              <a:ext uri="{FF2B5EF4-FFF2-40B4-BE49-F238E27FC236}">
                <a16:creationId xmlns:a16="http://schemas.microsoft.com/office/drawing/2014/main" id="{DDF86A80-8584-4C6D-B246-F9DF69752A8B}"/>
              </a:ext>
            </a:extLst>
          </p:cNvPr>
          <p:cNvCxnSpPr>
            <a:cxnSpLocks/>
          </p:cNvCxnSpPr>
          <p:nvPr userDrawn="1"/>
        </p:nvCxnSpPr>
        <p:spPr>
          <a:xfrm>
            <a:off x="4392000" y="388136"/>
            <a:ext cx="0" cy="601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Freeform: Shape 81">
            <a:extLst>
              <a:ext uri="{FF2B5EF4-FFF2-40B4-BE49-F238E27FC236}">
                <a16:creationId xmlns:a16="http://schemas.microsoft.com/office/drawing/2014/main" id="{D600C957-B542-82DD-138B-031821C0773E}"/>
              </a:ext>
            </a:extLst>
          </p:cNvPr>
          <p:cNvSpPr/>
          <p:nvPr/>
        </p:nvSpPr>
        <p:spPr>
          <a:xfrm>
            <a:off x="11050800" y="5716800"/>
            <a:ext cx="1141200"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250FA366-F6BF-0170-A904-6729FFCA39D9}"/>
              </a:ext>
            </a:extLst>
          </p:cNvPr>
          <p:cNvSpPr/>
          <p:nvPr/>
        </p:nvSpPr>
        <p:spPr>
          <a:xfrm>
            <a:off x="11050800" y="3436277"/>
            <a:ext cx="1141200"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a:solidFill>
                <a:schemeClr val="accent4">
                  <a:lumMod val="50000"/>
                </a:schemeClr>
              </a:solidFill>
            </a:endParaRPr>
          </a:p>
        </p:txBody>
      </p:sp>
      <p:grpSp>
        <p:nvGrpSpPr>
          <p:cNvPr id="100" name="Group 99">
            <a:extLst>
              <a:ext uri="{FF2B5EF4-FFF2-40B4-BE49-F238E27FC236}">
                <a16:creationId xmlns:a16="http://schemas.microsoft.com/office/drawing/2014/main" id="{7A1399C0-7F6B-5590-8EB5-4542A7E45DD4}"/>
              </a:ext>
            </a:extLst>
          </p:cNvPr>
          <p:cNvGrpSpPr/>
          <p:nvPr userDrawn="1"/>
        </p:nvGrpSpPr>
        <p:grpSpPr>
          <a:xfrm>
            <a:off x="11050800" y="2297140"/>
            <a:ext cx="1141200" cy="1141200"/>
            <a:chOff x="10843046" y="2847248"/>
            <a:chExt cx="1361736" cy="1326360"/>
          </a:xfrm>
        </p:grpSpPr>
        <p:sp>
          <p:nvSpPr>
            <p:cNvPr id="101" name="Freeform: Shape 100">
              <a:extLst>
                <a:ext uri="{FF2B5EF4-FFF2-40B4-BE49-F238E27FC236}">
                  <a16:creationId xmlns:a16="http://schemas.microsoft.com/office/drawing/2014/main" id="{09BCCDBC-000D-904F-FD75-3359EE28DB58}"/>
                </a:ext>
              </a:extLst>
            </p:cNvPr>
            <p:cNvSpPr/>
            <p:nvPr/>
          </p:nvSpPr>
          <p:spPr>
            <a:xfrm>
              <a:off x="10843046" y="2847248"/>
              <a:ext cx="1346644" cy="132636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solidFill>
              <a:srgbClr val="8CE0FF"/>
            </a:solidFill>
            <a:ln w="16777" cap="flat">
              <a:noFill/>
              <a:prstDash val="solid"/>
              <a:miter/>
            </a:ln>
          </p:spPr>
          <p:txBody>
            <a:bodyPr rtlCol="0" anchor="ctr"/>
            <a:lstStyle/>
            <a:p>
              <a:endParaRPr lang="en-AU"/>
            </a:p>
          </p:txBody>
        </p:sp>
        <p:sp>
          <p:nvSpPr>
            <p:cNvPr id="102" name="Freeform: Shape 101">
              <a:extLst>
                <a:ext uri="{FF2B5EF4-FFF2-40B4-BE49-F238E27FC236}">
                  <a16:creationId xmlns:a16="http://schemas.microsoft.com/office/drawing/2014/main" id="{FF41B8A4-C09F-9D2F-E55A-9EF88CF8A636}"/>
                </a:ext>
              </a:extLst>
            </p:cNvPr>
            <p:cNvSpPr/>
            <p:nvPr/>
          </p:nvSpPr>
          <p:spPr>
            <a:xfrm>
              <a:off x="10843128" y="2847248"/>
              <a:ext cx="1361654" cy="1326360"/>
            </a:xfrm>
            <a:custGeom>
              <a:avLst/>
              <a:gdLst>
                <a:gd name="connsiteX0" fmla="*/ 1037876 w 1479990"/>
                <a:gd name="connsiteY0" fmla="*/ 0 h 1479990"/>
                <a:gd name="connsiteX1" fmla="*/ 1037876 w 1479990"/>
                <a:gd name="connsiteY1" fmla="*/ 441442 h 1479990"/>
                <a:gd name="connsiteX2" fmla="*/ 739491 w 1479990"/>
                <a:gd name="connsiteY2" fmla="*/ 441442 h 1479990"/>
                <a:gd name="connsiteX3" fmla="*/ 739491 w 1479990"/>
                <a:gd name="connsiteY3" fmla="*/ 739995 h 1479990"/>
                <a:gd name="connsiteX4" fmla="*/ 441106 w 1479990"/>
                <a:gd name="connsiteY4" fmla="*/ 739995 h 1479990"/>
                <a:gd name="connsiteX5" fmla="*/ 441106 w 1479990"/>
                <a:gd name="connsiteY5" fmla="*/ 1038380 h 1479990"/>
                <a:gd name="connsiteX6" fmla="*/ 0 w 1479990"/>
                <a:gd name="connsiteY6" fmla="*/ 1038380 h 1479990"/>
                <a:gd name="connsiteX7" fmla="*/ 0 w 1479990"/>
                <a:gd name="connsiteY7" fmla="*/ 1479990 h 1479990"/>
                <a:gd name="connsiteX8" fmla="*/ 1479990 w 1479990"/>
                <a:gd name="connsiteY8" fmla="*/ 1479990 h 1479990"/>
                <a:gd name="connsiteX9" fmla="*/ 1479990 w 1479990"/>
                <a:gd name="connsiteY9" fmla="*/ 0 h 1479990"/>
                <a:gd name="connsiteX10" fmla="*/ 1037876 w 1479990"/>
                <a:gd name="connsiteY10" fmla="*/ 0 h 147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9990" h="1479990">
                  <a:moveTo>
                    <a:pt x="1037876" y="0"/>
                  </a:moveTo>
                  <a:lnTo>
                    <a:pt x="1037876" y="441442"/>
                  </a:lnTo>
                  <a:lnTo>
                    <a:pt x="739491" y="441442"/>
                  </a:lnTo>
                  <a:lnTo>
                    <a:pt x="739491" y="739995"/>
                  </a:lnTo>
                  <a:lnTo>
                    <a:pt x="441106" y="739995"/>
                  </a:lnTo>
                  <a:lnTo>
                    <a:pt x="441106" y="1038380"/>
                  </a:lnTo>
                  <a:lnTo>
                    <a:pt x="0" y="1038380"/>
                  </a:lnTo>
                  <a:lnTo>
                    <a:pt x="0" y="1479990"/>
                  </a:lnTo>
                  <a:lnTo>
                    <a:pt x="1479990" y="1479990"/>
                  </a:lnTo>
                  <a:lnTo>
                    <a:pt x="1479990" y="0"/>
                  </a:lnTo>
                  <a:lnTo>
                    <a:pt x="1037876" y="0"/>
                  </a:lnTo>
                  <a:close/>
                </a:path>
              </a:pathLst>
            </a:custGeom>
            <a:solidFill>
              <a:srgbClr val="002664"/>
            </a:solidFill>
            <a:ln w="16777" cap="flat">
              <a:noFill/>
              <a:prstDash val="solid"/>
              <a:miter/>
            </a:ln>
          </p:spPr>
          <p:txBody>
            <a:bodyPr rtlCol="0" anchor="ctr"/>
            <a:lstStyle/>
            <a:p>
              <a:endParaRPr lang="en-AU"/>
            </a:p>
          </p:txBody>
        </p:sp>
        <p:sp>
          <p:nvSpPr>
            <p:cNvPr id="103" name="Freeform: Shape 102">
              <a:extLst>
                <a:ext uri="{FF2B5EF4-FFF2-40B4-BE49-F238E27FC236}">
                  <a16:creationId xmlns:a16="http://schemas.microsoft.com/office/drawing/2014/main" id="{D5393680-9ABB-FAF4-D006-698FFAE2D0F8}"/>
                </a:ext>
              </a:extLst>
            </p:cNvPr>
            <p:cNvSpPr/>
            <p:nvPr/>
          </p:nvSpPr>
          <p:spPr>
            <a:xfrm>
              <a:off x="11257111" y="3225964"/>
              <a:ext cx="108593" cy="111181"/>
            </a:xfrm>
            <a:custGeom>
              <a:avLst/>
              <a:gdLst>
                <a:gd name="connsiteX0" fmla="*/ 78161 w 119346"/>
                <a:gd name="connsiteY0" fmla="*/ 4066 h 124059"/>
                <a:gd name="connsiteX1" fmla="*/ 119346 w 119346"/>
                <a:gd name="connsiteY1" fmla="*/ 17515 h 124059"/>
                <a:gd name="connsiteX2" fmla="*/ 43531 w 119346"/>
                <a:gd name="connsiteY2" fmla="*/ 105770 h 124059"/>
                <a:gd name="connsiteX3" fmla="*/ 1337 w 119346"/>
                <a:gd name="connsiteY3" fmla="*/ 76015 h 124059"/>
                <a:gd name="connsiteX4" fmla="*/ 2346 w 119346"/>
                <a:gd name="connsiteY4" fmla="*/ 2049 h 124059"/>
                <a:gd name="connsiteX5" fmla="*/ 78161 w 119346"/>
                <a:gd name="connsiteY5" fmla="*/ 3898 h 12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6" h="124059">
                  <a:moveTo>
                    <a:pt x="78161" y="4066"/>
                  </a:moveTo>
                  <a:cubicBezTo>
                    <a:pt x="78161" y="4066"/>
                    <a:pt x="104049" y="-11231"/>
                    <a:pt x="119346" y="17515"/>
                  </a:cubicBezTo>
                  <a:cubicBezTo>
                    <a:pt x="119346" y="17515"/>
                    <a:pt x="34958" y="53993"/>
                    <a:pt x="43531" y="105770"/>
                  </a:cubicBezTo>
                  <a:cubicBezTo>
                    <a:pt x="52104" y="157546"/>
                    <a:pt x="2346" y="83748"/>
                    <a:pt x="1337" y="76015"/>
                  </a:cubicBezTo>
                  <a:cubicBezTo>
                    <a:pt x="328" y="68282"/>
                    <a:pt x="-1521" y="5075"/>
                    <a:pt x="2346" y="2049"/>
                  </a:cubicBezTo>
                  <a:cubicBezTo>
                    <a:pt x="6212" y="-809"/>
                    <a:pt x="78161" y="3898"/>
                    <a:pt x="78161" y="3898"/>
                  </a:cubicBezTo>
                </a:path>
              </a:pathLst>
            </a:custGeom>
            <a:solidFill>
              <a:srgbClr val="146CFD"/>
            </a:solidFill>
            <a:ln w="16777" cap="flat">
              <a:noFill/>
              <a:prstDash val="solid"/>
              <a:miter/>
            </a:ln>
          </p:spPr>
          <p:txBody>
            <a:bodyPr rtlCol="0" anchor="ctr"/>
            <a:lstStyle/>
            <a:p>
              <a:endParaRPr lang="en-AU"/>
            </a:p>
          </p:txBody>
        </p:sp>
        <p:sp>
          <p:nvSpPr>
            <p:cNvPr id="104" name="Freeform: Shape 103">
              <a:extLst>
                <a:ext uri="{FF2B5EF4-FFF2-40B4-BE49-F238E27FC236}">
                  <a16:creationId xmlns:a16="http://schemas.microsoft.com/office/drawing/2014/main" id="{04D1BF36-6167-305B-E47A-39FC23538D19}"/>
                </a:ext>
              </a:extLst>
            </p:cNvPr>
            <p:cNvSpPr/>
            <p:nvPr/>
          </p:nvSpPr>
          <p:spPr>
            <a:xfrm>
              <a:off x="11226512" y="2975454"/>
              <a:ext cx="317082" cy="242402"/>
            </a:xfrm>
            <a:custGeom>
              <a:avLst/>
              <a:gdLst>
                <a:gd name="connsiteX0" fmla="*/ 192648 w 348480"/>
                <a:gd name="connsiteY0" fmla="*/ 0 h 270479"/>
                <a:gd name="connsiteX1" fmla="*/ 16138 w 348480"/>
                <a:gd name="connsiteY1" fmla="*/ 176510 h 270479"/>
                <a:gd name="connsiteX2" fmla="*/ 16138 w 348480"/>
                <a:gd name="connsiteY2" fmla="*/ 254342 h 270479"/>
                <a:gd name="connsiteX3" fmla="*/ 55138 w 348480"/>
                <a:gd name="connsiteY3" fmla="*/ 270480 h 270479"/>
                <a:gd name="connsiteX4" fmla="*/ 94138 w 348480"/>
                <a:gd name="connsiteY4" fmla="*/ 254342 h 270479"/>
                <a:gd name="connsiteX5" fmla="*/ 348480 w 348480"/>
                <a:gd name="connsiteY5" fmla="*/ 0 h 270479"/>
                <a:gd name="connsiteX6" fmla="*/ 192648 w 348480"/>
                <a:gd name="connsiteY6" fmla="*/ 0 h 27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480" h="270479">
                  <a:moveTo>
                    <a:pt x="192648" y="0"/>
                  </a:moveTo>
                  <a:lnTo>
                    <a:pt x="16138" y="176510"/>
                  </a:lnTo>
                  <a:cubicBezTo>
                    <a:pt x="-5379" y="198027"/>
                    <a:pt x="-5379" y="232824"/>
                    <a:pt x="16138" y="254342"/>
                  </a:cubicBezTo>
                  <a:cubicBezTo>
                    <a:pt x="26897" y="265101"/>
                    <a:pt x="41017" y="270480"/>
                    <a:pt x="55138" y="270480"/>
                  </a:cubicBezTo>
                  <a:cubicBezTo>
                    <a:pt x="69259" y="270480"/>
                    <a:pt x="83380" y="265101"/>
                    <a:pt x="94138" y="254342"/>
                  </a:cubicBezTo>
                  <a:lnTo>
                    <a:pt x="348480" y="0"/>
                  </a:lnTo>
                  <a:lnTo>
                    <a:pt x="192648" y="0"/>
                  </a:lnTo>
                  <a:close/>
                </a:path>
              </a:pathLst>
            </a:custGeom>
            <a:solidFill>
              <a:srgbClr val="002664"/>
            </a:solidFill>
            <a:ln w="16777" cap="flat">
              <a:noFill/>
              <a:prstDash val="solid"/>
              <a:miter/>
            </a:ln>
          </p:spPr>
          <p:txBody>
            <a:bodyPr rtlCol="0" anchor="ctr"/>
            <a:lstStyle/>
            <a:p>
              <a:endParaRPr lang="en-AU"/>
            </a:p>
          </p:txBody>
        </p:sp>
        <p:sp>
          <p:nvSpPr>
            <p:cNvPr id="105" name="Freeform: Shape 104">
              <a:extLst>
                <a:ext uri="{FF2B5EF4-FFF2-40B4-BE49-F238E27FC236}">
                  <a16:creationId xmlns:a16="http://schemas.microsoft.com/office/drawing/2014/main" id="{AEA0A08E-4A38-2738-7D4A-C5F79B7D379C}"/>
                </a:ext>
              </a:extLst>
            </p:cNvPr>
            <p:cNvSpPr/>
            <p:nvPr/>
          </p:nvSpPr>
          <p:spPr>
            <a:xfrm>
              <a:off x="11100627" y="3117823"/>
              <a:ext cx="321518" cy="367144"/>
            </a:xfrm>
            <a:custGeom>
              <a:avLst/>
              <a:gdLst>
                <a:gd name="connsiteX0" fmla="*/ 0 w 353355"/>
                <a:gd name="connsiteY0" fmla="*/ 210635 h 409670"/>
                <a:gd name="connsiteX1" fmla="*/ 198699 w 353355"/>
                <a:gd name="connsiteY1" fmla="*/ 409670 h 409670"/>
                <a:gd name="connsiteX2" fmla="*/ 314523 w 353355"/>
                <a:gd name="connsiteY2" fmla="*/ 409670 h 409670"/>
                <a:gd name="connsiteX3" fmla="*/ 353355 w 353355"/>
                <a:gd name="connsiteY3" fmla="*/ 340075 h 409670"/>
                <a:gd name="connsiteX4" fmla="*/ 314859 w 353355"/>
                <a:gd name="connsiteY4" fmla="*/ 340075 h 409670"/>
                <a:gd name="connsiteX5" fmla="*/ 295696 w 353355"/>
                <a:gd name="connsiteY5" fmla="*/ 317045 h 409670"/>
                <a:gd name="connsiteX6" fmla="*/ 233833 w 353355"/>
                <a:gd name="connsiteY6" fmla="*/ 255182 h 409670"/>
                <a:gd name="connsiteX7" fmla="*/ 228622 w 353355"/>
                <a:gd name="connsiteY7" fmla="*/ 249971 h 409670"/>
                <a:gd name="connsiteX8" fmla="*/ 224419 w 353355"/>
                <a:gd name="connsiteY8" fmla="*/ 179367 h 409670"/>
                <a:gd name="connsiteX9" fmla="*/ 250812 w 353355"/>
                <a:gd name="connsiteY9" fmla="*/ 152975 h 409670"/>
                <a:gd name="connsiteX10" fmla="*/ 246441 w 353355"/>
                <a:gd name="connsiteY10" fmla="*/ 98341 h 409670"/>
                <a:gd name="connsiteX11" fmla="*/ 148100 w 353355"/>
                <a:gd name="connsiteY11" fmla="*/ 0 h 409670"/>
                <a:gd name="connsiteX12" fmla="*/ 1681 w 353355"/>
                <a:gd name="connsiteY12" fmla="*/ 141376 h 409670"/>
                <a:gd name="connsiteX13" fmla="*/ 168 w 353355"/>
                <a:gd name="connsiteY13" fmla="*/ 210635 h 40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355" h="409670">
                  <a:moveTo>
                    <a:pt x="0" y="210635"/>
                  </a:moveTo>
                  <a:lnTo>
                    <a:pt x="198699" y="409670"/>
                  </a:lnTo>
                  <a:lnTo>
                    <a:pt x="314523" y="409670"/>
                  </a:lnTo>
                  <a:cubicBezTo>
                    <a:pt x="314523" y="355877"/>
                    <a:pt x="353355" y="340075"/>
                    <a:pt x="353355" y="340075"/>
                  </a:cubicBezTo>
                  <a:lnTo>
                    <a:pt x="314859" y="340075"/>
                  </a:lnTo>
                  <a:cubicBezTo>
                    <a:pt x="316877" y="324441"/>
                    <a:pt x="295696" y="317045"/>
                    <a:pt x="295696" y="317045"/>
                  </a:cubicBezTo>
                  <a:cubicBezTo>
                    <a:pt x="295696" y="317045"/>
                    <a:pt x="262411" y="283760"/>
                    <a:pt x="233833" y="255182"/>
                  </a:cubicBezTo>
                  <a:lnTo>
                    <a:pt x="228622" y="249971"/>
                  </a:lnTo>
                  <a:cubicBezTo>
                    <a:pt x="205928" y="227277"/>
                    <a:pt x="217191" y="194497"/>
                    <a:pt x="224419" y="179367"/>
                  </a:cubicBezTo>
                  <a:lnTo>
                    <a:pt x="250812" y="152975"/>
                  </a:lnTo>
                  <a:cubicBezTo>
                    <a:pt x="270984" y="132802"/>
                    <a:pt x="246441" y="98341"/>
                    <a:pt x="246441" y="98341"/>
                  </a:cubicBezTo>
                  <a:lnTo>
                    <a:pt x="148100" y="0"/>
                  </a:lnTo>
                  <a:lnTo>
                    <a:pt x="1681" y="141376"/>
                  </a:lnTo>
                  <a:cubicBezTo>
                    <a:pt x="15129" y="182898"/>
                    <a:pt x="168" y="210635"/>
                    <a:pt x="168" y="210635"/>
                  </a:cubicBezTo>
                </a:path>
              </a:pathLst>
            </a:custGeom>
            <a:solidFill>
              <a:srgbClr val="146CFD"/>
            </a:solidFill>
            <a:ln w="16777" cap="flat">
              <a:noFill/>
              <a:prstDash val="solid"/>
              <a:miter/>
            </a:ln>
          </p:spPr>
          <p:txBody>
            <a:bodyPr rtlCol="0" anchor="ctr"/>
            <a:lstStyle/>
            <a:p>
              <a:endParaRPr lang="en-AU"/>
            </a:p>
          </p:txBody>
        </p:sp>
        <p:sp>
          <p:nvSpPr>
            <p:cNvPr id="106" name="Freeform: Shape 105">
              <a:extLst>
                <a:ext uri="{FF2B5EF4-FFF2-40B4-BE49-F238E27FC236}">
                  <a16:creationId xmlns:a16="http://schemas.microsoft.com/office/drawing/2014/main" id="{340AABB2-D0F7-723F-CE1E-282F0A15B788}"/>
                </a:ext>
              </a:extLst>
            </p:cNvPr>
            <p:cNvSpPr/>
            <p:nvPr/>
          </p:nvSpPr>
          <p:spPr>
            <a:xfrm>
              <a:off x="11057493" y="3244523"/>
              <a:ext cx="428742" cy="265753"/>
            </a:xfrm>
            <a:custGeom>
              <a:avLst/>
              <a:gdLst>
                <a:gd name="connsiteX0" fmla="*/ 8406 w 471197"/>
                <a:gd name="connsiteY0" fmla="*/ 73462 h 296535"/>
                <a:gd name="connsiteX1" fmla="*/ 230976 w 471197"/>
                <a:gd name="connsiteY1" fmla="*/ 296536 h 296535"/>
                <a:gd name="connsiteX2" fmla="*/ 471198 w 471197"/>
                <a:gd name="connsiteY2" fmla="*/ 296536 h 296535"/>
                <a:gd name="connsiteX3" fmla="*/ 471198 w 471197"/>
                <a:gd name="connsiteY3" fmla="*/ 263419 h 296535"/>
                <a:gd name="connsiteX4" fmla="*/ 400594 w 471197"/>
                <a:gd name="connsiteY4" fmla="*/ 198699 h 296535"/>
                <a:gd name="connsiteX5" fmla="*/ 361762 w 471197"/>
                <a:gd name="connsiteY5" fmla="*/ 268295 h 296535"/>
                <a:gd name="connsiteX6" fmla="*/ 245938 w 471197"/>
                <a:gd name="connsiteY6" fmla="*/ 268295 h 296535"/>
                <a:gd name="connsiteX7" fmla="*/ 47238 w 471197"/>
                <a:gd name="connsiteY7" fmla="*/ 69259 h 296535"/>
                <a:gd name="connsiteX8" fmla="*/ 48751 w 471197"/>
                <a:gd name="connsiteY8" fmla="*/ 0 h 296535"/>
                <a:gd name="connsiteX9" fmla="*/ 6893 w 471197"/>
                <a:gd name="connsiteY9" fmla="*/ 41858 h 296535"/>
                <a:gd name="connsiteX10" fmla="*/ 8406 w 471197"/>
                <a:gd name="connsiteY10" fmla="*/ 73462 h 29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197" h="296535">
                  <a:moveTo>
                    <a:pt x="8406" y="73462"/>
                  </a:moveTo>
                  <a:cubicBezTo>
                    <a:pt x="26393" y="91449"/>
                    <a:pt x="230976" y="296536"/>
                    <a:pt x="230976" y="296536"/>
                  </a:cubicBezTo>
                  <a:lnTo>
                    <a:pt x="471198" y="296536"/>
                  </a:lnTo>
                  <a:lnTo>
                    <a:pt x="471198" y="263419"/>
                  </a:lnTo>
                  <a:cubicBezTo>
                    <a:pt x="471198" y="263419"/>
                    <a:pt x="459598" y="198699"/>
                    <a:pt x="400594" y="198699"/>
                  </a:cubicBezTo>
                  <a:cubicBezTo>
                    <a:pt x="400594" y="198699"/>
                    <a:pt x="361762" y="214501"/>
                    <a:pt x="361762" y="268295"/>
                  </a:cubicBezTo>
                  <a:lnTo>
                    <a:pt x="245938" y="268295"/>
                  </a:lnTo>
                  <a:lnTo>
                    <a:pt x="47238" y="69259"/>
                  </a:lnTo>
                  <a:cubicBezTo>
                    <a:pt x="47238" y="69259"/>
                    <a:pt x="62368" y="41522"/>
                    <a:pt x="48751" y="0"/>
                  </a:cubicBezTo>
                  <a:lnTo>
                    <a:pt x="6893" y="41858"/>
                  </a:lnTo>
                  <a:cubicBezTo>
                    <a:pt x="6893" y="41858"/>
                    <a:pt x="-9581" y="55474"/>
                    <a:pt x="8406" y="73462"/>
                  </a:cubicBezTo>
                </a:path>
              </a:pathLst>
            </a:custGeom>
            <a:solidFill>
              <a:srgbClr val="FFFFFF"/>
            </a:solidFill>
            <a:ln w="16777" cap="flat">
              <a:noFill/>
              <a:prstDash val="solid"/>
              <a:miter/>
            </a:ln>
          </p:spPr>
          <p:txBody>
            <a:bodyPr rtlCol="0" anchor="ctr"/>
            <a:lstStyle/>
            <a:p>
              <a:endParaRPr lang="en-AU"/>
            </a:p>
          </p:txBody>
        </p:sp>
        <p:sp>
          <p:nvSpPr>
            <p:cNvPr id="107" name="Freeform: Shape 106">
              <a:extLst>
                <a:ext uri="{FF2B5EF4-FFF2-40B4-BE49-F238E27FC236}">
                  <a16:creationId xmlns:a16="http://schemas.microsoft.com/office/drawing/2014/main" id="{633FF7E0-544E-260F-5390-E5F2BA5AAD81}"/>
                </a:ext>
              </a:extLst>
            </p:cNvPr>
            <p:cNvSpPr/>
            <p:nvPr/>
          </p:nvSpPr>
          <p:spPr>
            <a:xfrm>
              <a:off x="11278518" y="3259287"/>
              <a:ext cx="35486" cy="29979"/>
            </a:xfrm>
            <a:custGeom>
              <a:avLst/>
              <a:gdLst>
                <a:gd name="connsiteX0" fmla="*/ 24879 w 39000"/>
                <a:gd name="connsiteY0" fmla="*/ 12440 h 33452"/>
                <a:gd name="connsiteX1" fmla="*/ 12440 w 39000"/>
                <a:gd name="connsiteY1" fmla="*/ 0 h 33452"/>
                <a:gd name="connsiteX2" fmla="*/ 0 w 39000"/>
                <a:gd name="connsiteY2" fmla="*/ 12440 h 33452"/>
                <a:gd name="connsiteX3" fmla="*/ 12440 w 39000"/>
                <a:gd name="connsiteY3" fmla="*/ 24879 h 33452"/>
                <a:gd name="connsiteX4" fmla="*/ 18155 w 39000"/>
                <a:gd name="connsiteY4" fmla="*/ 23535 h 33452"/>
                <a:gd name="connsiteX5" fmla="*/ 32276 w 39000"/>
                <a:gd name="connsiteY5" fmla="*/ 33453 h 33452"/>
                <a:gd name="connsiteX6" fmla="*/ 39000 w 39000"/>
                <a:gd name="connsiteY6" fmla="*/ 24039 h 33452"/>
                <a:gd name="connsiteX7" fmla="*/ 24879 w 39000"/>
                <a:gd name="connsiteY7" fmla="*/ 14121 h 33452"/>
                <a:gd name="connsiteX8" fmla="*/ 24879 w 39000"/>
                <a:gd name="connsiteY8" fmla="*/ 12440 h 33452"/>
                <a:gd name="connsiteX9" fmla="*/ 5716 w 39000"/>
                <a:gd name="connsiteY9" fmla="*/ 12440 h 33452"/>
                <a:gd name="connsiteX10" fmla="*/ 12440 w 39000"/>
                <a:gd name="connsiteY10" fmla="*/ 5716 h 33452"/>
                <a:gd name="connsiteX11" fmla="*/ 18491 w 39000"/>
                <a:gd name="connsiteY11" fmla="*/ 9750 h 33452"/>
                <a:gd name="connsiteX12" fmla="*/ 15802 w 39000"/>
                <a:gd name="connsiteY12" fmla="*/ 7733 h 33452"/>
                <a:gd name="connsiteX13" fmla="*/ 9078 w 39000"/>
                <a:gd name="connsiteY13" fmla="*/ 17147 h 33452"/>
                <a:gd name="connsiteX14" fmla="*/ 11767 w 39000"/>
                <a:gd name="connsiteY14" fmla="*/ 18996 h 33452"/>
                <a:gd name="connsiteX15" fmla="*/ 5716 w 39000"/>
                <a:gd name="connsiteY15" fmla="*/ 12440 h 3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00" h="33452">
                  <a:moveTo>
                    <a:pt x="24879" y="12440"/>
                  </a:moveTo>
                  <a:cubicBezTo>
                    <a:pt x="24879" y="5547"/>
                    <a:pt x="19332" y="0"/>
                    <a:pt x="12440" y="0"/>
                  </a:cubicBezTo>
                  <a:cubicBezTo>
                    <a:pt x="5547" y="0"/>
                    <a:pt x="0" y="5547"/>
                    <a:pt x="0" y="12440"/>
                  </a:cubicBezTo>
                  <a:cubicBezTo>
                    <a:pt x="0" y="19332"/>
                    <a:pt x="5547" y="24879"/>
                    <a:pt x="12440" y="24879"/>
                  </a:cubicBezTo>
                  <a:cubicBezTo>
                    <a:pt x="14457" y="24879"/>
                    <a:pt x="16306" y="24375"/>
                    <a:pt x="18155" y="23535"/>
                  </a:cubicBezTo>
                  <a:lnTo>
                    <a:pt x="32276" y="33453"/>
                  </a:lnTo>
                  <a:lnTo>
                    <a:pt x="39000" y="24039"/>
                  </a:lnTo>
                  <a:lnTo>
                    <a:pt x="24879" y="14121"/>
                  </a:lnTo>
                  <a:cubicBezTo>
                    <a:pt x="24879" y="14121"/>
                    <a:pt x="24879" y="13112"/>
                    <a:pt x="24879" y="12440"/>
                  </a:cubicBezTo>
                  <a:moveTo>
                    <a:pt x="5716" y="12440"/>
                  </a:moveTo>
                  <a:cubicBezTo>
                    <a:pt x="5716" y="8741"/>
                    <a:pt x="8741" y="5716"/>
                    <a:pt x="12440" y="5716"/>
                  </a:cubicBezTo>
                  <a:cubicBezTo>
                    <a:pt x="15129" y="5716"/>
                    <a:pt x="17483" y="7397"/>
                    <a:pt x="18491" y="9750"/>
                  </a:cubicBezTo>
                  <a:lnTo>
                    <a:pt x="15802" y="7733"/>
                  </a:lnTo>
                  <a:lnTo>
                    <a:pt x="9078" y="17147"/>
                  </a:lnTo>
                  <a:lnTo>
                    <a:pt x="11767" y="18996"/>
                  </a:lnTo>
                  <a:cubicBezTo>
                    <a:pt x="8405" y="18660"/>
                    <a:pt x="5716" y="15970"/>
                    <a:pt x="5716" y="12440"/>
                  </a:cubicBezTo>
                </a:path>
              </a:pathLst>
            </a:custGeom>
            <a:solidFill>
              <a:srgbClr val="FFFFFF"/>
            </a:solidFill>
            <a:ln w="16777" cap="flat">
              <a:noFill/>
              <a:prstDash val="solid"/>
              <a:miter/>
            </a:ln>
          </p:spPr>
          <p:txBody>
            <a:bodyPr rtlCol="0" anchor="ctr"/>
            <a:lstStyle/>
            <a:p>
              <a:endParaRPr lang="en-AU"/>
            </a:p>
          </p:txBody>
        </p:sp>
        <p:sp>
          <p:nvSpPr>
            <p:cNvPr id="108" name="Freeform: Shape 107">
              <a:extLst>
                <a:ext uri="{FF2B5EF4-FFF2-40B4-BE49-F238E27FC236}">
                  <a16:creationId xmlns:a16="http://schemas.microsoft.com/office/drawing/2014/main" id="{95C13C28-C293-C80C-7AAC-43E9348DE762}"/>
                </a:ext>
              </a:extLst>
            </p:cNvPr>
            <p:cNvSpPr/>
            <p:nvPr/>
          </p:nvSpPr>
          <p:spPr>
            <a:xfrm>
              <a:off x="11269646" y="3294841"/>
              <a:ext cx="29827" cy="22297"/>
            </a:xfrm>
            <a:custGeom>
              <a:avLst/>
              <a:gdLst>
                <a:gd name="connsiteX0" fmla="*/ 23030 w 32780"/>
                <a:gd name="connsiteY0" fmla="*/ 19332 h 24879"/>
                <a:gd name="connsiteX1" fmla="*/ 31604 w 32780"/>
                <a:gd name="connsiteY1" fmla="*/ 20173 h 24879"/>
                <a:gd name="connsiteX2" fmla="*/ 32780 w 32780"/>
                <a:gd name="connsiteY2" fmla="*/ 8741 h 24879"/>
                <a:gd name="connsiteX3" fmla="*/ 24039 w 32780"/>
                <a:gd name="connsiteY3" fmla="*/ 7901 h 24879"/>
                <a:gd name="connsiteX4" fmla="*/ 12440 w 32780"/>
                <a:gd name="connsiteY4" fmla="*/ 0 h 24879"/>
                <a:gd name="connsiteX5" fmla="*/ 0 w 32780"/>
                <a:gd name="connsiteY5" fmla="*/ 12440 h 24879"/>
                <a:gd name="connsiteX6" fmla="*/ 12440 w 32780"/>
                <a:gd name="connsiteY6" fmla="*/ 24879 h 24879"/>
                <a:gd name="connsiteX7" fmla="*/ 22862 w 32780"/>
                <a:gd name="connsiteY7" fmla="*/ 19332 h 24879"/>
                <a:gd name="connsiteX8" fmla="*/ 5716 w 32780"/>
                <a:gd name="connsiteY8" fmla="*/ 12440 h 24879"/>
                <a:gd name="connsiteX9" fmla="*/ 12440 w 32780"/>
                <a:gd name="connsiteY9" fmla="*/ 5716 h 24879"/>
                <a:gd name="connsiteX10" fmla="*/ 16306 w 32780"/>
                <a:gd name="connsiteY10" fmla="*/ 7060 h 24879"/>
                <a:gd name="connsiteX11" fmla="*/ 13112 w 32780"/>
                <a:gd name="connsiteY11" fmla="*/ 6724 h 24879"/>
                <a:gd name="connsiteX12" fmla="*/ 11935 w 32780"/>
                <a:gd name="connsiteY12" fmla="*/ 18155 h 24879"/>
                <a:gd name="connsiteX13" fmla="*/ 15297 w 32780"/>
                <a:gd name="connsiteY13" fmla="*/ 18491 h 24879"/>
                <a:gd name="connsiteX14" fmla="*/ 12608 w 32780"/>
                <a:gd name="connsiteY14" fmla="*/ 19164 h 24879"/>
                <a:gd name="connsiteX15" fmla="*/ 5884 w 32780"/>
                <a:gd name="connsiteY15" fmla="*/ 12440 h 2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80" h="24879">
                  <a:moveTo>
                    <a:pt x="23030" y="19332"/>
                  </a:moveTo>
                  <a:lnTo>
                    <a:pt x="31604" y="20173"/>
                  </a:lnTo>
                  <a:lnTo>
                    <a:pt x="32780" y="8741"/>
                  </a:lnTo>
                  <a:lnTo>
                    <a:pt x="24039" y="7901"/>
                  </a:lnTo>
                  <a:cubicBezTo>
                    <a:pt x="22190" y="3194"/>
                    <a:pt x="17819" y="0"/>
                    <a:pt x="12440" y="0"/>
                  </a:cubicBezTo>
                  <a:cubicBezTo>
                    <a:pt x="5547" y="0"/>
                    <a:pt x="0" y="5547"/>
                    <a:pt x="0" y="12440"/>
                  </a:cubicBezTo>
                  <a:cubicBezTo>
                    <a:pt x="0" y="19332"/>
                    <a:pt x="5547" y="24879"/>
                    <a:pt x="12440" y="24879"/>
                  </a:cubicBezTo>
                  <a:cubicBezTo>
                    <a:pt x="16810" y="24879"/>
                    <a:pt x="20509" y="22694"/>
                    <a:pt x="22862" y="19332"/>
                  </a:cubicBezTo>
                  <a:moveTo>
                    <a:pt x="5716" y="12440"/>
                  </a:moveTo>
                  <a:cubicBezTo>
                    <a:pt x="5716" y="8741"/>
                    <a:pt x="8741" y="5716"/>
                    <a:pt x="12440" y="5716"/>
                  </a:cubicBezTo>
                  <a:cubicBezTo>
                    <a:pt x="13953" y="5716"/>
                    <a:pt x="15129" y="6220"/>
                    <a:pt x="16306" y="7060"/>
                  </a:cubicBezTo>
                  <a:lnTo>
                    <a:pt x="13112" y="6724"/>
                  </a:lnTo>
                  <a:lnTo>
                    <a:pt x="11935" y="18155"/>
                  </a:lnTo>
                  <a:lnTo>
                    <a:pt x="15297" y="18491"/>
                  </a:lnTo>
                  <a:cubicBezTo>
                    <a:pt x="14457" y="18828"/>
                    <a:pt x="13616" y="19164"/>
                    <a:pt x="12608" y="19164"/>
                  </a:cubicBezTo>
                  <a:cubicBezTo>
                    <a:pt x="8910" y="19164"/>
                    <a:pt x="5884" y="16138"/>
                    <a:pt x="5884" y="12440"/>
                  </a:cubicBezTo>
                </a:path>
              </a:pathLst>
            </a:custGeom>
            <a:solidFill>
              <a:srgbClr val="FFFFFF"/>
            </a:solidFill>
            <a:ln w="16777" cap="flat">
              <a:noFill/>
              <a:prstDash val="solid"/>
              <a:miter/>
            </a:ln>
          </p:spPr>
          <p:txBody>
            <a:bodyPr rtlCol="0" anchor="ctr"/>
            <a:lstStyle/>
            <a:p>
              <a:endParaRPr lang="en-AU"/>
            </a:p>
          </p:txBody>
        </p:sp>
        <p:sp>
          <p:nvSpPr>
            <p:cNvPr id="109" name="Freeform: Shape 108">
              <a:extLst>
                <a:ext uri="{FF2B5EF4-FFF2-40B4-BE49-F238E27FC236}">
                  <a16:creationId xmlns:a16="http://schemas.microsoft.com/office/drawing/2014/main" id="{758A3064-CF63-7D31-6551-1CCD2F1B3FE4}"/>
                </a:ext>
              </a:extLst>
            </p:cNvPr>
            <p:cNvSpPr/>
            <p:nvPr/>
          </p:nvSpPr>
          <p:spPr>
            <a:xfrm>
              <a:off x="11303909" y="3230512"/>
              <a:ext cx="35486" cy="34951"/>
            </a:xfrm>
            <a:custGeom>
              <a:avLst/>
              <a:gdLst>
                <a:gd name="connsiteX0" fmla="*/ 39000 w 39000"/>
                <a:gd name="connsiteY0" fmla="*/ 30931 h 39000"/>
                <a:gd name="connsiteX1" fmla="*/ 24207 w 39000"/>
                <a:gd name="connsiteY1" fmla="*/ 16138 h 39000"/>
                <a:gd name="connsiteX2" fmla="*/ 24879 w 39000"/>
                <a:gd name="connsiteY2" fmla="*/ 12440 h 39000"/>
                <a:gd name="connsiteX3" fmla="*/ 12440 w 39000"/>
                <a:gd name="connsiteY3" fmla="*/ 0 h 39000"/>
                <a:gd name="connsiteX4" fmla="*/ 0 w 39000"/>
                <a:gd name="connsiteY4" fmla="*/ 12440 h 39000"/>
                <a:gd name="connsiteX5" fmla="*/ 12440 w 39000"/>
                <a:gd name="connsiteY5" fmla="*/ 24879 h 39000"/>
                <a:gd name="connsiteX6" fmla="*/ 16138 w 39000"/>
                <a:gd name="connsiteY6" fmla="*/ 24207 h 39000"/>
                <a:gd name="connsiteX7" fmla="*/ 30931 w 39000"/>
                <a:gd name="connsiteY7" fmla="*/ 39000 h 39000"/>
                <a:gd name="connsiteX8" fmla="*/ 39000 w 39000"/>
                <a:gd name="connsiteY8" fmla="*/ 30931 h 39000"/>
                <a:gd name="connsiteX9" fmla="*/ 5716 w 39000"/>
                <a:gd name="connsiteY9" fmla="*/ 12440 h 39000"/>
                <a:gd name="connsiteX10" fmla="*/ 12440 w 39000"/>
                <a:gd name="connsiteY10" fmla="*/ 5716 h 39000"/>
                <a:gd name="connsiteX11" fmla="*/ 18828 w 39000"/>
                <a:gd name="connsiteY11" fmla="*/ 10591 h 39000"/>
                <a:gd name="connsiteX12" fmla="*/ 16474 w 39000"/>
                <a:gd name="connsiteY12" fmla="*/ 8405 h 39000"/>
                <a:gd name="connsiteX13" fmla="*/ 8405 w 39000"/>
                <a:gd name="connsiteY13" fmla="*/ 16474 h 39000"/>
                <a:gd name="connsiteX14" fmla="*/ 10759 w 39000"/>
                <a:gd name="connsiteY14" fmla="*/ 18660 h 39000"/>
                <a:gd name="connsiteX15" fmla="*/ 5884 w 39000"/>
                <a:gd name="connsiteY15" fmla="*/ 12272 h 3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00" h="39000">
                  <a:moveTo>
                    <a:pt x="39000" y="30931"/>
                  </a:moveTo>
                  <a:lnTo>
                    <a:pt x="24207" y="16138"/>
                  </a:lnTo>
                  <a:cubicBezTo>
                    <a:pt x="24543" y="14961"/>
                    <a:pt x="24879" y="13785"/>
                    <a:pt x="24879" y="12440"/>
                  </a:cubicBezTo>
                  <a:cubicBezTo>
                    <a:pt x="24879" y="5547"/>
                    <a:pt x="19332" y="0"/>
                    <a:pt x="12440" y="0"/>
                  </a:cubicBezTo>
                  <a:cubicBezTo>
                    <a:pt x="5547" y="0"/>
                    <a:pt x="0" y="5547"/>
                    <a:pt x="0" y="12440"/>
                  </a:cubicBezTo>
                  <a:cubicBezTo>
                    <a:pt x="0" y="19332"/>
                    <a:pt x="5547" y="24879"/>
                    <a:pt x="12440" y="24879"/>
                  </a:cubicBezTo>
                  <a:cubicBezTo>
                    <a:pt x="13785" y="24879"/>
                    <a:pt x="14961" y="24711"/>
                    <a:pt x="16138" y="24207"/>
                  </a:cubicBezTo>
                  <a:lnTo>
                    <a:pt x="30931" y="39000"/>
                  </a:lnTo>
                  <a:lnTo>
                    <a:pt x="39000" y="30931"/>
                  </a:lnTo>
                  <a:close/>
                  <a:moveTo>
                    <a:pt x="5716" y="12440"/>
                  </a:moveTo>
                  <a:cubicBezTo>
                    <a:pt x="5716" y="8741"/>
                    <a:pt x="8741" y="5716"/>
                    <a:pt x="12440" y="5716"/>
                  </a:cubicBezTo>
                  <a:cubicBezTo>
                    <a:pt x="15466" y="5716"/>
                    <a:pt x="17987" y="7901"/>
                    <a:pt x="18828" y="10591"/>
                  </a:cubicBezTo>
                  <a:lnTo>
                    <a:pt x="16474" y="8405"/>
                  </a:lnTo>
                  <a:lnTo>
                    <a:pt x="8405" y="16474"/>
                  </a:lnTo>
                  <a:lnTo>
                    <a:pt x="10759" y="18660"/>
                  </a:lnTo>
                  <a:cubicBezTo>
                    <a:pt x="7901" y="17819"/>
                    <a:pt x="5884" y="15466"/>
                    <a:pt x="5884" y="12272"/>
                  </a:cubicBezTo>
                </a:path>
              </a:pathLst>
            </a:custGeom>
            <a:solidFill>
              <a:srgbClr val="FFFFFF"/>
            </a:solidFill>
            <a:ln w="16777" cap="flat">
              <a:noFill/>
              <a:prstDash val="solid"/>
              <a:miter/>
            </a:ln>
          </p:spPr>
          <p:txBody>
            <a:bodyPr rtlCol="0" anchor="ctr"/>
            <a:lstStyle/>
            <a:p>
              <a:endParaRPr lang="en-AU"/>
            </a:p>
          </p:txBody>
        </p:sp>
        <p:sp>
          <p:nvSpPr>
            <p:cNvPr id="110" name="Freeform: Shape 109">
              <a:extLst>
                <a:ext uri="{FF2B5EF4-FFF2-40B4-BE49-F238E27FC236}">
                  <a16:creationId xmlns:a16="http://schemas.microsoft.com/office/drawing/2014/main" id="{4F294D4C-0FD5-944F-E7FA-630A96D4EA1F}"/>
                </a:ext>
              </a:extLst>
            </p:cNvPr>
            <p:cNvSpPr/>
            <p:nvPr/>
          </p:nvSpPr>
          <p:spPr>
            <a:xfrm>
              <a:off x="11275459" y="3328889"/>
              <a:ext cx="32273" cy="24405"/>
            </a:xfrm>
            <a:custGeom>
              <a:avLst/>
              <a:gdLst>
                <a:gd name="connsiteX0" fmla="*/ 30595 w 35469"/>
                <a:gd name="connsiteY0" fmla="*/ 168 h 27232"/>
                <a:gd name="connsiteX1" fmla="*/ 20004 w 35469"/>
                <a:gd name="connsiteY1" fmla="*/ 5043 h 27232"/>
                <a:gd name="connsiteX2" fmla="*/ 12440 w 35469"/>
                <a:gd name="connsiteY2" fmla="*/ 2353 h 27232"/>
                <a:gd name="connsiteX3" fmla="*/ 0 w 35469"/>
                <a:gd name="connsiteY3" fmla="*/ 14793 h 27232"/>
                <a:gd name="connsiteX4" fmla="*/ 12440 w 35469"/>
                <a:gd name="connsiteY4" fmla="*/ 27233 h 27232"/>
                <a:gd name="connsiteX5" fmla="*/ 24879 w 35469"/>
                <a:gd name="connsiteY5" fmla="*/ 15298 h 27232"/>
                <a:gd name="connsiteX6" fmla="*/ 35470 w 35469"/>
                <a:gd name="connsiteY6" fmla="*/ 10422 h 27232"/>
                <a:gd name="connsiteX7" fmla="*/ 30595 w 35469"/>
                <a:gd name="connsiteY7" fmla="*/ 0 h 27232"/>
                <a:gd name="connsiteX8" fmla="*/ 12440 w 35469"/>
                <a:gd name="connsiteY8" fmla="*/ 21685 h 27232"/>
                <a:gd name="connsiteX9" fmla="*/ 5716 w 35469"/>
                <a:gd name="connsiteY9" fmla="*/ 14961 h 27232"/>
                <a:gd name="connsiteX10" fmla="*/ 12440 w 35469"/>
                <a:gd name="connsiteY10" fmla="*/ 8237 h 27232"/>
                <a:gd name="connsiteX11" fmla="*/ 12944 w 35469"/>
                <a:gd name="connsiteY11" fmla="*/ 8237 h 27232"/>
                <a:gd name="connsiteX12" fmla="*/ 9918 w 35469"/>
                <a:gd name="connsiteY12" fmla="*/ 9582 h 27232"/>
                <a:gd name="connsiteX13" fmla="*/ 14793 w 35469"/>
                <a:gd name="connsiteY13" fmla="*/ 20004 h 27232"/>
                <a:gd name="connsiteX14" fmla="*/ 17651 w 35469"/>
                <a:gd name="connsiteY14" fmla="*/ 18660 h 27232"/>
                <a:gd name="connsiteX15" fmla="*/ 12272 w 35469"/>
                <a:gd name="connsiteY15" fmla="*/ 21517 h 2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469" h="27232">
                  <a:moveTo>
                    <a:pt x="30595" y="168"/>
                  </a:moveTo>
                  <a:lnTo>
                    <a:pt x="20004" y="5043"/>
                  </a:lnTo>
                  <a:cubicBezTo>
                    <a:pt x="17987" y="3362"/>
                    <a:pt x="15297" y="2353"/>
                    <a:pt x="12440" y="2353"/>
                  </a:cubicBezTo>
                  <a:cubicBezTo>
                    <a:pt x="5547" y="2353"/>
                    <a:pt x="0" y="7901"/>
                    <a:pt x="0" y="14793"/>
                  </a:cubicBezTo>
                  <a:cubicBezTo>
                    <a:pt x="0" y="21685"/>
                    <a:pt x="5547" y="27233"/>
                    <a:pt x="12440" y="27233"/>
                  </a:cubicBezTo>
                  <a:cubicBezTo>
                    <a:pt x="19332" y="27233"/>
                    <a:pt x="24543" y="22022"/>
                    <a:pt x="24879" y="15298"/>
                  </a:cubicBezTo>
                  <a:lnTo>
                    <a:pt x="35470" y="10422"/>
                  </a:lnTo>
                  <a:lnTo>
                    <a:pt x="30595" y="0"/>
                  </a:lnTo>
                  <a:close/>
                  <a:moveTo>
                    <a:pt x="12440" y="21685"/>
                  </a:moveTo>
                  <a:cubicBezTo>
                    <a:pt x="8741" y="21685"/>
                    <a:pt x="5716" y="18660"/>
                    <a:pt x="5716" y="14961"/>
                  </a:cubicBezTo>
                  <a:cubicBezTo>
                    <a:pt x="5716" y="11263"/>
                    <a:pt x="8741" y="8237"/>
                    <a:pt x="12440" y="8237"/>
                  </a:cubicBezTo>
                  <a:cubicBezTo>
                    <a:pt x="12608" y="8237"/>
                    <a:pt x="12776" y="8237"/>
                    <a:pt x="12944" y="8237"/>
                  </a:cubicBezTo>
                  <a:lnTo>
                    <a:pt x="9918" y="9582"/>
                  </a:lnTo>
                  <a:lnTo>
                    <a:pt x="14793" y="20004"/>
                  </a:lnTo>
                  <a:lnTo>
                    <a:pt x="17651" y="18660"/>
                  </a:lnTo>
                  <a:cubicBezTo>
                    <a:pt x="16474" y="20341"/>
                    <a:pt x="14625" y="21517"/>
                    <a:pt x="12272" y="21517"/>
                  </a:cubicBezTo>
                </a:path>
              </a:pathLst>
            </a:custGeom>
            <a:solidFill>
              <a:srgbClr val="FFFFFF"/>
            </a:solidFill>
            <a:ln w="16777" cap="flat">
              <a:noFill/>
              <a:prstDash val="solid"/>
              <a:miter/>
            </a:ln>
          </p:spPr>
          <p:txBody>
            <a:bodyPr rtlCol="0" anchor="ctr"/>
            <a:lstStyle/>
            <a:p>
              <a:endParaRPr lang="en-AU"/>
            </a:p>
          </p:txBody>
        </p:sp>
        <p:sp>
          <p:nvSpPr>
            <p:cNvPr id="111" name="Freeform: Shape 110">
              <a:extLst>
                <a:ext uri="{FF2B5EF4-FFF2-40B4-BE49-F238E27FC236}">
                  <a16:creationId xmlns:a16="http://schemas.microsoft.com/office/drawing/2014/main" id="{0DF48EAA-64EB-F32A-BD4D-DB66F46ECA46}"/>
                </a:ext>
              </a:extLst>
            </p:cNvPr>
            <p:cNvSpPr/>
            <p:nvPr/>
          </p:nvSpPr>
          <p:spPr>
            <a:xfrm>
              <a:off x="11411687" y="3432672"/>
              <a:ext cx="14760" cy="13576"/>
            </a:xfrm>
            <a:custGeom>
              <a:avLst/>
              <a:gdLst>
                <a:gd name="connsiteX0" fmla="*/ 4603 w 16221"/>
                <a:gd name="connsiteY0" fmla="*/ 14981 h 15149"/>
                <a:gd name="connsiteX1" fmla="*/ 1409 w 16221"/>
                <a:gd name="connsiteY1" fmla="*/ 13805 h 15149"/>
                <a:gd name="connsiteX2" fmla="*/ 1241 w 16221"/>
                <a:gd name="connsiteY2" fmla="*/ 7248 h 15149"/>
                <a:gd name="connsiteX3" fmla="*/ 9141 w 16221"/>
                <a:gd name="connsiteY3" fmla="*/ 692 h 15149"/>
                <a:gd name="connsiteX4" fmla="*/ 15529 w 16221"/>
                <a:gd name="connsiteY4" fmla="*/ 2205 h 15149"/>
                <a:gd name="connsiteX5" fmla="*/ 14016 w 16221"/>
                <a:gd name="connsiteY5" fmla="*/ 8593 h 15149"/>
                <a:gd name="connsiteX6" fmla="*/ 7965 w 16221"/>
                <a:gd name="connsiteY6" fmla="*/ 13636 h 15149"/>
                <a:gd name="connsiteX7" fmla="*/ 4603 w 16221"/>
                <a:gd name="connsiteY7" fmla="*/ 15149 h 1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1" h="15149">
                  <a:moveTo>
                    <a:pt x="4603" y="14981"/>
                  </a:moveTo>
                  <a:cubicBezTo>
                    <a:pt x="3426" y="14981"/>
                    <a:pt x="2417" y="14645"/>
                    <a:pt x="1409" y="13805"/>
                  </a:cubicBezTo>
                  <a:cubicBezTo>
                    <a:pt x="-441" y="12123"/>
                    <a:pt x="-441" y="9098"/>
                    <a:pt x="1241" y="7248"/>
                  </a:cubicBezTo>
                  <a:cubicBezTo>
                    <a:pt x="3762" y="4559"/>
                    <a:pt x="6452" y="2373"/>
                    <a:pt x="9141" y="692"/>
                  </a:cubicBezTo>
                  <a:cubicBezTo>
                    <a:pt x="11327" y="-652"/>
                    <a:pt x="14185" y="20"/>
                    <a:pt x="15529" y="2205"/>
                  </a:cubicBezTo>
                  <a:cubicBezTo>
                    <a:pt x="16874" y="4391"/>
                    <a:pt x="16202" y="7248"/>
                    <a:pt x="14016" y="8593"/>
                  </a:cubicBezTo>
                  <a:cubicBezTo>
                    <a:pt x="11999" y="9770"/>
                    <a:pt x="9982" y="11451"/>
                    <a:pt x="7965" y="13636"/>
                  </a:cubicBezTo>
                  <a:cubicBezTo>
                    <a:pt x="7124" y="14645"/>
                    <a:pt x="5779" y="15149"/>
                    <a:pt x="4603" y="15149"/>
                  </a:cubicBezTo>
                </a:path>
              </a:pathLst>
            </a:custGeom>
            <a:solidFill>
              <a:srgbClr val="FFFFFF"/>
            </a:solidFill>
            <a:ln w="16777" cap="flat">
              <a:noFill/>
              <a:prstDash val="solid"/>
              <a:miter/>
            </a:ln>
          </p:spPr>
          <p:txBody>
            <a:bodyPr rtlCol="0" anchor="ctr"/>
            <a:lstStyle/>
            <a:p>
              <a:endParaRPr lang="en-AU"/>
            </a:p>
          </p:txBody>
        </p:sp>
        <p:sp>
          <p:nvSpPr>
            <p:cNvPr id="112" name="Freeform: Shape 111">
              <a:extLst>
                <a:ext uri="{FF2B5EF4-FFF2-40B4-BE49-F238E27FC236}">
                  <a16:creationId xmlns:a16="http://schemas.microsoft.com/office/drawing/2014/main" id="{F8FF3DC9-C521-1A60-C4FD-6B401F80573C}"/>
                </a:ext>
              </a:extLst>
            </p:cNvPr>
            <p:cNvSpPr/>
            <p:nvPr/>
          </p:nvSpPr>
          <p:spPr>
            <a:xfrm>
              <a:off x="11165329" y="3188479"/>
              <a:ext cx="69443" cy="68396"/>
            </a:xfrm>
            <a:custGeom>
              <a:avLst/>
              <a:gdLst>
                <a:gd name="connsiteX0" fmla="*/ 76319 w 76319"/>
                <a:gd name="connsiteY0" fmla="*/ 38160 h 76319"/>
                <a:gd name="connsiteX1" fmla="*/ 38160 w 76319"/>
                <a:gd name="connsiteY1" fmla="*/ 76319 h 76319"/>
                <a:gd name="connsiteX2" fmla="*/ 0 w 76319"/>
                <a:gd name="connsiteY2" fmla="*/ 38160 h 76319"/>
                <a:gd name="connsiteX3" fmla="*/ 38160 w 76319"/>
                <a:gd name="connsiteY3" fmla="*/ 0 h 76319"/>
                <a:gd name="connsiteX4" fmla="*/ 76319 w 76319"/>
                <a:gd name="connsiteY4" fmla="*/ 38160 h 7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19" h="76319">
                  <a:moveTo>
                    <a:pt x="76319" y="38160"/>
                  </a:moveTo>
                  <a:cubicBezTo>
                    <a:pt x="76319" y="59173"/>
                    <a:pt x="59173" y="76319"/>
                    <a:pt x="38160" y="76319"/>
                  </a:cubicBezTo>
                  <a:cubicBezTo>
                    <a:pt x="17147" y="76319"/>
                    <a:pt x="0" y="59173"/>
                    <a:pt x="0" y="38160"/>
                  </a:cubicBezTo>
                  <a:cubicBezTo>
                    <a:pt x="0" y="17147"/>
                    <a:pt x="17147" y="0"/>
                    <a:pt x="38160" y="0"/>
                  </a:cubicBezTo>
                  <a:cubicBezTo>
                    <a:pt x="59173" y="0"/>
                    <a:pt x="76319" y="17147"/>
                    <a:pt x="76319" y="38160"/>
                  </a:cubicBezTo>
                </a:path>
              </a:pathLst>
            </a:custGeom>
            <a:solidFill>
              <a:srgbClr val="8CE0FF"/>
            </a:solidFill>
            <a:ln w="16777" cap="flat">
              <a:noFill/>
              <a:prstDash val="solid"/>
              <a:miter/>
            </a:ln>
          </p:spPr>
          <p:txBody>
            <a:bodyPr rtlCol="0" anchor="ctr"/>
            <a:lstStyle/>
            <a:p>
              <a:endParaRPr lang="en-AU"/>
            </a:p>
          </p:txBody>
        </p:sp>
        <p:sp>
          <p:nvSpPr>
            <p:cNvPr id="113" name="Freeform: Shape 112">
              <a:extLst>
                <a:ext uri="{FF2B5EF4-FFF2-40B4-BE49-F238E27FC236}">
                  <a16:creationId xmlns:a16="http://schemas.microsoft.com/office/drawing/2014/main" id="{170C4BB7-00FF-1AD0-7419-D55900C4DC48}"/>
                </a:ext>
              </a:extLst>
            </p:cNvPr>
            <p:cNvSpPr/>
            <p:nvPr/>
          </p:nvSpPr>
          <p:spPr>
            <a:xfrm>
              <a:off x="11296873" y="2847248"/>
              <a:ext cx="420023" cy="301458"/>
            </a:xfrm>
            <a:custGeom>
              <a:avLst/>
              <a:gdLst>
                <a:gd name="connsiteX0" fmla="*/ 228454 w 461614"/>
                <a:gd name="connsiteY0" fmla="*/ 0 h 336376"/>
                <a:gd name="connsiteX1" fmla="*/ 0 w 461614"/>
                <a:gd name="connsiteY1" fmla="*/ 219376 h 336376"/>
                <a:gd name="connsiteX2" fmla="*/ 116832 w 461614"/>
                <a:gd name="connsiteY2" fmla="*/ 336377 h 336376"/>
                <a:gd name="connsiteX3" fmla="*/ 461614 w 461614"/>
                <a:gd name="connsiteY3" fmla="*/ 0 h 336376"/>
                <a:gd name="connsiteX4" fmla="*/ 228454 w 461614"/>
                <a:gd name="connsiteY4" fmla="*/ 0 h 33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614" h="336376">
                  <a:moveTo>
                    <a:pt x="228454" y="0"/>
                  </a:moveTo>
                  <a:lnTo>
                    <a:pt x="0" y="219376"/>
                  </a:lnTo>
                  <a:lnTo>
                    <a:pt x="116832" y="336377"/>
                  </a:lnTo>
                  <a:lnTo>
                    <a:pt x="461614" y="0"/>
                  </a:lnTo>
                  <a:lnTo>
                    <a:pt x="228454" y="0"/>
                  </a:lnTo>
                  <a:close/>
                </a:path>
              </a:pathLst>
            </a:custGeom>
            <a:solidFill>
              <a:srgbClr val="146CFD"/>
            </a:solidFill>
            <a:ln w="16777" cap="flat">
              <a:noFill/>
              <a:prstDash val="solid"/>
              <a:miter/>
            </a:ln>
          </p:spPr>
          <p:txBody>
            <a:bodyPr rtlCol="0" anchor="ctr"/>
            <a:lstStyle/>
            <a:p>
              <a:endParaRPr lang="en-AU"/>
            </a:p>
          </p:txBody>
        </p:sp>
      </p:grpSp>
      <p:sp>
        <p:nvSpPr>
          <p:cNvPr id="115" name="Freeform: Shape 114">
            <a:extLst>
              <a:ext uri="{FF2B5EF4-FFF2-40B4-BE49-F238E27FC236}">
                <a16:creationId xmlns:a16="http://schemas.microsoft.com/office/drawing/2014/main" id="{94F61A7E-4476-5F71-AAEB-F3DC6F4992F0}"/>
              </a:ext>
            </a:extLst>
          </p:cNvPr>
          <p:cNvSpPr/>
          <p:nvPr/>
        </p:nvSpPr>
        <p:spPr>
          <a:xfrm>
            <a:off x="11050800" y="4576606"/>
            <a:ext cx="1124113"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116" name="Freeform: Shape 115">
            <a:extLst>
              <a:ext uri="{FF2B5EF4-FFF2-40B4-BE49-F238E27FC236}">
                <a16:creationId xmlns:a16="http://schemas.microsoft.com/office/drawing/2014/main" id="{7AD1784C-ADEB-00F7-8DBA-16C6736B49E2}"/>
              </a:ext>
            </a:extLst>
          </p:cNvPr>
          <p:cNvSpPr/>
          <p:nvPr/>
        </p:nvSpPr>
        <p:spPr>
          <a:xfrm>
            <a:off x="11050802" y="4576606"/>
            <a:ext cx="1141198" cy="11412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4"/>
            <a:stretch>
              <a:fillRect/>
            </a:stretch>
          </a:blipFill>
          <a:ln w="9525" cap="flat">
            <a:noFill/>
            <a:prstDash val="solid"/>
            <a:miter/>
          </a:ln>
        </p:spPr>
        <p:txBody>
          <a:bodyPr rtlCol="0" anchor="ctr"/>
          <a:lstStyle/>
          <a:p>
            <a:endParaRPr lang="en-AU"/>
          </a:p>
        </p:txBody>
      </p:sp>
      <p:sp>
        <p:nvSpPr>
          <p:cNvPr id="125" name="Picture Placeholder 4">
            <a:extLst>
              <a:ext uri="{FF2B5EF4-FFF2-40B4-BE49-F238E27FC236}">
                <a16:creationId xmlns:a16="http://schemas.microsoft.com/office/drawing/2014/main" id="{82FC7137-E7E8-0AE3-3461-31C34838E7E2}"/>
              </a:ext>
            </a:extLst>
          </p:cNvPr>
          <p:cNvSpPr>
            <a:spLocks noGrp="1"/>
          </p:cNvSpPr>
          <p:nvPr userDrawn="1">
            <p:ph type="pic" sz="quarter" idx="13"/>
          </p:nvPr>
        </p:nvSpPr>
        <p:spPr>
          <a:xfrm>
            <a:off x="-1" y="0"/>
            <a:ext cx="4068000" cy="6858000"/>
          </a:xfrm>
        </p:spPr>
        <p:txBody>
          <a:bodyPr/>
          <a:lstStyle/>
          <a:p>
            <a:r>
              <a:rPr lang="en-US"/>
              <a:t>Click icon to add picture</a:t>
            </a:r>
            <a:endParaRPr lang="en-AU"/>
          </a:p>
        </p:txBody>
      </p:sp>
    </p:spTree>
    <p:extLst>
      <p:ext uri="{BB962C8B-B14F-4D97-AF65-F5344CB8AC3E}">
        <p14:creationId xmlns:p14="http://schemas.microsoft.com/office/powerpoint/2010/main" val="407864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21D82C-29C8-45D3-AAA5-72CB81553408}"/>
              </a:ext>
            </a:extLst>
          </p:cNvPr>
          <p:cNvSpPr/>
          <p:nvPr userDrawn="1"/>
        </p:nvSpPr>
        <p:spPr>
          <a:xfrm>
            <a:off x="-1" y="3924000"/>
            <a:ext cx="12192001" cy="135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6" name="Rectangle 25">
            <a:extLst>
              <a:ext uri="{FF2B5EF4-FFF2-40B4-BE49-F238E27FC236}">
                <a16:creationId xmlns:a16="http://schemas.microsoft.com/office/drawing/2014/main" id="{16177A04-E705-434B-80A1-04ED9B504E9E}"/>
              </a:ext>
            </a:extLst>
          </p:cNvPr>
          <p:cNvSpPr/>
          <p:nvPr userDrawn="1"/>
        </p:nvSpPr>
        <p:spPr>
          <a:xfrm>
            <a:off x="-1" y="5274000"/>
            <a:ext cx="12192001" cy="104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7" name="Rectangle 26">
            <a:extLst>
              <a:ext uri="{FF2B5EF4-FFF2-40B4-BE49-F238E27FC236}">
                <a16:creationId xmlns:a16="http://schemas.microsoft.com/office/drawing/2014/main" id="{F364DA7F-1F00-455F-8DA5-2D6BADE8073B}"/>
              </a:ext>
            </a:extLst>
          </p:cNvPr>
          <p:cNvSpPr/>
          <p:nvPr userDrawn="1"/>
        </p:nvSpPr>
        <p:spPr>
          <a:xfrm>
            <a:off x="-1" y="6318000"/>
            <a:ext cx="12192001"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1386871"/>
          </a:xfrm>
          <a:ln>
            <a:noFill/>
          </a:ln>
        </p:spPr>
        <p:txBody>
          <a:bodyPr anchor="t">
            <a:normAutofit/>
          </a:bodyPr>
          <a:lstStyle>
            <a:lvl1pPr algn="l">
              <a:lnSpc>
                <a:spcPct val="90000"/>
              </a:lnSpc>
              <a:defRPr sz="4800">
                <a:solidFill>
                  <a:schemeClr val="accent1"/>
                </a:solidFill>
              </a:defRPr>
            </a:lvl1pPr>
          </a:lstStyle>
          <a:p>
            <a:r>
              <a:rPr lang="en-US"/>
              <a:t>Click to edit Master title style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9072000" y="2916000"/>
            <a:ext cx="2760000" cy="790835"/>
          </a:xfrm>
        </p:spPr>
        <p:txBody>
          <a:bodyPr>
            <a:noAutofit/>
          </a:bodyPr>
          <a:lstStyle>
            <a:lvl1pPr>
              <a:spcAft>
                <a:spcPts val="0"/>
              </a:spcAft>
              <a:defRPr sz="16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28" name="Text Placeholder 14">
            <a:extLst>
              <a:ext uri="{FF2B5EF4-FFF2-40B4-BE49-F238E27FC236}">
                <a16:creationId xmlns:a16="http://schemas.microsoft.com/office/drawing/2014/main" id="{BF07D59F-E0C1-496D-B5E1-DB3993CA196F}"/>
              </a:ext>
            </a:extLst>
          </p:cNvPr>
          <p:cNvSpPr>
            <a:spLocks noGrp="1"/>
          </p:cNvSpPr>
          <p:nvPr>
            <p:ph type="body" sz="quarter" idx="13" hasCustomPrompt="1"/>
          </p:nvPr>
        </p:nvSpPr>
        <p:spPr>
          <a:xfrm>
            <a:off x="359999" y="2916000"/>
            <a:ext cx="8531999" cy="790835"/>
          </a:xfrm>
        </p:spPr>
        <p:txBody>
          <a:bodyPr>
            <a:noAutofit/>
          </a:bodyPr>
          <a:lstStyle>
            <a:lvl1pPr>
              <a:spcAft>
                <a:spcPts val="0"/>
              </a:spcAft>
              <a:defRPr sz="16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a:p>
            <a:pPr lvl="1"/>
            <a:r>
              <a:rPr lang="en-US"/>
              <a:t>Date</a:t>
            </a:r>
          </a:p>
        </p:txBody>
      </p:sp>
      <p:cxnSp>
        <p:nvCxnSpPr>
          <p:cNvPr id="29" name="Straight Connector 28">
            <a:extLst>
              <a:ext uri="{FF2B5EF4-FFF2-40B4-BE49-F238E27FC236}">
                <a16:creationId xmlns:a16="http://schemas.microsoft.com/office/drawing/2014/main" id="{47648A08-5B3C-42A6-9590-4BC5F17E7E1C}"/>
              </a:ext>
            </a:extLst>
          </p:cNvPr>
          <p:cNvCxnSpPr>
            <a:cxnSpLocks/>
          </p:cNvCxnSpPr>
          <p:nvPr userDrawn="1"/>
        </p:nvCxnSpPr>
        <p:spPr>
          <a:xfrm>
            <a:off x="360000" y="275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AA6E147-BBBD-42B7-9ABA-CE600499F794}"/>
              </a:ext>
            </a:extLst>
          </p:cNvPr>
          <p:cNvCxnSpPr>
            <a:cxnSpLocks/>
          </p:cNvCxnSpPr>
          <p:nvPr userDrawn="1"/>
        </p:nvCxnSpPr>
        <p:spPr>
          <a:xfrm>
            <a:off x="9072000" y="2754000"/>
            <a:ext cx="2736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DFD7BEF9-5911-D34A-6F5E-C77D3B299B8F}"/>
              </a:ext>
            </a:extLst>
          </p:cNvPr>
          <p:cNvSpPr/>
          <p:nvPr/>
        </p:nvSpPr>
        <p:spPr>
          <a:xfrm>
            <a:off x="6801274" y="3924000"/>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7977FB54-B22C-7FBC-26A2-18739318AE22}"/>
              </a:ext>
            </a:extLst>
          </p:cNvPr>
          <p:cNvSpPr/>
          <p:nvPr/>
        </p:nvSpPr>
        <p:spPr>
          <a:xfrm>
            <a:off x="6801276" y="3924000"/>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2"/>
            <a:stretch>
              <a:fillRect/>
            </a:stretch>
          </a:bli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7691C4B6-2677-0784-5DE5-16740BDD647F}"/>
              </a:ext>
            </a:extLst>
          </p:cNvPr>
          <p:cNvSpPr/>
          <p:nvPr userDrawn="1"/>
        </p:nvSpPr>
        <p:spPr>
          <a:xfrm>
            <a:off x="8148118" y="3924000"/>
            <a:ext cx="1350000"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3"/>
            <a:stretch>
              <a:fillRect/>
            </a:stretch>
          </a:blipFill>
          <a:ln w="9525"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8AE8A14F-837F-CBEF-1203-20B643D9B699}"/>
              </a:ext>
            </a:extLst>
          </p:cNvPr>
          <p:cNvSpPr/>
          <p:nvPr userDrawn="1"/>
        </p:nvSpPr>
        <p:spPr>
          <a:xfrm>
            <a:off x="9496813" y="3923130"/>
            <a:ext cx="1350000" cy="1350000"/>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4"/>
            <a:stretch>
              <a:fillRect/>
            </a:stretch>
          </a:blipFill>
          <a:ln w="16777"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20A62D25-4EA4-8A5B-7F0A-13ED540E4310}"/>
              </a:ext>
            </a:extLst>
          </p:cNvPr>
          <p:cNvSpPr/>
          <p:nvPr userDrawn="1"/>
        </p:nvSpPr>
        <p:spPr>
          <a:xfrm>
            <a:off x="10853199" y="3923130"/>
            <a:ext cx="1350000" cy="1350000"/>
          </a:xfrm>
          <a:custGeom>
            <a:avLst/>
            <a:gdLst>
              <a:gd name="connsiteX0" fmla="*/ 0 w 2330084"/>
              <a:gd name="connsiteY0" fmla="*/ 0 h 2330084"/>
              <a:gd name="connsiteX1" fmla="*/ 2330084 w 2330084"/>
              <a:gd name="connsiteY1" fmla="*/ 0 h 2330084"/>
              <a:gd name="connsiteX2" fmla="*/ 2330084 w 2330084"/>
              <a:gd name="connsiteY2" fmla="*/ 2330084 h 2330084"/>
              <a:gd name="connsiteX3" fmla="*/ 0 w 2330084"/>
              <a:gd name="connsiteY3" fmla="*/ 2330084 h 2330084"/>
            </a:gdLst>
            <a:ahLst/>
            <a:cxnLst>
              <a:cxn ang="0">
                <a:pos x="connsiteX0" y="connsiteY0"/>
              </a:cxn>
              <a:cxn ang="0">
                <a:pos x="connsiteX1" y="connsiteY1"/>
              </a:cxn>
              <a:cxn ang="0">
                <a:pos x="connsiteX2" y="connsiteY2"/>
              </a:cxn>
              <a:cxn ang="0">
                <a:pos x="connsiteX3" y="connsiteY3"/>
              </a:cxn>
            </a:cxnLst>
            <a:rect l="l" t="t" r="r" b="b"/>
            <a:pathLst>
              <a:path w="2330084" h="2330084">
                <a:moveTo>
                  <a:pt x="0" y="0"/>
                </a:moveTo>
                <a:lnTo>
                  <a:pt x="2330084" y="0"/>
                </a:lnTo>
                <a:lnTo>
                  <a:pt x="2330084" y="2330084"/>
                </a:lnTo>
                <a:lnTo>
                  <a:pt x="0" y="2330084"/>
                </a:lnTo>
                <a:close/>
              </a:path>
            </a:pathLst>
          </a:custGeom>
          <a:blipFill>
            <a:blip r:embed="rId5"/>
            <a:stretch>
              <a:fillRect/>
            </a:stretch>
          </a:blipFill>
          <a:ln w="32734" cap="flat">
            <a:noFill/>
            <a:prstDash val="solid"/>
            <a:miter/>
          </a:ln>
        </p:spPr>
        <p:txBody>
          <a:bodyPr rtlCol="0" anchor="ctr"/>
          <a:lstStyle/>
          <a:p>
            <a:endParaRPr lang="en-AU"/>
          </a:p>
        </p:txBody>
      </p:sp>
    </p:spTree>
    <p:extLst>
      <p:ext uri="{BB962C8B-B14F-4D97-AF65-F5344CB8AC3E}">
        <p14:creationId xmlns:p14="http://schemas.microsoft.com/office/powerpoint/2010/main" val="233054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6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B723DA1-E28E-41CF-B719-B5B222F1025B}"/>
              </a:ext>
            </a:extLst>
          </p:cNvPr>
          <p:cNvSpPr/>
          <p:nvPr userDrawn="1"/>
        </p:nvSpPr>
        <p:spPr>
          <a:xfrm>
            <a:off x="10837588" y="0"/>
            <a:ext cx="135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68" name="Freeform: Shape 67">
            <a:extLst>
              <a:ext uri="{FF2B5EF4-FFF2-40B4-BE49-F238E27FC236}">
                <a16:creationId xmlns:a16="http://schemas.microsoft.com/office/drawing/2014/main" id="{7AA5064B-8420-3187-B0E3-A6557AA36E46}"/>
              </a:ext>
            </a:extLst>
          </p:cNvPr>
          <p:cNvSpPr/>
          <p:nvPr/>
        </p:nvSpPr>
        <p:spPr>
          <a:xfrm>
            <a:off x="10831514" y="2838252"/>
            <a:ext cx="1367514" cy="1330244"/>
          </a:xfrm>
          <a:custGeom>
            <a:avLst/>
            <a:gdLst>
              <a:gd name="connsiteX0" fmla="*/ 0 w 1479990"/>
              <a:gd name="connsiteY0" fmla="*/ 0 h 1479990"/>
              <a:gd name="connsiteX1" fmla="*/ 1479990 w 1479990"/>
              <a:gd name="connsiteY1" fmla="*/ 0 h 1479990"/>
              <a:gd name="connsiteX2" fmla="*/ 1479990 w 1479990"/>
              <a:gd name="connsiteY2" fmla="*/ 1479990 h 1479990"/>
              <a:gd name="connsiteX3" fmla="*/ 0 w 1479990"/>
              <a:gd name="connsiteY3" fmla="*/ 1479990 h 1479990"/>
            </a:gdLst>
            <a:ahLst/>
            <a:cxnLst>
              <a:cxn ang="0">
                <a:pos x="connsiteX0" y="connsiteY0"/>
              </a:cxn>
              <a:cxn ang="0">
                <a:pos x="connsiteX1" y="connsiteY1"/>
              </a:cxn>
              <a:cxn ang="0">
                <a:pos x="connsiteX2" y="connsiteY2"/>
              </a:cxn>
              <a:cxn ang="0">
                <a:pos x="connsiteX3" y="connsiteY3"/>
              </a:cxn>
            </a:cxnLst>
            <a:rect l="l" t="t" r="r" b="b"/>
            <a:pathLst>
              <a:path w="1479990" h="1479990">
                <a:moveTo>
                  <a:pt x="0" y="0"/>
                </a:moveTo>
                <a:lnTo>
                  <a:pt x="1479990" y="0"/>
                </a:lnTo>
                <a:lnTo>
                  <a:pt x="1479990" y="1479990"/>
                </a:lnTo>
                <a:lnTo>
                  <a:pt x="0" y="1479990"/>
                </a:lnTo>
                <a:close/>
              </a:path>
            </a:pathLst>
          </a:custGeom>
          <a:blipFill>
            <a:blip r:embed="rId2"/>
            <a:srcRect/>
            <a:stretch>
              <a:fillRect t="-1228" b="-1228"/>
            </a:stretch>
          </a:blipFill>
          <a:ln w="16777" cap="flat">
            <a:noFill/>
            <a:prstDash val="solid"/>
            <a:miter/>
          </a:ln>
        </p:spPr>
        <p:txBody>
          <a:bodyPr rtlCol="0" anchor="ctr"/>
          <a:lstStyle/>
          <a:p>
            <a:endParaRPr lang="en-AU"/>
          </a:p>
        </p:txBody>
      </p:sp>
      <p:sp>
        <p:nvSpPr>
          <p:cNvPr id="2" name="Title 1"/>
          <p:cNvSpPr>
            <a:spLocks noGrp="1"/>
          </p:cNvSpPr>
          <p:nvPr userDrawn="1">
            <p:ph type="ctrTitle" hasCustomPrompt="1"/>
          </p:nvPr>
        </p:nvSpPr>
        <p:spPr>
          <a:xfrm>
            <a:off x="359999" y="4104000"/>
            <a:ext cx="6120000" cy="1176814"/>
          </a:xfrm>
          <a:ln>
            <a:noFill/>
          </a:ln>
        </p:spPr>
        <p:txBody>
          <a:bodyPr anchor="t">
            <a:normAutofit/>
          </a:bodyPr>
          <a:lstStyle>
            <a:lvl1pPr algn="l">
              <a:lnSpc>
                <a:spcPct val="90000"/>
              </a:lnSpc>
              <a:defRPr sz="3600">
                <a:solidFill>
                  <a:schemeClr val="accent1"/>
                </a:solidFill>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userDrawn="1">
            <p:ph type="body" sz="quarter" idx="11" hasCustomPrompt="1"/>
          </p:nvPr>
        </p:nvSpPr>
        <p:spPr>
          <a:xfrm>
            <a:off x="360000" y="360000"/>
            <a:ext cx="2778613" cy="2786400"/>
          </a:xfrm>
        </p:spPr>
        <p:txBody>
          <a:bodyPr anchor="t">
            <a:noAutofit/>
          </a:bodyPr>
          <a:lstStyle>
            <a:lvl1pPr algn="l">
              <a:lnSpc>
                <a:spcPct val="80000"/>
              </a:lnSpc>
              <a:spcAft>
                <a:spcPts val="0"/>
              </a:spcAft>
              <a:defRPr sz="19000">
                <a:solidFill>
                  <a:schemeClr val="accent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7" name="Picture 16" descr="NSW Government logo">
            <a:extLst>
              <a:ext uri="{FF2B5EF4-FFF2-40B4-BE49-F238E27FC236}">
                <a16:creationId xmlns:a16="http://schemas.microsoft.com/office/drawing/2014/main" id="{175DE667-1316-429F-9156-FFEEC19183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18" name="Text Placeholder 10">
            <a:extLst>
              <a:ext uri="{FF2B5EF4-FFF2-40B4-BE49-F238E27FC236}">
                <a16:creationId xmlns:a16="http://schemas.microsoft.com/office/drawing/2014/main" id="{2449E962-8AC6-4CBE-A8ED-7B2BE2D0E205}"/>
              </a:ext>
            </a:extLst>
          </p:cNvPr>
          <p:cNvSpPr>
            <a:spLocks noGrp="1"/>
          </p:cNvSpPr>
          <p:nvPr userDrawn="1">
            <p:ph type="body" sz="quarter" idx="10" hasCustomPrompt="1"/>
          </p:nvPr>
        </p:nvSpPr>
        <p:spPr>
          <a:xfrm>
            <a:off x="360000" y="5652001"/>
            <a:ext cx="6120000" cy="671428"/>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9" name="Rectangle 18">
            <a:extLst>
              <a:ext uri="{FF2B5EF4-FFF2-40B4-BE49-F238E27FC236}">
                <a16:creationId xmlns:a16="http://schemas.microsoft.com/office/drawing/2014/main" id="{966817E3-F8C9-4497-BF88-6B5085E590D0}"/>
              </a:ext>
            </a:extLst>
          </p:cNvPr>
          <p:cNvSpPr/>
          <p:nvPr userDrawn="1"/>
        </p:nvSpPr>
        <p:spPr>
          <a:xfrm>
            <a:off x="6797506" y="0"/>
            <a:ext cx="40455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32" name="Freeform: Shape 31">
            <a:extLst>
              <a:ext uri="{FF2B5EF4-FFF2-40B4-BE49-F238E27FC236}">
                <a16:creationId xmlns:a16="http://schemas.microsoft.com/office/drawing/2014/main" id="{80E629C5-C8C7-365A-E337-17C2A510B8D3}"/>
              </a:ext>
            </a:extLst>
          </p:cNvPr>
          <p:cNvSpPr/>
          <p:nvPr userDrawn="1"/>
        </p:nvSpPr>
        <p:spPr>
          <a:xfrm>
            <a:off x="10842000" y="5508000"/>
            <a:ext cx="1350000"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4"/>
            <a:stretch>
              <a:fillRect/>
            </a:stretch>
          </a:blipFill>
          <a:ln w="9525" cap="flat">
            <a:noFill/>
            <a:prstDash val="solid"/>
            <a:miter/>
          </a:ln>
        </p:spPr>
        <p:txBody>
          <a:bodyPr rtlCol="0" anchor="ctr"/>
          <a:lstStyle/>
          <a:p>
            <a:endParaRPr lang="en-AU">
              <a:solidFill>
                <a:schemeClr val="accent4">
                  <a:lumMod val="50000"/>
                </a:schemeClr>
              </a:solidFill>
            </a:endParaRPr>
          </a:p>
        </p:txBody>
      </p:sp>
      <p:sp>
        <p:nvSpPr>
          <p:cNvPr id="57" name="Freeform: Shape 56">
            <a:extLst>
              <a:ext uri="{FF2B5EF4-FFF2-40B4-BE49-F238E27FC236}">
                <a16:creationId xmlns:a16="http://schemas.microsoft.com/office/drawing/2014/main" id="{9DC86F56-1C46-0B98-648E-461259B57500}"/>
              </a:ext>
            </a:extLst>
          </p:cNvPr>
          <p:cNvSpPr/>
          <p:nvPr/>
        </p:nvSpPr>
        <p:spPr>
          <a:xfrm>
            <a:off x="10842000" y="4168496"/>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solidFill>
            <a:schemeClr val="bg1"/>
          </a:solidFill>
          <a:ln w="9525"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2151CE0A-CE93-4B3D-FCBD-C45039EDD4A4}"/>
              </a:ext>
            </a:extLst>
          </p:cNvPr>
          <p:cNvSpPr/>
          <p:nvPr/>
        </p:nvSpPr>
        <p:spPr>
          <a:xfrm>
            <a:off x="10842002" y="4168496"/>
            <a:ext cx="1349998" cy="1350000"/>
          </a:xfrm>
          <a:custGeom>
            <a:avLst/>
            <a:gdLst>
              <a:gd name="connsiteX0" fmla="*/ 0 w 676275"/>
              <a:gd name="connsiteY0" fmla="*/ 0 h 676275"/>
              <a:gd name="connsiteX1" fmla="*/ 676275 w 676275"/>
              <a:gd name="connsiteY1" fmla="*/ 0 h 676275"/>
              <a:gd name="connsiteX2" fmla="*/ 676275 w 676275"/>
              <a:gd name="connsiteY2" fmla="*/ 676275 h 676275"/>
              <a:gd name="connsiteX3" fmla="*/ 0 w 676275"/>
              <a:gd name="connsiteY3" fmla="*/ 676275 h 676275"/>
            </a:gdLst>
            <a:ahLst/>
            <a:cxnLst>
              <a:cxn ang="0">
                <a:pos x="connsiteX0" y="connsiteY0"/>
              </a:cxn>
              <a:cxn ang="0">
                <a:pos x="connsiteX1" y="connsiteY1"/>
              </a:cxn>
              <a:cxn ang="0">
                <a:pos x="connsiteX2" y="connsiteY2"/>
              </a:cxn>
              <a:cxn ang="0">
                <a:pos x="connsiteX3" y="connsiteY3"/>
              </a:cxn>
            </a:cxnLst>
            <a:rect l="l" t="t" r="r" b="b"/>
            <a:pathLst>
              <a:path w="676275" h="676275">
                <a:moveTo>
                  <a:pt x="0" y="0"/>
                </a:moveTo>
                <a:lnTo>
                  <a:pt x="676275" y="0"/>
                </a:lnTo>
                <a:lnTo>
                  <a:pt x="676275" y="676275"/>
                </a:lnTo>
                <a:lnTo>
                  <a:pt x="0" y="676275"/>
                </a:lnTo>
                <a:close/>
              </a:path>
            </a:pathLst>
          </a:custGeom>
          <a:blipFill>
            <a:blip r:embed="rId5"/>
            <a:stretch>
              <a:fillRect/>
            </a:stretch>
          </a:blip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9313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lvl1pPr>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Tree>
    <p:extLst>
      <p:ext uri="{BB962C8B-B14F-4D97-AF65-F5344CB8AC3E}">
        <p14:creationId xmlns:p14="http://schemas.microsoft.com/office/powerpoint/2010/main" val="82246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08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intro para, multi-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360000" y="3531600"/>
            <a:ext cx="11448000" cy="2619739"/>
          </a:xfrm>
        </p:spPr>
        <p:txBody>
          <a:bodyPr numCol="3"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84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BF250C-86FC-40BF-ACAF-61B95ED74C43}"/>
              </a:ext>
            </a:extLst>
          </p:cNvPr>
          <p:cNvCxnSpPr/>
          <p:nvPr userDrawn="1"/>
        </p:nvCxnSpPr>
        <p:spPr>
          <a:xfrm>
            <a:off x="360000" y="631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B0121C-CEF0-4981-AE93-3434EA2CD2D3}"/>
              </a:ext>
            </a:extLst>
          </p:cNvPr>
          <p:cNvCxnSpPr/>
          <p:nvPr userDrawn="1"/>
        </p:nvCxnSpPr>
        <p:spPr>
          <a:xfrm>
            <a:off x="360000" y="33336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9F16F6-B380-4634-BE3E-7C3795D23061}"/>
              </a:ext>
            </a:extLst>
          </p:cNvPr>
          <p:cNvSpPr>
            <a:spLocks noGrp="1"/>
          </p:cNvSpPr>
          <p:nvPr>
            <p:ph type="body" sz="quarter" idx="13"/>
          </p:nvPr>
        </p:nvSpPr>
        <p:spPr>
          <a:xfrm>
            <a:off x="360001" y="1764000"/>
            <a:ext cx="5787582" cy="14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982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ro, 3 x multi-content over tex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2736000" cy="3160009"/>
          </a:xfrm>
        </p:spPr>
        <p:txBody>
          <a:bodyPr/>
          <a:lstStyle>
            <a:lvl1pPr>
              <a:defRPr/>
            </a:lvl1pPr>
          </a:lstStyle>
          <a:p>
            <a:pPr lvl="0"/>
            <a:r>
              <a:rPr lang="en-US"/>
              <a:t>Subheading</a:t>
            </a:r>
            <a:endParaRPr lang="en-AU"/>
          </a:p>
        </p:txBody>
      </p:sp>
      <p:cxnSp>
        <p:nvCxnSpPr>
          <p:cNvPr id="16" name="Straight Connector 15">
            <a:extLst>
              <a:ext uri="{FF2B5EF4-FFF2-40B4-BE49-F238E27FC236}">
                <a16:creationId xmlns:a16="http://schemas.microsoft.com/office/drawing/2014/main" id="{B9C60D21-2DD4-4FC4-A0A9-506D110605EE}"/>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69C6D1-1D4C-4FA2-978E-91BB2A0109D2}"/>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AA9AE6-B237-483D-BFB8-27B943343A90}"/>
              </a:ext>
            </a:extLst>
          </p:cNvPr>
          <p:cNvCxnSpPr>
            <a:cxnSpLocks/>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C16713-86A4-4EDB-9500-746B09BA11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ECB5B56-F633-4038-ACBE-D47FE23B7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14" name="Text Placeholder 12">
            <a:extLst>
              <a:ext uri="{FF2B5EF4-FFF2-40B4-BE49-F238E27FC236}">
                <a16:creationId xmlns:a16="http://schemas.microsoft.com/office/drawing/2014/main" id="{5FD500A8-5915-4FE0-ABF0-40865003ECB2}"/>
              </a:ext>
            </a:extLst>
          </p:cNvPr>
          <p:cNvSpPr>
            <a:spLocks noGrp="1"/>
          </p:cNvSpPr>
          <p:nvPr>
            <p:ph type="body" sz="quarter" idx="15" hasCustomPrompt="1"/>
          </p:nvPr>
        </p:nvSpPr>
        <p:spPr>
          <a:xfrm>
            <a:off x="360000" y="5310284"/>
            <a:ext cx="2736000" cy="807290"/>
          </a:xfrm>
        </p:spPr>
        <p:txBody>
          <a:bodyPr anchor="b">
            <a:normAutofit/>
          </a:bodyPr>
          <a:lstStyle>
            <a:lvl1pPr>
              <a:defRPr sz="1200">
                <a:latin typeface="+mn-lt"/>
              </a:defRPr>
            </a:lvl1pPr>
          </a:lstStyle>
          <a:p>
            <a:pPr lvl="0"/>
            <a:r>
              <a:rPr lang="en-US"/>
              <a:t>Image caption</a:t>
            </a:r>
            <a:endParaRPr lang="en-AU"/>
          </a:p>
        </p:txBody>
      </p:sp>
      <p:sp>
        <p:nvSpPr>
          <p:cNvPr id="5" name="Content Placeholder 4">
            <a:extLst>
              <a:ext uri="{FF2B5EF4-FFF2-40B4-BE49-F238E27FC236}">
                <a16:creationId xmlns:a16="http://schemas.microsoft.com/office/drawing/2014/main" id="{4A821FD8-0C0A-4791-B35C-7D3E73D496D8}"/>
              </a:ext>
            </a:extLst>
          </p:cNvPr>
          <p:cNvSpPr>
            <a:spLocks noGrp="1"/>
          </p:cNvSpPr>
          <p:nvPr>
            <p:ph sz="quarter" idx="16"/>
          </p:nvPr>
        </p:nvSpPr>
        <p:spPr>
          <a:xfrm>
            <a:off x="3348038"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4">
            <a:extLst>
              <a:ext uri="{FF2B5EF4-FFF2-40B4-BE49-F238E27FC236}">
                <a16:creationId xmlns:a16="http://schemas.microsoft.com/office/drawing/2014/main" id="{7D82E894-4E5C-4070-B82C-DD743E9DE67A}"/>
              </a:ext>
            </a:extLst>
          </p:cNvPr>
          <p:cNvSpPr>
            <a:spLocks noGrp="1"/>
          </p:cNvSpPr>
          <p:nvPr>
            <p:ph sz="quarter" idx="17"/>
          </p:nvPr>
        </p:nvSpPr>
        <p:spPr>
          <a:xfrm>
            <a:off x="6222619"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4">
            <a:extLst>
              <a:ext uri="{FF2B5EF4-FFF2-40B4-BE49-F238E27FC236}">
                <a16:creationId xmlns:a16="http://schemas.microsoft.com/office/drawing/2014/main" id="{9B45B8BA-659E-4626-B43E-6E5F753ABB87}"/>
              </a:ext>
            </a:extLst>
          </p:cNvPr>
          <p:cNvSpPr>
            <a:spLocks noGrp="1"/>
          </p:cNvSpPr>
          <p:nvPr>
            <p:ph sz="quarter" idx="18"/>
          </p:nvPr>
        </p:nvSpPr>
        <p:spPr>
          <a:xfrm>
            <a:off x="9097200"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F6E64626-C7A4-41F8-8AC5-88AD0346F6C6}"/>
              </a:ext>
            </a:extLst>
          </p:cNvPr>
          <p:cNvSpPr>
            <a:spLocks noGrp="1"/>
          </p:cNvSpPr>
          <p:nvPr>
            <p:ph type="body" sz="quarter" idx="19"/>
          </p:nvPr>
        </p:nvSpPr>
        <p:spPr>
          <a:xfrm>
            <a:off x="3348038"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7">
            <a:extLst>
              <a:ext uri="{FF2B5EF4-FFF2-40B4-BE49-F238E27FC236}">
                <a16:creationId xmlns:a16="http://schemas.microsoft.com/office/drawing/2014/main" id="{05B3364D-CB1B-47A9-BD58-A3751FD84FE8}"/>
              </a:ext>
            </a:extLst>
          </p:cNvPr>
          <p:cNvSpPr>
            <a:spLocks noGrp="1"/>
          </p:cNvSpPr>
          <p:nvPr>
            <p:ph type="body" sz="quarter" idx="20"/>
          </p:nvPr>
        </p:nvSpPr>
        <p:spPr>
          <a:xfrm>
            <a:off x="6223357"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7">
            <a:extLst>
              <a:ext uri="{FF2B5EF4-FFF2-40B4-BE49-F238E27FC236}">
                <a16:creationId xmlns:a16="http://schemas.microsoft.com/office/drawing/2014/main" id="{9883B7F4-7C10-47B9-A6A8-B942C82A7692}"/>
              </a:ext>
            </a:extLst>
          </p:cNvPr>
          <p:cNvSpPr>
            <a:spLocks noGrp="1"/>
          </p:cNvSpPr>
          <p:nvPr>
            <p:ph type="body" sz="quarter" idx="21"/>
          </p:nvPr>
        </p:nvSpPr>
        <p:spPr>
          <a:xfrm>
            <a:off x="9097938"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7113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 5 multi-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359999" y="4680000"/>
            <a:ext cx="5436000"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84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B0121C-CEF0-4981-AE93-3434EA2CD2D3}"/>
              </a:ext>
            </a:extLst>
          </p:cNvPr>
          <p:cNvCxnSpPr/>
          <p:nvPr userDrawn="1"/>
        </p:nvCxnSpPr>
        <p:spPr>
          <a:xfrm>
            <a:off x="360000" y="45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9F16F6-B380-4634-BE3E-7C3795D23061}"/>
              </a:ext>
            </a:extLst>
          </p:cNvPr>
          <p:cNvSpPr>
            <a:spLocks noGrp="1"/>
          </p:cNvSpPr>
          <p:nvPr>
            <p:ph type="body" sz="quarter" idx="13"/>
          </p:nvPr>
        </p:nvSpPr>
        <p:spPr>
          <a:xfrm>
            <a:off x="360001" y="1763999"/>
            <a:ext cx="5508000" cy="2555997"/>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83747F58-96E7-4D0E-9BC3-D06A65B8654C}"/>
              </a:ext>
            </a:extLst>
          </p:cNvPr>
          <p:cNvSpPr>
            <a:spLocks noGrp="1"/>
          </p:cNvSpPr>
          <p:nvPr>
            <p:ph idx="14"/>
          </p:nvPr>
        </p:nvSpPr>
        <p:spPr>
          <a:xfrm>
            <a:off x="6092694" y="4680000"/>
            <a:ext cx="2736000"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A4054479-0F37-44F9-85E6-87E4BD6C7512}"/>
              </a:ext>
            </a:extLst>
          </p:cNvPr>
          <p:cNvSpPr>
            <a:spLocks noGrp="1"/>
          </p:cNvSpPr>
          <p:nvPr>
            <p:ph idx="15"/>
          </p:nvPr>
        </p:nvSpPr>
        <p:spPr>
          <a:xfrm>
            <a:off x="9071999" y="4680000"/>
            <a:ext cx="2735997"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D03AF42-6335-4ABD-A148-4F1911461249}"/>
              </a:ext>
            </a:extLst>
          </p:cNvPr>
          <p:cNvCxnSpPr/>
          <p:nvPr userDrawn="1"/>
        </p:nvCxnSpPr>
        <p:spPr>
          <a:xfrm>
            <a:off x="5976000" y="1764000"/>
            <a:ext cx="0" cy="255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604199-A74E-4466-96D1-952EAAA59CC2}"/>
              </a:ext>
            </a:extLst>
          </p:cNvPr>
          <p:cNvCxnSpPr>
            <a:cxnSpLocks/>
          </p:cNvCxnSpPr>
          <p:nvPr userDrawn="1"/>
        </p:nvCxnSpPr>
        <p:spPr>
          <a:xfrm>
            <a:off x="5976000" y="4661945"/>
            <a:ext cx="0" cy="158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9EDFC-7C12-4CE3-AA19-802833CC8D0F}"/>
              </a:ext>
            </a:extLst>
          </p:cNvPr>
          <p:cNvCxnSpPr/>
          <p:nvPr userDrawn="1"/>
        </p:nvCxnSpPr>
        <p:spPr>
          <a:xfrm>
            <a:off x="8910000" y="1764000"/>
            <a:ext cx="0" cy="255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81AEED9-0A54-420F-8AA0-BE0677D9C467}"/>
              </a:ext>
            </a:extLst>
          </p:cNvPr>
          <p:cNvCxnSpPr>
            <a:cxnSpLocks/>
          </p:cNvCxnSpPr>
          <p:nvPr userDrawn="1"/>
        </p:nvCxnSpPr>
        <p:spPr>
          <a:xfrm>
            <a:off x="8910000" y="4661945"/>
            <a:ext cx="0" cy="158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0DF65C8F-159E-4AEA-9FF8-1B6D5B0DC4C4}"/>
              </a:ext>
            </a:extLst>
          </p:cNvPr>
          <p:cNvSpPr>
            <a:spLocks noGrp="1"/>
          </p:cNvSpPr>
          <p:nvPr>
            <p:ph idx="18"/>
          </p:nvPr>
        </p:nvSpPr>
        <p:spPr>
          <a:xfrm>
            <a:off x="6092694" y="1763998"/>
            <a:ext cx="2736000" cy="2574054"/>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9C18CE5-5FDC-4606-A3BF-2EED1FDE1C31}"/>
              </a:ext>
            </a:extLst>
          </p:cNvPr>
          <p:cNvSpPr>
            <a:spLocks noGrp="1"/>
          </p:cNvSpPr>
          <p:nvPr>
            <p:ph idx="19"/>
          </p:nvPr>
        </p:nvSpPr>
        <p:spPr>
          <a:xfrm>
            <a:off x="9072000" y="1803156"/>
            <a:ext cx="2760000" cy="2534895"/>
          </a:xfrm>
        </p:spPr>
        <p:txBody>
          <a:bodyPr numCol="1" spcCol="36000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30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images left, text bottom left, text middle, image r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360000" y="360000"/>
            <a:ext cx="2736000" cy="2592000"/>
          </a:xfrm>
        </p:spPr>
        <p:txBody>
          <a:bodyPr/>
          <a:lstStyle/>
          <a:p>
            <a:r>
              <a:rPr lang="en-US"/>
              <a:t>Click icon to add picture</a:t>
            </a:r>
            <a:endParaRPr lang="en-AU"/>
          </a:p>
        </p:txBody>
      </p:sp>
      <p:cxnSp>
        <p:nvCxnSpPr>
          <p:cNvPr id="14" name="Straight Connector 13">
            <a:extLst>
              <a:ext uri="{FF2B5EF4-FFF2-40B4-BE49-F238E27FC236}">
                <a16:creationId xmlns:a16="http://schemas.microsoft.com/office/drawing/2014/main" id="{B5AE13DA-9F06-4D72-9ECA-0FB27D19047B}"/>
              </a:ext>
            </a:extLst>
          </p:cNvPr>
          <p:cNvCxnSpPr>
            <a:cxnSpLocks/>
          </p:cNvCxnSpPr>
          <p:nvPr userDrawn="1"/>
        </p:nvCxnSpPr>
        <p:spPr>
          <a:xfrm>
            <a:off x="8860762" y="360000"/>
            <a:ext cx="0" cy="60082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8">
            <a:extLst>
              <a:ext uri="{FF2B5EF4-FFF2-40B4-BE49-F238E27FC236}">
                <a16:creationId xmlns:a16="http://schemas.microsoft.com/office/drawing/2014/main" id="{EA07A9B7-3CF6-4CE6-8E5C-CB0A9EF3F2C1}"/>
              </a:ext>
            </a:extLst>
          </p:cNvPr>
          <p:cNvSpPr>
            <a:spLocks noGrp="1"/>
          </p:cNvSpPr>
          <p:nvPr>
            <p:ph type="pic" sz="quarter" idx="17"/>
          </p:nvPr>
        </p:nvSpPr>
        <p:spPr>
          <a:xfrm>
            <a:off x="3096000" y="360000"/>
            <a:ext cx="2743200" cy="2592000"/>
          </a:xfrm>
        </p:spPr>
        <p:txBody>
          <a:bodyPr/>
          <a:lstStyle/>
          <a:p>
            <a:r>
              <a:rPr lang="en-US"/>
              <a:t>Click icon to add picture</a:t>
            </a:r>
            <a:endParaRPr lang="en-AU"/>
          </a:p>
        </p:txBody>
      </p:sp>
      <p:sp>
        <p:nvSpPr>
          <p:cNvPr id="16" name="Picture Placeholder 8">
            <a:extLst>
              <a:ext uri="{FF2B5EF4-FFF2-40B4-BE49-F238E27FC236}">
                <a16:creationId xmlns:a16="http://schemas.microsoft.com/office/drawing/2014/main" id="{90191EC5-C080-4ACD-B57D-2BB2F9C9A645}"/>
              </a:ext>
            </a:extLst>
          </p:cNvPr>
          <p:cNvSpPr>
            <a:spLocks noGrp="1"/>
          </p:cNvSpPr>
          <p:nvPr>
            <p:ph type="pic" sz="quarter" idx="18"/>
          </p:nvPr>
        </p:nvSpPr>
        <p:spPr>
          <a:xfrm>
            <a:off x="3096000" y="2952000"/>
            <a:ext cx="2743200" cy="3416228"/>
          </a:xfrm>
        </p:spPr>
        <p:txBody>
          <a:bodyPr/>
          <a:lstStyle/>
          <a:p>
            <a:r>
              <a:rPr lang="en-US"/>
              <a:t>Click icon to add picture</a:t>
            </a:r>
            <a:endParaRPr lang="en-AU"/>
          </a:p>
        </p:txBody>
      </p:sp>
      <p:sp>
        <p:nvSpPr>
          <p:cNvPr id="18" name="Picture Placeholder 8">
            <a:extLst>
              <a:ext uri="{FF2B5EF4-FFF2-40B4-BE49-F238E27FC236}">
                <a16:creationId xmlns:a16="http://schemas.microsoft.com/office/drawing/2014/main" id="{CF35F12A-63E2-46FD-A6C4-E8C4F1737257}"/>
              </a:ext>
            </a:extLst>
          </p:cNvPr>
          <p:cNvSpPr>
            <a:spLocks noGrp="1"/>
          </p:cNvSpPr>
          <p:nvPr>
            <p:ph type="pic" sz="quarter" idx="19"/>
          </p:nvPr>
        </p:nvSpPr>
        <p:spPr>
          <a:xfrm>
            <a:off x="9072000" y="2984228"/>
            <a:ext cx="2736000" cy="3384000"/>
          </a:xfrm>
        </p:spPr>
        <p:txBody>
          <a:bodyPr/>
          <a:lstStyle/>
          <a:p>
            <a:r>
              <a:rPr lang="en-US"/>
              <a:t>Click icon to add picture</a:t>
            </a:r>
            <a:endParaRPr lang="en-AU"/>
          </a:p>
        </p:txBody>
      </p:sp>
      <p:sp>
        <p:nvSpPr>
          <p:cNvPr id="3" name="Text Placeholder 2">
            <a:extLst>
              <a:ext uri="{FF2B5EF4-FFF2-40B4-BE49-F238E27FC236}">
                <a16:creationId xmlns:a16="http://schemas.microsoft.com/office/drawing/2014/main" id="{0DF15865-85AF-4328-97DB-F39122F897C3}"/>
              </a:ext>
            </a:extLst>
          </p:cNvPr>
          <p:cNvSpPr>
            <a:spLocks noGrp="1"/>
          </p:cNvSpPr>
          <p:nvPr>
            <p:ph type="body" sz="quarter" idx="20"/>
          </p:nvPr>
        </p:nvSpPr>
        <p:spPr>
          <a:xfrm>
            <a:off x="6120000" y="359999"/>
            <a:ext cx="2520000" cy="2340000"/>
          </a:xfrm>
        </p:spPr>
        <p:txBody>
          <a:bodyPr>
            <a:normAutofit/>
          </a:bodyPr>
          <a:lstStyle>
            <a:lvl1pPr>
              <a:lnSpc>
                <a:spcPts val="2200"/>
              </a:lnSpc>
              <a:defRPr sz="18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Text Placeholder 2">
            <a:extLst>
              <a:ext uri="{FF2B5EF4-FFF2-40B4-BE49-F238E27FC236}">
                <a16:creationId xmlns:a16="http://schemas.microsoft.com/office/drawing/2014/main" id="{130C021F-A1B8-46A1-A9CC-88CD8438C969}"/>
              </a:ext>
            </a:extLst>
          </p:cNvPr>
          <p:cNvSpPr>
            <a:spLocks noGrp="1"/>
          </p:cNvSpPr>
          <p:nvPr>
            <p:ph type="body" sz="quarter" idx="21"/>
          </p:nvPr>
        </p:nvSpPr>
        <p:spPr>
          <a:xfrm>
            <a:off x="6120000" y="2976590"/>
            <a:ext cx="2520000" cy="339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2">
            <a:extLst>
              <a:ext uri="{FF2B5EF4-FFF2-40B4-BE49-F238E27FC236}">
                <a16:creationId xmlns:a16="http://schemas.microsoft.com/office/drawing/2014/main" id="{614C6870-83BE-4F9B-AB4B-419E41F8074F}"/>
              </a:ext>
            </a:extLst>
          </p:cNvPr>
          <p:cNvSpPr>
            <a:spLocks noGrp="1"/>
          </p:cNvSpPr>
          <p:nvPr>
            <p:ph type="body" sz="quarter" idx="22"/>
          </p:nvPr>
        </p:nvSpPr>
        <p:spPr>
          <a:xfrm>
            <a:off x="360000" y="2952000"/>
            <a:ext cx="2736000" cy="3416228"/>
          </a:xfrm>
          <a:solidFill>
            <a:schemeClr val="accent1"/>
          </a:solidFill>
        </p:spPr>
        <p:txBody>
          <a:bodyPr lIns="180000" tIns="180000" rIns="180000" bIns="180000" anchor="b">
            <a:normAutofit/>
          </a:bodyPr>
          <a:lstStyle>
            <a:lvl1pPr>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0961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left, table right">
    <p:spTree>
      <p:nvGrpSpPr>
        <p:cNvPr id="1" name=""/>
        <p:cNvGrpSpPr/>
        <p:nvPr/>
      </p:nvGrpSpPr>
      <p:grpSpPr>
        <a:xfrm>
          <a:off x="0" y="0"/>
          <a:ext cx="0" cy="0"/>
          <a:chOff x="0" y="0"/>
          <a:chExt cx="0" cy="0"/>
        </a:xfrm>
      </p:grpSpPr>
      <p:sp>
        <p:nvSpPr>
          <p:cNvPr id="2" name="Title 1"/>
          <p:cNvSpPr>
            <a:spLocks noGrp="1"/>
          </p:cNvSpPr>
          <p:nvPr>
            <p:ph type="title"/>
          </p:nvPr>
        </p:nvSpPr>
        <p:spPr>
          <a:xfrm>
            <a:off x="540001" y="359999"/>
            <a:ext cx="4319998" cy="1792357"/>
          </a:xfrm>
        </p:spPr>
        <p:txBody>
          <a:bodyPr/>
          <a:lstStyle/>
          <a:p>
            <a:r>
              <a:rPr lang="en-US"/>
              <a:t>Click to edit Master title style</a:t>
            </a:r>
          </a:p>
        </p:txBody>
      </p:sp>
      <p:sp>
        <p:nvSpPr>
          <p:cNvPr id="3" name="Content Placeholder 2"/>
          <p:cNvSpPr>
            <a:spLocks noGrp="1"/>
          </p:cNvSpPr>
          <p:nvPr>
            <p:ph sz="half" idx="1"/>
          </p:nvPr>
        </p:nvSpPr>
        <p:spPr>
          <a:xfrm>
            <a:off x="564016" y="2340001"/>
            <a:ext cx="4319997" cy="39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2682710"/>
            <a:ext cx="6588000" cy="365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96BE557-3858-46D8-9793-34B892463644}"/>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9D1FAB-DA72-4631-B187-DEF818EF4820}"/>
              </a:ext>
            </a:extLst>
          </p:cNvPr>
          <p:cNvCxnSpPr>
            <a:cxnSpLocks/>
          </p:cNvCxnSpPr>
          <p:nvPr userDrawn="1"/>
        </p:nvCxnSpPr>
        <p:spPr>
          <a:xfrm>
            <a:off x="504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4C7E081-14EF-45F4-8B5B-1104A96C9026}"/>
              </a:ext>
            </a:extLst>
          </p:cNvPr>
          <p:cNvSpPr>
            <a:spLocks noGrp="1"/>
          </p:cNvSpPr>
          <p:nvPr>
            <p:ph type="body" sz="quarter" idx="20" hasCustomPrompt="1"/>
          </p:nvPr>
        </p:nvSpPr>
        <p:spPr>
          <a:xfrm>
            <a:off x="5244015" y="2340000"/>
            <a:ext cx="6587985" cy="345323"/>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12" name="Slide Number Placeholder 5">
            <a:extLst>
              <a:ext uri="{FF2B5EF4-FFF2-40B4-BE49-F238E27FC236}">
                <a16:creationId xmlns:a16="http://schemas.microsoft.com/office/drawing/2014/main" id="{A612AB91-8985-4029-94B3-42DE41E5E4CA}"/>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5556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pPr/>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2979CC-1E7F-4EDD-BED7-403658753B54}"/>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1E96D5-CFA5-4457-AE79-85133FEE85BC}"/>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29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2340000"/>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0" name="Straight Connector 9">
            <a:extLst>
              <a:ext uri="{FF2B5EF4-FFF2-40B4-BE49-F238E27FC236}">
                <a16:creationId xmlns:a16="http://schemas.microsoft.com/office/drawing/2014/main" id="{A79B24FF-F4F7-4012-B559-B049AFB7E81C}"/>
              </a:ext>
            </a:extLst>
          </p:cNvPr>
          <p:cNvCxnSpPr/>
          <p:nvPr/>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FBA9B9-F237-482B-8D83-0359AD4B0669}"/>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91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intro para, multi-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360000" y="3531600"/>
            <a:ext cx="11448000" cy="2619739"/>
          </a:xfrm>
        </p:spPr>
        <p:txBody>
          <a:bodyPr numCol="3"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84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BF250C-86FC-40BF-ACAF-61B95ED74C43}"/>
              </a:ext>
            </a:extLst>
          </p:cNvPr>
          <p:cNvCxnSpPr/>
          <p:nvPr userDrawn="1"/>
        </p:nvCxnSpPr>
        <p:spPr>
          <a:xfrm>
            <a:off x="360000" y="631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B0121C-CEF0-4981-AE93-3434EA2CD2D3}"/>
              </a:ext>
            </a:extLst>
          </p:cNvPr>
          <p:cNvCxnSpPr/>
          <p:nvPr userDrawn="1"/>
        </p:nvCxnSpPr>
        <p:spPr>
          <a:xfrm>
            <a:off x="360000" y="33336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9F16F6-B380-4634-BE3E-7C3795D23061}"/>
              </a:ext>
            </a:extLst>
          </p:cNvPr>
          <p:cNvSpPr>
            <a:spLocks noGrp="1"/>
          </p:cNvSpPr>
          <p:nvPr>
            <p:ph type="body" sz="quarter" idx="13"/>
          </p:nvPr>
        </p:nvSpPr>
        <p:spPr>
          <a:xfrm>
            <a:off x="360001" y="1764000"/>
            <a:ext cx="5787582" cy="14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0636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360000" y="360000"/>
            <a:ext cx="3708000" cy="5940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4428001" y="360000"/>
            <a:ext cx="6480000" cy="5625803"/>
          </a:xfrm>
        </p:spPr>
        <p:txBody>
          <a:bodyPr>
            <a:normAutofit/>
          </a:bodyPr>
          <a:lstStyle>
            <a:lvl1pPr>
              <a:defRPr sz="3600">
                <a:solidFill>
                  <a:schemeClr val="accent1"/>
                </a:solidFill>
                <a:latin typeface="+mn-lt"/>
              </a:defRPr>
            </a:lvl1pPr>
            <a:lvl2pPr>
              <a:defRPr sz="12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4428000" y="5458265"/>
            <a:ext cx="3567113" cy="841735"/>
          </a:xfrm>
        </p:spPr>
        <p:txBody>
          <a:bodyPr anchor="b">
            <a:normAutofit/>
          </a:bodyPr>
          <a:lstStyle>
            <a:lvl1pPr>
              <a:defRPr sz="1200">
                <a:solidFill>
                  <a:schemeClr val="accent1"/>
                </a:solidFill>
                <a:latin typeface="+mn-lt"/>
              </a:defRPr>
            </a:lvl1pPr>
          </a:lstStyle>
          <a:p>
            <a:pPr lvl="0"/>
            <a:r>
              <a:rPr lang="en-US"/>
              <a:t>Image caption</a:t>
            </a:r>
            <a:endParaRPr lang="en-AU"/>
          </a:p>
        </p:txBody>
      </p:sp>
      <p:cxnSp>
        <p:nvCxnSpPr>
          <p:cNvPr id="14" name="Straight Connector 13">
            <a:extLst>
              <a:ext uri="{FF2B5EF4-FFF2-40B4-BE49-F238E27FC236}">
                <a16:creationId xmlns:a16="http://schemas.microsoft.com/office/drawing/2014/main" id="{B5AE13DA-9F06-4D72-9ECA-0FB27D19047B}"/>
              </a:ext>
            </a:extLst>
          </p:cNvPr>
          <p:cNvCxnSpPr/>
          <p:nvPr userDrawn="1"/>
        </p:nvCxnSpPr>
        <p:spPr>
          <a:xfrm>
            <a:off x="4248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9A47410D-D15B-4731-8BBC-AAA31FD3D900}"/>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63452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06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53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ubheading, two column text and ima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21" name="Picture 20">
            <a:extLst>
              <a:ext uri="{FF2B5EF4-FFF2-40B4-BE49-F238E27FC236}">
                <a16:creationId xmlns:a16="http://schemas.microsoft.com/office/drawing/2014/main" id="{8ECB5B56-F633-4038-ACBE-D47FE23B7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7703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ubheading box with three column text box and image box">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accent1"/>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accent1"/>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cxnSp>
        <p:nvCxnSpPr>
          <p:cNvPr id="16" name="Straight Connector 15">
            <a:extLst>
              <a:ext uri="{FF2B5EF4-FFF2-40B4-BE49-F238E27FC236}">
                <a16:creationId xmlns:a16="http://schemas.microsoft.com/office/drawing/2014/main" id="{A8E06ABF-792C-49F8-AB67-C9E69EFD66E2}"/>
              </a:ext>
            </a:extLst>
          </p:cNvPr>
          <p:cNvCxnSpPr/>
          <p:nvPr/>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D1AB92-2F22-4F6B-9CAF-71E051D2AEA5}"/>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87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Tree>
    <p:extLst>
      <p:ext uri="{BB962C8B-B14F-4D97-AF65-F5344CB8AC3E}">
        <p14:creationId xmlns:p14="http://schemas.microsoft.com/office/powerpoint/2010/main" val="209769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15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 column text above graphi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43A6E1-292D-447E-937A-7596CC952835}"/>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cxnSp>
        <p:nvCxnSpPr>
          <p:cNvPr id="12" name="Straight Connector 11">
            <a:extLst>
              <a:ext uri="{FF2B5EF4-FFF2-40B4-BE49-F238E27FC236}">
                <a16:creationId xmlns:a16="http://schemas.microsoft.com/office/drawing/2014/main" id="{9CD8A357-5A14-4B7A-9345-C065099F8B18}"/>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CB050F-19E7-4708-8053-7D380E2C689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60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a:prstGeom prst="rect">
            <a:avLst/>
          </a:prstGeom>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21" name="Rectangle 20">
            <a:extLst>
              <a:ext uri="{FF2B5EF4-FFF2-40B4-BE49-F238E27FC236}">
                <a16:creationId xmlns:a16="http://schemas.microsoft.com/office/drawing/2014/main" id="{B208EC5F-D299-45C1-844D-889124CE3044}"/>
              </a:ext>
            </a:extLst>
          </p:cNvPr>
          <p:cNvSpPr/>
          <p:nvPr/>
        </p:nvSpPr>
        <p:spPr>
          <a:xfrm>
            <a:off x="0" y="1602000"/>
            <a:ext cx="12192000" cy="52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Straight Connector 24">
            <a:extLst>
              <a:ext uri="{FF2B5EF4-FFF2-40B4-BE49-F238E27FC236}">
                <a16:creationId xmlns:a16="http://schemas.microsoft.com/office/drawing/2014/main" id="{048966DC-8452-4BAB-ADB5-3501AB9BC536}"/>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5EE156-0D73-4A7E-8D0F-F3C367127786}"/>
              </a:ext>
            </a:extLst>
          </p:cNvPr>
          <p:cNvCxnSpPr/>
          <p:nvPr/>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1126D8-B24A-4F18-83CB-A34832D2ACBC}"/>
              </a:ext>
            </a:extLst>
          </p:cNvPr>
          <p:cNvCxnSpPr>
            <a:cxnSpLocks/>
          </p:cNvCxnSpPr>
          <p:nvPr/>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A5E19F-0776-4712-9323-8F63AE89B3C5}"/>
              </a:ext>
            </a:extLst>
          </p:cNvPr>
          <p:cNvCxnSpPr/>
          <p:nvPr/>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496FBD-3527-464C-BB45-FE9B079ADEC0}"/>
              </a:ext>
            </a:extLst>
          </p:cNvPr>
          <p:cNvCxnSpPr/>
          <p:nvPr/>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852B83-8806-4649-BAD7-0BB7198DF34A}"/>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12A184-F676-4BF5-BE17-1F8DFC3A398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BEFC6D-2E7B-4C67-866A-F3A6E68C6064}"/>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A9CAC5-2986-4A59-9A33-C968C2ED76DB}"/>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9DC1A0-8273-46D9-8A0A-4E64284EC54A}"/>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56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2D378-4C5A-4619-82B6-AF8F1E9F1CF5}"/>
              </a:ext>
            </a:extLst>
          </p:cNvPr>
          <p:cNvCxnSpPr>
            <a:cxnSpLocks/>
          </p:cNvCxnSpPr>
          <p:nvPr/>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23BC4B0-B957-4BA7-A2AB-9AD38D825970}"/>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94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3 x multi-content over tex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2736000" cy="3160009"/>
          </a:xfrm>
        </p:spPr>
        <p:txBody>
          <a:bodyPr/>
          <a:lstStyle>
            <a:lvl1pPr>
              <a:defRPr/>
            </a:lvl1pPr>
          </a:lstStyle>
          <a:p>
            <a:pPr lvl="0"/>
            <a:r>
              <a:rPr lang="en-US"/>
              <a:t>Subheading</a:t>
            </a:r>
            <a:endParaRPr lang="en-AU"/>
          </a:p>
        </p:txBody>
      </p:sp>
      <p:cxnSp>
        <p:nvCxnSpPr>
          <p:cNvPr id="16" name="Straight Connector 15">
            <a:extLst>
              <a:ext uri="{FF2B5EF4-FFF2-40B4-BE49-F238E27FC236}">
                <a16:creationId xmlns:a16="http://schemas.microsoft.com/office/drawing/2014/main" id="{B9C60D21-2DD4-4FC4-A0A9-506D110605EE}"/>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69C6D1-1D4C-4FA2-978E-91BB2A0109D2}"/>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AA9AE6-B237-483D-BFB8-27B943343A90}"/>
              </a:ext>
            </a:extLst>
          </p:cNvPr>
          <p:cNvCxnSpPr>
            <a:cxnSpLocks/>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C16713-86A4-4EDB-9500-746B09BA11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ECB5B56-F633-4038-ACBE-D47FE23B7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14" name="Text Placeholder 12">
            <a:extLst>
              <a:ext uri="{FF2B5EF4-FFF2-40B4-BE49-F238E27FC236}">
                <a16:creationId xmlns:a16="http://schemas.microsoft.com/office/drawing/2014/main" id="{5FD500A8-5915-4FE0-ABF0-40865003ECB2}"/>
              </a:ext>
            </a:extLst>
          </p:cNvPr>
          <p:cNvSpPr>
            <a:spLocks noGrp="1"/>
          </p:cNvSpPr>
          <p:nvPr>
            <p:ph type="body" sz="quarter" idx="15" hasCustomPrompt="1"/>
          </p:nvPr>
        </p:nvSpPr>
        <p:spPr>
          <a:xfrm>
            <a:off x="360000" y="5310284"/>
            <a:ext cx="2736000" cy="807290"/>
          </a:xfrm>
        </p:spPr>
        <p:txBody>
          <a:bodyPr anchor="b">
            <a:normAutofit/>
          </a:bodyPr>
          <a:lstStyle>
            <a:lvl1pPr>
              <a:defRPr sz="1200">
                <a:latin typeface="+mn-lt"/>
              </a:defRPr>
            </a:lvl1pPr>
          </a:lstStyle>
          <a:p>
            <a:pPr lvl="0"/>
            <a:r>
              <a:rPr lang="en-US"/>
              <a:t>Image caption</a:t>
            </a:r>
            <a:endParaRPr lang="en-AU"/>
          </a:p>
        </p:txBody>
      </p:sp>
      <p:sp>
        <p:nvSpPr>
          <p:cNvPr id="5" name="Content Placeholder 4">
            <a:extLst>
              <a:ext uri="{FF2B5EF4-FFF2-40B4-BE49-F238E27FC236}">
                <a16:creationId xmlns:a16="http://schemas.microsoft.com/office/drawing/2014/main" id="{4A821FD8-0C0A-4791-B35C-7D3E73D496D8}"/>
              </a:ext>
            </a:extLst>
          </p:cNvPr>
          <p:cNvSpPr>
            <a:spLocks noGrp="1"/>
          </p:cNvSpPr>
          <p:nvPr>
            <p:ph sz="quarter" idx="16"/>
          </p:nvPr>
        </p:nvSpPr>
        <p:spPr>
          <a:xfrm>
            <a:off x="3348038"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4">
            <a:extLst>
              <a:ext uri="{FF2B5EF4-FFF2-40B4-BE49-F238E27FC236}">
                <a16:creationId xmlns:a16="http://schemas.microsoft.com/office/drawing/2014/main" id="{7D82E894-4E5C-4070-B82C-DD743E9DE67A}"/>
              </a:ext>
            </a:extLst>
          </p:cNvPr>
          <p:cNvSpPr>
            <a:spLocks noGrp="1"/>
          </p:cNvSpPr>
          <p:nvPr>
            <p:ph sz="quarter" idx="17"/>
          </p:nvPr>
        </p:nvSpPr>
        <p:spPr>
          <a:xfrm>
            <a:off x="6222619"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4">
            <a:extLst>
              <a:ext uri="{FF2B5EF4-FFF2-40B4-BE49-F238E27FC236}">
                <a16:creationId xmlns:a16="http://schemas.microsoft.com/office/drawing/2014/main" id="{9B45B8BA-659E-4626-B43E-6E5F753ABB87}"/>
              </a:ext>
            </a:extLst>
          </p:cNvPr>
          <p:cNvSpPr>
            <a:spLocks noGrp="1"/>
          </p:cNvSpPr>
          <p:nvPr>
            <p:ph sz="quarter" idx="18"/>
          </p:nvPr>
        </p:nvSpPr>
        <p:spPr>
          <a:xfrm>
            <a:off x="9097200" y="1785938"/>
            <a:ext cx="2736000" cy="15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F6E64626-C7A4-41F8-8AC5-88AD0346F6C6}"/>
              </a:ext>
            </a:extLst>
          </p:cNvPr>
          <p:cNvSpPr>
            <a:spLocks noGrp="1"/>
          </p:cNvSpPr>
          <p:nvPr>
            <p:ph type="body" sz="quarter" idx="19"/>
          </p:nvPr>
        </p:nvSpPr>
        <p:spPr>
          <a:xfrm>
            <a:off x="3348038"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7">
            <a:extLst>
              <a:ext uri="{FF2B5EF4-FFF2-40B4-BE49-F238E27FC236}">
                <a16:creationId xmlns:a16="http://schemas.microsoft.com/office/drawing/2014/main" id="{05B3364D-CB1B-47A9-BD58-A3751FD84FE8}"/>
              </a:ext>
            </a:extLst>
          </p:cNvPr>
          <p:cNvSpPr>
            <a:spLocks noGrp="1"/>
          </p:cNvSpPr>
          <p:nvPr>
            <p:ph type="body" sz="quarter" idx="20"/>
          </p:nvPr>
        </p:nvSpPr>
        <p:spPr>
          <a:xfrm>
            <a:off x="6223357"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7">
            <a:extLst>
              <a:ext uri="{FF2B5EF4-FFF2-40B4-BE49-F238E27FC236}">
                <a16:creationId xmlns:a16="http://schemas.microsoft.com/office/drawing/2014/main" id="{9883B7F4-7C10-47B9-A6A8-B942C82A7692}"/>
              </a:ext>
            </a:extLst>
          </p:cNvPr>
          <p:cNvSpPr>
            <a:spLocks noGrp="1"/>
          </p:cNvSpPr>
          <p:nvPr>
            <p:ph type="body" sz="quarter" idx="21"/>
          </p:nvPr>
        </p:nvSpPr>
        <p:spPr>
          <a:xfrm>
            <a:off x="9097938" y="3503613"/>
            <a:ext cx="2735262" cy="261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1181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5" name="Straight Connector 14">
            <a:extLst>
              <a:ext uri="{FF2B5EF4-FFF2-40B4-BE49-F238E27FC236}">
                <a16:creationId xmlns:a16="http://schemas.microsoft.com/office/drawing/2014/main" id="{A5E083ED-20A8-46B1-B91D-61E790789E49}"/>
              </a:ext>
            </a:extLst>
          </p:cNvPr>
          <p:cNvCxnSpPr>
            <a:cxnSpLocks/>
          </p:cNvCxnSpPr>
          <p:nvPr/>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5D1395-1C7C-4D5B-9077-A970D294B8C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03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8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60766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9866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5 multi-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359999" y="4680000"/>
            <a:ext cx="5436000"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84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B0121C-CEF0-4981-AE93-3434EA2CD2D3}"/>
              </a:ext>
            </a:extLst>
          </p:cNvPr>
          <p:cNvCxnSpPr/>
          <p:nvPr userDrawn="1"/>
        </p:nvCxnSpPr>
        <p:spPr>
          <a:xfrm>
            <a:off x="360000" y="45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9F16F6-B380-4634-BE3E-7C3795D23061}"/>
              </a:ext>
            </a:extLst>
          </p:cNvPr>
          <p:cNvSpPr>
            <a:spLocks noGrp="1"/>
          </p:cNvSpPr>
          <p:nvPr>
            <p:ph type="body" sz="quarter" idx="13"/>
          </p:nvPr>
        </p:nvSpPr>
        <p:spPr>
          <a:xfrm>
            <a:off x="360001" y="1763999"/>
            <a:ext cx="5508000" cy="2555997"/>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83747F58-96E7-4D0E-9BC3-D06A65B8654C}"/>
              </a:ext>
            </a:extLst>
          </p:cNvPr>
          <p:cNvSpPr>
            <a:spLocks noGrp="1"/>
          </p:cNvSpPr>
          <p:nvPr>
            <p:ph idx="14"/>
          </p:nvPr>
        </p:nvSpPr>
        <p:spPr>
          <a:xfrm>
            <a:off x="6092694" y="4680000"/>
            <a:ext cx="2736000"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A4054479-0F37-44F9-85E6-87E4BD6C7512}"/>
              </a:ext>
            </a:extLst>
          </p:cNvPr>
          <p:cNvSpPr>
            <a:spLocks noGrp="1"/>
          </p:cNvSpPr>
          <p:nvPr>
            <p:ph idx="15"/>
          </p:nvPr>
        </p:nvSpPr>
        <p:spPr>
          <a:xfrm>
            <a:off x="9071999" y="4680000"/>
            <a:ext cx="2735997" cy="1620000"/>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D03AF42-6335-4ABD-A148-4F1911461249}"/>
              </a:ext>
            </a:extLst>
          </p:cNvPr>
          <p:cNvCxnSpPr/>
          <p:nvPr userDrawn="1"/>
        </p:nvCxnSpPr>
        <p:spPr>
          <a:xfrm>
            <a:off x="5976000" y="1764000"/>
            <a:ext cx="0" cy="255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604199-A74E-4466-96D1-952EAAA59CC2}"/>
              </a:ext>
            </a:extLst>
          </p:cNvPr>
          <p:cNvCxnSpPr>
            <a:cxnSpLocks/>
          </p:cNvCxnSpPr>
          <p:nvPr userDrawn="1"/>
        </p:nvCxnSpPr>
        <p:spPr>
          <a:xfrm>
            <a:off x="5976000" y="4661945"/>
            <a:ext cx="0" cy="158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9EDFC-7C12-4CE3-AA19-802833CC8D0F}"/>
              </a:ext>
            </a:extLst>
          </p:cNvPr>
          <p:cNvCxnSpPr/>
          <p:nvPr userDrawn="1"/>
        </p:nvCxnSpPr>
        <p:spPr>
          <a:xfrm>
            <a:off x="8910000" y="1764000"/>
            <a:ext cx="0" cy="255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81AEED9-0A54-420F-8AA0-BE0677D9C467}"/>
              </a:ext>
            </a:extLst>
          </p:cNvPr>
          <p:cNvCxnSpPr>
            <a:cxnSpLocks/>
          </p:cNvCxnSpPr>
          <p:nvPr userDrawn="1"/>
        </p:nvCxnSpPr>
        <p:spPr>
          <a:xfrm>
            <a:off x="8910000" y="4661945"/>
            <a:ext cx="0" cy="158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0DF65C8F-159E-4AEA-9FF8-1B6D5B0DC4C4}"/>
              </a:ext>
            </a:extLst>
          </p:cNvPr>
          <p:cNvSpPr>
            <a:spLocks noGrp="1"/>
          </p:cNvSpPr>
          <p:nvPr>
            <p:ph idx="18"/>
          </p:nvPr>
        </p:nvSpPr>
        <p:spPr>
          <a:xfrm>
            <a:off x="6092694" y="1763998"/>
            <a:ext cx="2736000" cy="2574054"/>
          </a:xfrm>
        </p:spPr>
        <p:txBody>
          <a:bodyPr numCol="1"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9C18CE5-5FDC-4606-A3BF-2EED1FDE1C31}"/>
              </a:ext>
            </a:extLst>
          </p:cNvPr>
          <p:cNvSpPr>
            <a:spLocks noGrp="1"/>
          </p:cNvSpPr>
          <p:nvPr>
            <p:ph idx="19"/>
          </p:nvPr>
        </p:nvSpPr>
        <p:spPr>
          <a:xfrm>
            <a:off x="9072000" y="1803156"/>
            <a:ext cx="2760000" cy="2534895"/>
          </a:xfrm>
        </p:spPr>
        <p:txBody>
          <a:bodyPr numCol="1" spcCol="36000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3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accent1"/>
                </a:solidFill>
                <a:latin typeface="+mn-lt"/>
              </a:defRPr>
            </a:lvl1pPr>
          </a:lstStyle>
          <a:p>
            <a:fld id="{10A01DC5-1685-4615-8240-15192985C6A2}" type="slidenum">
              <a:rPr lang="en-AU" smtClean="0"/>
              <a:pPr/>
              <a:t>‹#›</a:t>
            </a:fld>
            <a:endParaRPr lang="en-AU"/>
          </a:p>
        </p:txBody>
      </p:sp>
      <p:pic>
        <p:nvPicPr>
          <p:cNvPr id="14" name="Picture 13" descr="NSW Government logo">
            <a:extLst>
              <a:ext uri="{FF2B5EF4-FFF2-40B4-BE49-F238E27FC236}">
                <a16:creationId xmlns:a16="http://schemas.microsoft.com/office/drawing/2014/main" id="{45AF4F1F-FDF7-405F-84F3-76CFEEBC27C4}"/>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34092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9" r:id="rId28"/>
    <p:sldLayoutId id="2147483770"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accent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1139">
          <p15:clr>
            <a:srgbClr val="F26B43"/>
          </p15:clr>
        </p15:guide>
        <p15:guide id="6" orient="horz" pos="3997">
          <p15:clr>
            <a:srgbClr val="F26B43"/>
          </p15:clr>
        </p15:guide>
        <p15:guide id="7" orient="horz" pos="25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accent1"/>
                </a:solidFill>
                <a:latin typeface="+mn-lt"/>
              </a:defRPr>
            </a:lvl1pPr>
          </a:lstStyle>
          <a:p>
            <a:fld id="{10A01DC5-1685-4615-8240-15192985C6A2}" type="slidenum">
              <a:rPr lang="en-AU" smtClean="0"/>
              <a:pPr/>
              <a:t>‹#›</a:t>
            </a:fld>
            <a:endParaRPr lang="en-AU"/>
          </a:p>
        </p:txBody>
      </p:sp>
      <p:pic>
        <p:nvPicPr>
          <p:cNvPr id="14" name="Picture 13" descr="NSW Government logo">
            <a:extLst>
              <a:ext uri="{FF2B5EF4-FFF2-40B4-BE49-F238E27FC236}">
                <a16:creationId xmlns:a16="http://schemas.microsoft.com/office/drawing/2014/main" id="{45AF4F1F-FDF7-405F-84F3-76CFEEBC27C4}"/>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308340545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accent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1139">
          <p15:clr>
            <a:srgbClr val="F26B43"/>
          </p15:clr>
        </p15:guide>
        <p15:guide id="6" orient="horz" pos="3997">
          <p15:clr>
            <a:srgbClr val="F26B43"/>
          </p15:clr>
        </p15:guide>
        <p15:guide id="7" orient="horz" pos="25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accent1"/>
                </a:solidFill>
                <a:latin typeface="+mn-lt"/>
              </a:defRPr>
            </a:lvl1pPr>
          </a:lstStyle>
          <a:p>
            <a:fld id="{10A01DC5-1685-4615-8240-15192985C6A2}" type="slidenum">
              <a:rPr lang="en-AU" smtClean="0"/>
              <a:pPr/>
              <a:t>‹#›</a:t>
            </a:fld>
            <a:endParaRPr lang="en-AU"/>
          </a:p>
        </p:txBody>
      </p:sp>
      <p:pic>
        <p:nvPicPr>
          <p:cNvPr id="14" name="Picture 13" descr="NSW Government logo">
            <a:extLst>
              <a:ext uri="{FF2B5EF4-FFF2-40B4-BE49-F238E27FC236}">
                <a16:creationId xmlns:a16="http://schemas.microsoft.com/office/drawing/2014/main" id="{45AF4F1F-FDF7-405F-84F3-76CFEEBC27C4}"/>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88545510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accent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1139">
          <p15:clr>
            <a:srgbClr val="F26B43"/>
          </p15:clr>
        </p15:guide>
        <p15:guide id="6" orient="horz" pos="3997">
          <p15:clr>
            <a:srgbClr val="F26B43"/>
          </p15:clr>
        </p15:guide>
        <p15:guide id="7" orient="horz" pos="25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ideo" Target="https://www.youtube.com/embed/N1pOPYsB4Dg?feature=oembed" TargetMode="Externa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2.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57.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www.activeandhealthy.nsw.gov.au/information-for-exercise-providers" TargetMode="External"/><Relationship Id="rId4" Type="http://schemas.openxmlformats.org/officeDocument/2006/relationships/image" Target="../media/image77.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ideo" Target="https://www.youtube.com/embed/R1zj3wBByJA?feature=oembed" TargetMode="Externa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image" Target="../media/image79.png"/><Relationship Id="rId16" Type="http://schemas.openxmlformats.org/officeDocument/2006/relationships/image" Target="../media/image93.png"/><Relationship Id="rId1" Type="http://schemas.openxmlformats.org/officeDocument/2006/relationships/slideLayout" Target="../slideLayouts/slideLayout29.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5" Type="http://schemas.openxmlformats.org/officeDocument/2006/relationships/image" Target="../media/image92.sv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svg"/><Relationship Id="rId3" Type="http://schemas.openxmlformats.org/officeDocument/2006/relationships/image" Target="../media/image109.svg"/><Relationship Id="rId7" Type="http://schemas.openxmlformats.org/officeDocument/2006/relationships/image" Target="../media/image113.sv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120.png"/></Relationships>
</file>

<file path=ppt/slides/_rels/slide24.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24.png"/><Relationship Id="rId7"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30.png"/><Relationship Id="rId9" Type="http://schemas.openxmlformats.org/officeDocument/2006/relationships/image" Target="../media/image123.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13.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3.xml"/><Relationship Id="rId16" Type="http://schemas.openxmlformats.org/officeDocument/2006/relationships/image" Target="../media/image44.svg"/><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wav"/><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p:txBody>
          <a:bodyPr/>
          <a:lstStyle/>
          <a:p>
            <a:r>
              <a:rPr lang="en-AU"/>
              <a:t>Healthy ageing</a:t>
            </a:r>
          </a:p>
        </p:txBody>
      </p:sp>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0"/>
          </p:nvPr>
        </p:nvSpPr>
        <p:spPr/>
        <p:txBody>
          <a:bodyPr/>
          <a:lstStyle/>
          <a:p>
            <a:r>
              <a:rPr lang="en-AU"/>
              <a:t>Multicultural Health Week 2025</a:t>
            </a:r>
          </a:p>
        </p:txBody>
      </p:sp>
      <p:sp>
        <p:nvSpPr>
          <p:cNvPr id="8" name="Text Placeholder 7">
            <a:extLst>
              <a:ext uri="{FF2B5EF4-FFF2-40B4-BE49-F238E27FC236}">
                <a16:creationId xmlns:a16="http://schemas.microsoft.com/office/drawing/2014/main" id="{881CCA3B-A8A6-4A95-B503-94DF0571123B}"/>
              </a:ext>
            </a:extLst>
          </p:cNvPr>
          <p:cNvSpPr>
            <a:spLocks noGrp="1"/>
          </p:cNvSpPr>
          <p:nvPr>
            <p:ph type="body" sz="quarter" idx="11"/>
          </p:nvPr>
        </p:nvSpPr>
        <p:spPr/>
        <p:txBody>
          <a:bodyPr/>
          <a:lstStyle/>
          <a:p>
            <a:r>
              <a:rPr lang="en-AU"/>
              <a:t>Presenter Name</a:t>
            </a:r>
          </a:p>
          <a:p>
            <a:pPr lvl="1"/>
            <a:r>
              <a:rPr lang="en-AU"/>
              <a:t>Presenter Title</a:t>
            </a:r>
          </a:p>
        </p:txBody>
      </p:sp>
      <p:sp>
        <p:nvSpPr>
          <p:cNvPr id="9" name="Text Placeholder 8">
            <a:extLst>
              <a:ext uri="{FF2B5EF4-FFF2-40B4-BE49-F238E27FC236}">
                <a16:creationId xmlns:a16="http://schemas.microsoft.com/office/drawing/2014/main" id="{3044B33C-5717-4F17-9FB6-DE4C16359E6B}"/>
              </a:ext>
            </a:extLst>
          </p:cNvPr>
          <p:cNvSpPr>
            <a:spLocks noGrp="1"/>
          </p:cNvSpPr>
          <p:nvPr>
            <p:ph type="body" sz="quarter" idx="12"/>
          </p:nvPr>
        </p:nvSpPr>
        <p:spPr/>
        <p:txBody>
          <a:bodyPr/>
          <a:lstStyle/>
          <a:p>
            <a:r>
              <a:rPr lang="en-AU"/>
              <a:t>00 Month 20YY</a:t>
            </a:r>
          </a:p>
        </p:txBody>
      </p:sp>
    </p:spTree>
    <p:extLst>
      <p:ext uri="{BB962C8B-B14F-4D97-AF65-F5344CB8AC3E}">
        <p14:creationId xmlns:p14="http://schemas.microsoft.com/office/powerpoint/2010/main" val="322905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F7D2EE88-6803-B9B1-05AC-C655E67C2368}"/>
              </a:ext>
            </a:extLst>
          </p:cNvPr>
          <p:cNvCxnSpPr>
            <a:cxnSpLocks/>
          </p:cNvCxnSpPr>
          <p:nvPr/>
        </p:nvCxnSpPr>
        <p:spPr>
          <a:xfrm>
            <a:off x="2622265" y="5459407"/>
            <a:ext cx="2091044"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3574700-33AC-1856-FB3C-3B09648D562D}"/>
              </a:ext>
            </a:extLst>
          </p:cNvPr>
          <p:cNvCxnSpPr>
            <a:cxnSpLocks/>
          </p:cNvCxnSpPr>
          <p:nvPr/>
        </p:nvCxnSpPr>
        <p:spPr>
          <a:xfrm>
            <a:off x="2941983" y="4292197"/>
            <a:ext cx="2091044"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C5E913-FC02-699F-F252-8F7916D332A5}"/>
              </a:ext>
            </a:extLst>
          </p:cNvPr>
          <p:cNvSpPr>
            <a:spLocks noGrp="1"/>
          </p:cNvSpPr>
          <p:nvPr>
            <p:ph type="title"/>
          </p:nvPr>
        </p:nvSpPr>
        <p:spPr/>
        <p:txBody>
          <a:bodyPr/>
          <a:lstStyle/>
          <a:p>
            <a:r>
              <a:rPr lang="en-AU"/>
              <a:t>Find programs near you</a:t>
            </a:r>
          </a:p>
        </p:txBody>
      </p:sp>
      <p:sp>
        <p:nvSpPr>
          <p:cNvPr id="4" name="Slide Number Placeholder 3">
            <a:extLst>
              <a:ext uri="{FF2B5EF4-FFF2-40B4-BE49-F238E27FC236}">
                <a16:creationId xmlns:a16="http://schemas.microsoft.com/office/drawing/2014/main" id="{42C2188D-6210-D9E2-A8B0-82A4B5BA5995}"/>
              </a:ext>
            </a:extLst>
          </p:cNvPr>
          <p:cNvSpPr>
            <a:spLocks noGrp="1"/>
          </p:cNvSpPr>
          <p:nvPr>
            <p:ph type="sldNum" sz="quarter" idx="12"/>
          </p:nvPr>
        </p:nvSpPr>
        <p:spPr/>
        <p:txBody>
          <a:bodyPr/>
          <a:lstStyle/>
          <a:p>
            <a:fld id="{10A01DC5-1685-4615-8240-15192985C6A2}" type="slidenum">
              <a:rPr lang="en-AU" smtClean="0"/>
              <a:pPr/>
              <a:t>10</a:t>
            </a:fld>
            <a:endParaRPr lang="en-AU"/>
          </a:p>
        </p:txBody>
      </p:sp>
      <p:cxnSp>
        <p:nvCxnSpPr>
          <p:cNvPr id="18" name="Straight Connector 17">
            <a:extLst>
              <a:ext uri="{FF2B5EF4-FFF2-40B4-BE49-F238E27FC236}">
                <a16:creationId xmlns:a16="http://schemas.microsoft.com/office/drawing/2014/main" id="{0730B8AC-C712-3FEF-D747-9B6673FF88B1}"/>
              </a:ext>
            </a:extLst>
          </p:cNvPr>
          <p:cNvCxnSpPr>
            <a:cxnSpLocks/>
          </p:cNvCxnSpPr>
          <p:nvPr/>
        </p:nvCxnSpPr>
        <p:spPr>
          <a:xfrm flipV="1">
            <a:off x="2594113" y="2174964"/>
            <a:ext cx="2074696" cy="4390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797309-7A74-8422-4A81-770C709DA6A5}"/>
              </a:ext>
            </a:extLst>
          </p:cNvPr>
          <p:cNvCxnSpPr>
            <a:cxnSpLocks/>
          </p:cNvCxnSpPr>
          <p:nvPr/>
        </p:nvCxnSpPr>
        <p:spPr>
          <a:xfrm>
            <a:off x="2728640" y="3233789"/>
            <a:ext cx="1604821" cy="70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descr="A group of people on exercise bikes">
            <a:extLst>
              <a:ext uri="{FF2B5EF4-FFF2-40B4-BE49-F238E27FC236}">
                <a16:creationId xmlns:a16="http://schemas.microsoft.com/office/drawing/2014/main" id="{AC4FC92C-1DC0-E60C-5A1C-EB7644E1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366" y="1798224"/>
            <a:ext cx="3840635" cy="2560423"/>
          </a:xfrm>
          <a:prstGeom prst="rect">
            <a:avLst/>
          </a:prstGeom>
        </p:spPr>
      </p:pic>
      <p:sp>
        <p:nvSpPr>
          <p:cNvPr id="22" name="Rectangle 21">
            <a:extLst>
              <a:ext uri="{FF2B5EF4-FFF2-40B4-BE49-F238E27FC236}">
                <a16:creationId xmlns:a16="http://schemas.microsoft.com/office/drawing/2014/main" id="{C4C3A2F3-93F7-97AD-9DD3-D50B7C3CBCA1}"/>
              </a:ext>
            </a:extLst>
          </p:cNvPr>
          <p:cNvSpPr/>
          <p:nvPr/>
        </p:nvSpPr>
        <p:spPr>
          <a:xfrm>
            <a:off x="7991366" y="4877424"/>
            <a:ext cx="3820487" cy="1092707"/>
          </a:xfrm>
          <a:prstGeom prst="rect">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2207A457-AD72-5415-768F-9B71BE86FC2A}"/>
              </a:ext>
            </a:extLst>
          </p:cNvPr>
          <p:cNvSpPr txBox="1"/>
          <p:nvPr/>
        </p:nvSpPr>
        <p:spPr>
          <a:xfrm>
            <a:off x="8080513" y="5049078"/>
            <a:ext cx="3626992" cy="1138773"/>
          </a:xfrm>
          <a:prstGeom prst="rect">
            <a:avLst/>
          </a:prstGeom>
          <a:noFill/>
        </p:spPr>
        <p:txBody>
          <a:bodyPr wrap="square" lIns="0" tIns="0" rIns="0" bIns="0" rtlCol="0" anchor="t">
            <a:spAutoFit/>
          </a:bodyPr>
          <a:lstStyle/>
          <a:p>
            <a:pPr>
              <a:spcAft>
                <a:spcPts val="600"/>
              </a:spcAft>
            </a:pPr>
            <a:r>
              <a:rPr lang="en-AU" sz="1600" b="1"/>
              <a:t>Get started:</a:t>
            </a:r>
            <a:endParaRPr lang="en-US" sz="1600"/>
          </a:p>
          <a:p>
            <a:pPr algn="l">
              <a:spcAft>
                <a:spcPts val="600"/>
              </a:spcAft>
            </a:pPr>
            <a:r>
              <a:rPr lang="en-AU" sz="1600"/>
              <a:t>activeandhealthy.nsw.gov.au/find-a-program</a:t>
            </a:r>
          </a:p>
          <a:p>
            <a:pPr algn="l">
              <a:spcAft>
                <a:spcPts val="600"/>
              </a:spcAft>
            </a:pPr>
            <a:endParaRPr lang="en-AU" sz="1600"/>
          </a:p>
        </p:txBody>
      </p:sp>
      <p:grpSp>
        <p:nvGrpSpPr>
          <p:cNvPr id="30" name="Group 29">
            <a:extLst>
              <a:ext uri="{FF2B5EF4-FFF2-40B4-BE49-F238E27FC236}">
                <a16:creationId xmlns:a16="http://schemas.microsoft.com/office/drawing/2014/main" id="{9EB288EB-D76C-B798-87BE-76B3D7C048F8}"/>
              </a:ext>
            </a:extLst>
          </p:cNvPr>
          <p:cNvGrpSpPr/>
          <p:nvPr/>
        </p:nvGrpSpPr>
        <p:grpSpPr>
          <a:xfrm>
            <a:off x="4920011" y="3949200"/>
            <a:ext cx="2383819" cy="1080000"/>
            <a:chOff x="4937061" y="1883128"/>
            <a:chExt cx="2383819" cy="1080000"/>
          </a:xfrm>
        </p:grpSpPr>
        <p:sp>
          <p:nvSpPr>
            <p:cNvPr id="26" name="Rectangle: Rounded Corners 25">
              <a:extLst>
                <a:ext uri="{FF2B5EF4-FFF2-40B4-BE49-F238E27FC236}">
                  <a16:creationId xmlns:a16="http://schemas.microsoft.com/office/drawing/2014/main" id="{8BC32C79-5DAD-7B98-8A6E-2C97FC08FBB9}"/>
                </a:ext>
              </a:extLst>
            </p:cNvPr>
            <p:cNvSpPr/>
            <p:nvPr/>
          </p:nvSpPr>
          <p:spPr>
            <a:xfrm>
              <a:off x="4937061" y="2077279"/>
              <a:ext cx="1672460" cy="680400"/>
            </a:xfrm>
            <a:prstGeom prst="roundRect">
              <a:avLst>
                <a:gd name="adj" fmla="val 50000"/>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7D12839C-0F49-185C-8E13-D54B73E5B9B2}"/>
                </a:ext>
              </a:extLst>
            </p:cNvPr>
            <p:cNvSpPr/>
            <p:nvPr/>
          </p:nvSpPr>
          <p:spPr>
            <a:xfrm>
              <a:off x="6146446" y="1883128"/>
              <a:ext cx="1080000" cy="1080000"/>
            </a:xfrm>
            <a:prstGeom prst="ellipse">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Picture 28">
              <a:extLst>
                <a:ext uri="{FF2B5EF4-FFF2-40B4-BE49-F238E27FC236}">
                  <a16:creationId xmlns:a16="http://schemas.microsoft.com/office/drawing/2014/main" id="{AA997705-148F-2855-4C51-A63EA131F858}"/>
                </a:ext>
              </a:extLst>
            </p:cNvPr>
            <p:cNvPicPr>
              <a:picLocks noChangeAspect="1"/>
            </p:cNvPicPr>
            <p:nvPr/>
          </p:nvPicPr>
          <p:blipFill>
            <a:blip r:embed="rId4"/>
            <a:stretch>
              <a:fillRect/>
            </a:stretch>
          </p:blipFill>
          <p:spPr>
            <a:xfrm>
              <a:off x="6355001" y="2033761"/>
              <a:ext cx="720000" cy="720000"/>
            </a:xfrm>
            <a:prstGeom prst="rect">
              <a:avLst/>
            </a:prstGeom>
          </p:spPr>
        </p:pic>
        <p:sp>
          <p:nvSpPr>
            <p:cNvPr id="15" name="TextBox 14">
              <a:extLst>
                <a:ext uri="{FF2B5EF4-FFF2-40B4-BE49-F238E27FC236}">
                  <a16:creationId xmlns:a16="http://schemas.microsoft.com/office/drawing/2014/main" id="{BE2D238A-0803-10D8-D314-C20389FD9434}"/>
                </a:ext>
              </a:extLst>
            </p:cNvPr>
            <p:cNvSpPr txBox="1"/>
            <p:nvPr/>
          </p:nvSpPr>
          <p:spPr>
            <a:xfrm>
              <a:off x="5213785" y="2226125"/>
              <a:ext cx="2107095" cy="369332"/>
            </a:xfrm>
            <a:prstGeom prst="rect">
              <a:avLst/>
            </a:prstGeom>
            <a:noFill/>
          </p:spPr>
          <p:txBody>
            <a:bodyPr wrap="square" lIns="0" tIns="0" rIns="0" bIns="0" rtlCol="0">
              <a:spAutoFit/>
            </a:bodyPr>
            <a:lstStyle/>
            <a:p>
              <a:pPr algn="l">
                <a:spcAft>
                  <a:spcPts val="600"/>
                </a:spcAft>
              </a:pPr>
              <a:r>
                <a:rPr lang="en-AU" sz="2400"/>
                <a:t>When</a:t>
              </a:r>
            </a:p>
          </p:txBody>
        </p:sp>
      </p:grpSp>
      <p:grpSp>
        <p:nvGrpSpPr>
          <p:cNvPr id="38" name="Group 37">
            <a:extLst>
              <a:ext uri="{FF2B5EF4-FFF2-40B4-BE49-F238E27FC236}">
                <a16:creationId xmlns:a16="http://schemas.microsoft.com/office/drawing/2014/main" id="{E0013963-BD3D-621E-21F7-4D675A17BCA5}"/>
              </a:ext>
            </a:extLst>
          </p:cNvPr>
          <p:cNvGrpSpPr/>
          <p:nvPr/>
        </p:nvGrpSpPr>
        <p:grpSpPr>
          <a:xfrm>
            <a:off x="4413918" y="1647301"/>
            <a:ext cx="2398714" cy="1080000"/>
            <a:chOff x="4861175" y="1667179"/>
            <a:chExt cx="2398714" cy="1080000"/>
          </a:xfrm>
        </p:grpSpPr>
        <p:sp>
          <p:nvSpPr>
            <p:cNvPr id="34" name="Rectangle: Rounded Corners 33">
              <a:extLst>
                <a:ext uri="{FF2B5EF4-FFF2-40B4-BE49-F238E27FC236}">
                  <a16:creationId xmlns:a16="http://schemas.microsoft.com/office/drawing/2014/main" id="{5B68F89A-F408-86D6-FA2B-DE8E5895B503}"/>
                </a:ext>
              </a:extLst>
            </p:cNvPr>
            <p:cNvSpPr/>
            <p:nvPr/>
          </p:nvSpPr>
          <p:spPr>
            <a:xfrm>
              <a:off x="4861175" y="1861330"/>
              <a:ext cx="1672460" cy="680400"/>
            </a:xfrm>
            <a:prstGeom prst="roundRect">
              <a:avLst>
                <a:gd name="adj" fmla="val 50000"/>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7EA3387B-4792-8DA2-D607-0234FD0B0734}"/>
                </a:ext>
              </a:extLst>
            </p:cNvPr>
            <p:cNvSpPr txBox="1"/>
            <p:nvPr/>
          </p:nvSpPr>
          <p:spPr>
            <a:xfrm>
              <a:off x="5137899" y="2010176"/>
              <a:ext cx="2107095" cy="369332"/>
            </a:xfrm>
            <a:prstGeom prst="rect">
              <a:avLst/>
            </a:prstGeom>
            <a:noFill/>
          </p:spPr>
          <p:txBody>
            <a:bodyPr wrap="square" lIns="0" tIns="0" rIns="0" bIns="0" rtlCol="0">
              <a:spAutoFit/>
            </a:bodyPr>
            <a:lstStyle/>
            <a:p>
              <a:pPr algn="l">
                <a:spcAft>
                  <a:spcPts val="600"/>
                </a:spcAft>
              </a:pPr>
              <a:r>
                <a:rPr lang="en-AU" sz="2400"/>
                <a:t>Where</a:t>
              </a:r>
            </a:p>
          </p:txBody>
        </p:sp>
        <p:sp>
          <p:nvSpPr>
            <p:cNvPr id="36" name="Oval 35">
              <a:extLst>
                <a:ext uri="{FF2B5EF4-FFF2-40B4-BE49-F238E27FC236}">
                  <a16:creationId xmlns:a16="http://schemas.microsoft.com/office/drawing/2014/main" id="{8B4F5F1A-998F-2240-51F4-87682554A6D1}"/>
                </a:ext>
              </a:extLst>
            </p:cNvPr>
            <p:cNvSpPr/>
            <p:nvPr/>
          </p:nvSpPr>
          <p:spPr>
            <a:xfrm>
              <a:off x="6179889" y="1667179"/>
              <a:ext cx="1080000" cy="1080000"/>
            </a:xfrm>
            <a:prstGeom prst="ellipse">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 name="Picture 31" descr="A blue and black location pin&#10;&#10;AI-generated content may be incorrect.">
              <a:extLst>
                <a:ext uri="{FF2B5EF4-FFF2-40B4-BE49-F238E27FC236}">
                  <a16:creationId xmlns:a16="http://schemas.microsoft.com/office/drawing/2014/main" id="{D86DE27D-14D5-6B86-C879-6DC6B1134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2890" y="1844232"/>
              <a:ext cx="720000" cy="720000"/>
            </a:xfrm>
            <a:prstGeom prst="rect">
              <a:avLst/>
            </a:prstGeom>
          </p:spPr>
        </p:pic>
      </p:grpSp>
      <p:grpSp>
        <p:nvGrpSpPr>
          <p:cNvPr id="46" name="Group 45">
            <a:extLst>
              <a:ext uri="{FF2B5EF4-FFF2-40B4-BE49-F238E27FC236}">
                <a16:creationId xmlns:a16="http://schemas.microsoft.com/office/drawing/2014/main" id="{3043CD50-676D-90CA-16D8-126B843DDDAD}"/>
              </a:ext>
            </a:extLst>
          </p:cNvPr>
          <p:cNvGrpSpPr/>
          <p:nvPr/>
        </p:nvGrpSpPr>
        <p:grpSpPr>
          <a:xfrm>
            <a:off x="4549876" y="5116410"/>
            <a:ext cx="2360528" cy="1080000"/>
            <a:chOff x="4997137" y="5345008"/>
            <a:chExt cx="2360528" cy="1080000"/>
          </a:xfrm>
        </p:grpSpPr>
        <p:sp>
          <p:nvSpPr>
            <p:cNvPr id="42" name="Rectangle: Rounded Corners 41">
              <a:extLst>
                <a:ext uri="{FF2B5EF4-FFF2-40B4-BE49-F238E27FC236}">
                  <a16:creationId xmlns:a16="http://schemas.microsoft.com/office/drawing/2014/main" id="{EF4DDADB-3342-DBDD-B4DC-29BD04426FB5}"/>
                </a:ext>
              </a:extLst>
            </p:cNvPr>
            <p:cNvSpPr/>
            <p:nvPr/>
          </p:nvSpPr>
          <p:spPr>
            <a:xfrm>
              <a:off x="4997137" y="5539159"/>
              <a:ext cx="1410631" cy="680400"/>
            </a:xfrm>
            <a:prstGeom prst="roundRect">
              <a:avLst>
                <a:gd name="adj" fmla="val 50000"/>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68317539-69EC-A0DF-5569-1193E6E3AC33}"/>
                </a:ext>
              </a:extLst>
            </p:cNvPr>
            <p:cNvSpPr txBox="1"/>
            <p:nvPr/>
          </p:nvSpPr>
          <p:spPr>
            <a:xfrm>
              <a:off x="5250570" y="5688005"/>
              <a:ext cx="2107095" cy="369332"/>
            </a:xfrm>
            <a:prstGeom prst="rect">
              <a:avLst/>
            </a:prstGeom>
            <a:noFill/>
          </p:spPr>
          <p:txBody>
            <a:bodyPr wrap="square" lIns="0" tIns="0" rIns="0" bIns="0" rtlCol="0">
              <a:spAutoFit/>
            </a:bodyPr>
            <a:lstStyle/>
            <a:p>
              <a:pPr algn="l">
                <a:spcAft>
                  <a:spcPts val="600"/>
                </a:spcAft>
              </a:pPr>
              <a:r>
                <a:rPr lang="en-AU" sz="2400"/>
                <a:t>Cost</a:t>
              </a:r>
            </a:p>
          </p:txBody>
        </p:sp>
        <p:sp>
          <p:nvSpPr>
            <p:cNvPr id="44" name="Oval 43">
              <a:extLst>
                <a:ext uri="{FF2B5EF4-FFF2-40B4-BE49-F238E27FC236}">
                  <a16:creationId xmlns:a16="http://schemas.microsoft.com/office/drawing/2014/main" id="{D6E59184-BF01-17CC-6E6B-5B81B3ECD1A6}"/>
                </a:ext>
              </a:extLst>
            </p:cNvPr>
            <p:cNvSpPr/>
            <p:nvPr/>
          </p:nvSpPr>
          <p:spPr>
            <a:xfrm>
              <a:off x="6063962" y="5345008"/>
              <a:ext cx="1080000" cy="1080000"/>
            </a:xfrm>
            <a:prstGeom prst="ellipse">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 name="Picture 39" descr="A blue dollar sign in a circle&#10;&#10;AI-generated content may be incorrect.">
              <a:extLst>
                <a:ext uri="{FF2B5EF4-FFF2-40B4-BE49-F238E27FC236}">
                  <a16:creationId xmlns:a16="http://schemas.microsoft.com/office/drawing/2014/main" id="{C29A40FD-21DC-7011-6D82-35D5F36CCD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3962" y="5512671"/>
              <a:ext cx="720000" cy="720000"/>
            </a:xfrm>
            <a:prstGeom prst="rect">
              <a:avLst/>
            </a:prstGeom>
          </p:spPr>
        </p:pic>
      </p:grpSp>
      <p:grpSp>
        <p:nvGrpSpPr>
          <p:cNvPr id="54" name="Group 53">
            <a:extLst>
              <a:ext uri="{FF2B5EF4-FFF2-40B4-BE49-F238E27FC236}">
                <a16:creationId xmlns:a16="http://schemas.microsoft.com/office/drawing/2014/main" id="{B5D1417C-B559-831D-51A8-53A20854E9CC}"/>
              </a:ext>
            </a:extLst>
          </p:cNvPr>
          <p:cNvGrpSpPr/>
          <p:nvPr/>
        </p:nvGrpSpPr>
        <p:grpSpPr>
          <a:xfrm>
            <a:off x="4076991" y="2738900"/>
            <a:ext cx="3180074" cy="1080000"/>
            <a:chOff x="4076991" y="2738900"/>
            <a:chExt cx="3180074" cy="1080000"/>
          </a:xfrm>
        </p:grpSpPr>
        <p:sp>
          <p:nvSpPr>
            <p:cNvPr id="50" name="Rectangle: Rounded Corners 49">
              <a:extLst>
                <a:ext uri="{FF2B5EF4-FFF2-40B4-BE49-F238E27FC236}">
                  <a16:creationId xmlns:a16="http://schemas.microsoft.com/office/drawing/2014/main" id="{ED65502D-97A0-7120-20E2-64816311154F}"/>
                </a:ext>
              </a:extLst>
            </p:cNvPr>
            <p:cNvSpPr/>
            <p:nvPr/>
          </p:nvSpPr>
          <p:spPr>
            <a:xfrm>
              <a:off x="4076991" y="2933051"/>
              <a:ext cx="2543271" cy="680400"/>
            </a:xfrm>
            <a:prstGeom prst="roundRect">
              <a:avLst>
                <a:gd name="adj" fmla="val 50000"/>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a:extLst>
                <a:ext uri="{FF2B5EF4-FFF2-40B4-BE49-F238E27FC236}">
                  <a16:creationId xmlns:a16="http://schemas.microsoft.com/office/drawing/2014/main" id="{08A73D42-13A0-347B-62AC-C84419577363}"/>
                </a:ext>
              </a:extLst>
            </p:cNvPr>
            <p:cNvSpPr txBox="1"/>
            <p:nvPr/>
          </p:nvSpPr>
          <p:spPr>
            <a:xfrm>
              <a:off x="4230617" y="3081897"/>
              <a:ext cx="2107095" cy="369332"/>
            </a:xfrm>
            <a:prstGeom prst="rect">
              <a:avLst/>
            </a:prstGeom>
            <a:noFill/>
          </p:spPr>
          <p:txBody>
            <a:bodyPr wrap="square" lIns="0" tIns="0" rIns="0" bIns="0" rtlCol="0">
              <a:spAutoFit/>
            </a:bodyPr>
            <a:lstStyle/>
            <a:p>
              <a:pPr algn="l">
                <a:spcAft>
                  <a:spcPts val="600"/>
                </a:spcAft>
              </a:pPr>
              <a:r>
                <a:rPr lang="en-AU" sz="2400"/>
                <a:t>Program type</a:t>
              </a:r>
            </a:p>
          </p:txBody>
        </p:sp>
        <p:sp>
          <p:nvSpPr>
            <p:cNvPr id="52" name="Oval 51">
              <a:extLst>
                <a:ext uri="{FF2B5EF4-FFF2-40B4-BE49-F238E27FC236}">
                  <a16:creationId xmlns:a16="http://schemas.microsoft.com/office/drawing/2014/main" id="{112F3245-5F4A-FF70-731A-151B3499D129}"/>
                </a:ext>
              </a:extLst>
            </p:cNvPr>
            <p:cNvSpPr/>
            <p:nvPr/>
          </p:nvSpPr>
          <p:spPr>
            <a:xfrm>
              <a:off x="6177065" y="2738900"/>
              <a:ext cx="1080000" cy="1080000"/>
            </a:xfrm>
            <a:prstGeom prst="ellipse">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8" name="Picture 47" descr="A blue outline of a person with one arm raised&#10;&#10;AI-generated content may be incorrect.">
              <a:extLst>
                <a:ext uri="{FF2B5EF4-FFF2-40B4-BE49-F238E27FC236}">
                  <a16:creationId xmlns:a16="http://schemas.microsoft.com/office/drawing/2014/main" id="{5A10F7EE-E17E-D5C7-438E-2887E229B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7781" y="2923263"/>
              <a:ext cx="720000" cy="720000"/>
            </a:xfrm>
            <a:prstGeom prst="rect">
              <a:avLst/>
            </a:prstGeom>
          </p:spPr>
        </p:pic>
      </p:grpSp>
      <p:grpSp>
        <p:nvGrpSpPr>
          <p:cNvPr id="62" name="Group 61">
            <a:extLst>
              <a:ext uri="{FF2B5EF4-FFF2-40B4-BE49-F238E27FC236}">
                <a16:creationId xmlns:a16="http://schemas.microsoft.com/office/drawing/2014/main" id="{AB071AE8-BB9D-8F31-F7F3-16DB31FC161B}"/>
              </a:ext>
            </a:extLst>
          </p:cNvPr>
          <p:cNvGrpSpPr/>
          <p:nvPr/>
        </p:nvGrpSpPr>
        <p:grpSpPr>
          <a:xfrm>
            <a:off x="248129" y="1754660"/>
            <a:ext cx="3596341" cy="4296191"/>
            <a:chOff x="1433832" y="1673940"/>
            <a:chExt cx="3596341" cy="4296191"/>
          </a:xfrm>
        </p:grpSpPr>
        <p:pic>
          <p:nvPicPr>
            <p:cNvPr id="61" name="Picture 60" descr="A map with red pins&#10;&#10;AI-generated content may be incorrect.">
              <a:extLst>
                <a:ext uri="{FF2B5EF4-FFF2-40B4-BE49-F238E27FC236}">
                  <a16:creationId xmlns:a16="http://schemas.microsoft.com/office/drawing/2014/main" id="{E821107B-6FDA-C981-EB5A-C26A02446D41}"/>
                </a:ext>
              </a:extLst>
            </p:cNvPr>
            <p:cNvPicPr>
              <a:picLocks noChangeAspect="1"/>
            </p:cNvPicPr>
            <p:nvPr/>
          </p:nvPicPr>
          <p:blipFill>
            <a:blip r:embed="rId8">
              <a:extLst>
                <a:ext uri="{28A0092B-C50C-407E-A947-70E740481C1C}">
                  <a14:useLocalDpi xmlns:a14="http://schemas.microsoft.com/office/drawing/2010/main" val="0"/>
                </a:ext>
              </a:extLst>
            </a:blip>
            <a:srcRect l="57723" t="25927" b="33166"/>
            <a:stretch>
              <a:fillRect/>
            </a:stretch>
          </p:blipFill>
          <p:spPr>
            <a:xfrm>
              <a:off x="1861021" y="1990297"/>
              <a:ext cx="3010061" cy="3838441"/>
            </a:xfrm>
            <a:prstGeom prst="rect">
              <a:avLst/>
            </a:prstGeom>
          </p:spPr>
        </p:pic>
        <p:pic>
          <p:nvPicPr>
            <p:cNvPr id="8" name="Picture 7" descr="A black screen with a white border&#10;&#10;AI-generated content may be incorrect.">
              <a:extLst>
                <a:ext uri="{FF2B5EF4-FFF2-40B4-BE49-F238E27FC236}">
                  <a16:creationId xmlns:a16="http://schemas.microsoft.com/office/drawing/2014/main" id="{399EDCB6-AC5A-470B-D4C3-871190A2F6EF}"/>
                </a:ext>
              </a:extLst>
            </p:cNvPr>
            <p:cNvPicPr>
              <a:picLocks noChangeAspect="1"/>
            </p:cNvPicPr>
            <p:nvPr/>
          </p:nvPicPr>
          <p:blipFill>
            <a:blip r:embed="rId9"/>
            <a:srcRect l="10090" r="10295"/>
            <a:stretch>
              <a:fillRect/>
            </a:stretch>
          </p:blipFill>
          <p:spPr>
            <a:xfrm rot="5400000">
              <a:off x="1083907" y="2023865"/>
              <a:ext cx="4296191" cy="3596341"/>
            </a:xfrm>
            <a:prstGeom prst="rect">
              <a:avLst/>
            </a:prstGeom>
          </p:spPr>
        </p:pic>
      </p:grpSp>
    </p:spTree>
    <p:extLst>
      <p:ext uri="{BB962C8B-B14F-4D97-AF65-F5344CB8AC3E}">
        <p14:creationId xmlns:p14="http://schemas.microsoft.com/office/powerpoint/2010/main" val="114488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D952C-6736-D671-2830-144E61C36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555A1-53F6-18A4-40A5-AC193BEB7CBC}"/>
              </a:ext>
            </a:extLst>
          </p:cNvPr>
          <p:cNvSpPr>
            <a:spLocks noGrp="1"/>
          </p:cNvSpPr>
          <p:nvPr>
            <p:ph type="title"/>
          </p:nvPr>
        </p:nvSpPr>
        <p:spPr/>
        <p:txBody>
          <a:bodyPr/>
          <a:lstStyle/>
          <a:p>
            <a:r>
              <a:rPr lang="en-AU"/>
              <a:t>How to navigate the Active and Healthy Website</a:t>
            </a:r>
            <a:endParaRPr lang="en-AU" sz="2000"/>
          </a:p>
        </p:txBody>
      </p:sp>
      <p:sp>
        <p:nvSpPr>
          <p:cNvPr id="4" name="Slide Number Placeholder 3">
            <a:extLst>
              <a:ext uri="{FF2B5EF4-FFF2-40B4-BE49-F238E27FC236}">
                <a16:creationId xmlns:a16="http://schemas.microsoft.com/office/drawing/2014/main" id="{024ABA99-4AC3-C8D8-B91C-BEB51497F219}"/>
              </a:ext>
            </a:extLst>
          </p:cNvPr>
          <p:cNvSpPr>
            <a:spLocks noGrp="1"/>
          </p:cNvSpPr>
          <p:nvPr>
            <p:ph type="sldNum" sz="quarter" idx="12"/>
          </p:nvPr>
        </p:nvSpPr>
        <p:spPr/>
        <p:txBody>
          <a:bodyPr/>
          <a:lstStyle/>
          <a:p>
            <a:fld id="{10A01DC5-1685-4615-8240-15192985C6A2}" type="slidenum">
              <a:rPr lang="en-AU" smtClean="0"/>
              <a:pPr/>
              <a:t>11</a:t>
            </a:fld>
            <a:endParaRPr lang="en-AU"/>
          </a:p>
        </p:txBody>
      </p:sp>
      <p:pic>
        <p:nvPicPr>
          <p:cNvPr id="3" name="Online Media 2">
            <a:hlinkClick r:id="" action="ppaction://media"/>
            <a:extLst>
              <a:ext uri="{FF2B5EF4-FFF2-40B4-BE49-F238E27FC236}">
                <a16:creationId xmlns:a16="http://schemas.microsoft.com/office/drawing/2014/main" id="{915B6FA6-3159-3923-9704-E1F88B324EDB}"/>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2382058" y="1862091"/>
            <a:ext cx="7427884" cy="4119212"/>
          </a:xfrm>
          <a:prstGeom prst="rect">
            <a:avLst/>
          </a:prstGeom>
          <a:ln>
            <a:solidFill>
              <a:schemeClr val="accent1"/>
            </a:solidFill>
          </a:ln>
        </p:spPr>
      </p:pic>
    </p:spTree>
    <p:extLst>
      <p:ext uri="{BB962C8B-B14F-4D97-AF65-F5344CB8AC3E}">
        <p14:creationId xmlns:p14="http://schemas.microsoft.com/office/powerpoint/2010/main" val="33765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B8F61-21FC-0BA1-4236-96E3DF8468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725FF-C0DF-66D1-06D6-ABCA34B9F146}"/>
              </a:ext>
            </a:extLst>
          </p:cNvPr>
          <p:cNvSpPr>
            <a:spLocks noGrp="1"/>
          </p:cNvSpPr>
          <p:nvPr>
            <p:ph idx="1"/>
          </p:nvPr>
        </p:nvSpPr>
        <p:spPr>
          <a:xfrm>
            <a:off x="380970" y="1797049"/>
            <a:ext cx="6986831" cy="4478581"/>
          </a:xfrm>
        </p:spPr>
        <p:txBody>
          <a:bodyPr vert="horz" lIns="0" tIns="0" rIns="0" bIns="0" numCol="1" spcCol="180000" rtlCol="0" anchor="t">
            <a:normAutofit lnSpcReduction="10000"/>
          </a:bodyPr>
          <a:lstStyle/>
          <a:p>
            <a:pPr>
              <a:lnSpc>
                <a:spcPct val="115000"/>
              </a:lnSpc>
              <a:spcAft>
                <a:spcPts val="800"/>
              </a:spcAft>
            </a:pPr>
            <a:r>
              <a:rPr lang="en-AU" sz="1600" kern="100">
                <a:solidFill>
                  <a:schemeClr val="tx1"/>
                </a:solidFill>
                <a:effectLst/>
                <a:latin typeface="Public Sans Light"/>
                <a:ea typeface="Aptos" panose="020B0004020202020204" pitchFamily="34" charset="0"/>
                <a:cs typeface="Times New Roman"/>
              </a:rPr>
              <a:t>A health coach can help you to: </a:t>
            </a:r>
          </a:p>
          <a:p>
            <a:pPr>
              <a:lnSpc>
                <a:spcPct val="115000"/>
              </a:lnSpc>
              <a:spcAft>
                <a:spcPts val="800"/>
              </a:spcAft>
            </a:pPr>
            <a:endParaRPr lang="en-AU" sz="1600" kern="100">
              <a:solidFill>
                <a:schemeClr val="tx1"/>
              </a:solidFill>
              <a:effectLst/>
              <a:ea typeface="Aptos" panose="020B0004020202020204" pitchFamily="34" charset="0"/>
              <a:cs typeface="Times New Roman" panose="02020603050405020304" pitchFamily="18" charset="0"/>
            </a:endParaRPr>
          </a:p>
          <a:p>
            <a:pPr>
              <a:lnSpc>
                <a:spcPct val="115000"/>
              </a:lnSpc>
              <a:spcAft>
                <a:spcPts val="800"/>
              </a:spcAft>
            </a:pPr>
            <a:endParaRPr lang="en-AU" sz="1600" kern="100">
              <a:ea typeface="Aptos" panose="020B0004020202020204" pitchFamily="34" charset="0"/>
              <a:cs typeface="Times New Roman" panose="02020603050405020304" pitchFamily="18" charset="0"/>
            </a:endParaRPr>
          </a:p>
          <a:p>
            <a:pPr>
              <a:lnSpc>
                <a:spcPct val="115000"/>
              </a:lnSpc>
              <a:spcAft>
                <a:spcPts val="800"/>
              </a:spcAft>
            </a:pPr>
            <a:endParaRPr lang="en-AU" sz="1600" kern="100">
              <a:solidFill>
                <a:schemeClr val="tx1"/>
              </a:solidFill>
              <a:effectLst/>
              <a:ea typeface="Aptos" panose="020B0004020202020204" pitchFamily="34" charset="0"/>
              <a:cs typeface="Times New Roman" panose="02020603050405020304" pitchFamily="18" charset="0"/>
            </a:endParaRPr>
          </a:p>
          <a:p>
            <a:pPr>
              <a:lnSpc>
                <a:spcPct val="115000"/>
              </a:lnSpc>
              <a:spcAft>
                <a:spcPts val="800"/>
              </a:spcAft>
            </a:pPr>
            <a:endParaRPr lang="en-AU" sz="1600" kern="100">
              <a:solidFill>
                <a:schemeClr val="tx1"/>
              </a:solidFill>
              <a:ea typeface="Aptos" panose="020B0004020202020204" pitchFamily="34" charset="0"/>
              <a:cs typeface="Times New Roman" panose="02020603050405020304" pitchFamily="18" charset="0"/>
            </a:endParaRPr>
          </a:p>
          <a:p>
            <a:pPr>
              <a:lnSpc>
                <a:spcPct val="115000"/>
              </a:lnSpc>
              <a:spcAft>
                <a:spcPts val="800"/>
              </a:spcAft>
            </a:pPr>
            <a:endParaRPr lang="en-AU" sz="1600" kern="100">
              <a:solidFill>
                <a:schemeClr val="tx1"/>
              </a:solidFill>
              <a:effectLst/>
              <a:ea typeface="Aptos" panose="020B0004020202020204" pitchFamily="34" charset="0"/>
              <a:cs typeface="Times New Roman" panose="02020603050405020304" pitchFamily="18" charset="0"/>
            </a:endParaRPr>
          </a:p>
          <a:p>
            <a:pPr>
              <a:lnSpc>
                <a:spcPct val="115000"/>
              </a:lnSpc>
              <a:spcAft>
                <a:spcPts val="800"/>
              </a:spcAft>
            </a:pPr>
            <a:endParaRPr lang="en-AU" sz="1600" kern="100">
              <a:solidFill>
                <a:schemeClr val="tx1"/>
              </a:solidFill>
              <a:effectLst/>
              <a:latin typeface="Public Sans Light"/>
              <a:ea typeface="Aptos" panose="020B0004020202020204" pitchFamily="34" charset="0"/>
              <a:cs typeface="Times New Roman"/>
            </a:endParaRPr>
          </a:p>
          <a:p>
            <a:pPr>
              <a:lnSpc>
                <a:spcPct val="115000"/>
              </a:lnSpc>
              <a:spcAft>
                <a:spcPts val="800"/>
              </a:spcAft>
            </a:pPr>
            <a:endParaRPr lang="en-AU" sz="1600" kern="100">
              <a:solidFill>
                <a:schemeClr val="tx1"/>
              </a:solidFill>
              <a:latin typeface="Public Sans Light"/>
              <a:ea typeface="Aptos" panose="020B0004020202020204" pitchFamily="34" charset="0"/>
              <a:cs typeface="Times New Roman"/>
            </a:endParaRPr>
          </a:p>
          <a:p>
            <a:pPr>
              <a:lnSpc>
                <a:spcPct val="114999"/>
              </a:lnSpc>
              <a:spcAft>
                <a:spcPts val="800"/>
              </a:spcAft>
            </a:pPr>
            <a:endParaRPr lang="en-AU" sz="1600" kern="100">
              <a:solidFill>
                <a:schemeClr val="tx1"/>
              </a:solidFill>
              <a:latin typeface="Public Sans Light"/>
              <a:ea typeface="Aptos" panose="020B0004020202020204" pitchFamily="34" charset="0"/>
              <a:cs typeface="Times New Roman"/>
            </a:endParaRPr>
          </a:p>
          <a:p>
            <a:pPr marL="285750" indent="-285750">
              <a:lnSpc>
                <a:spcPct val="114999"/>
              </a:lnSpc>
              <a:spcAft>
                <a:spcPts val="800"/>
              </a:spcAft>
              <a:buFont typeface="Arial" panose="020B0604020202020204" pitchFamily="34" charset="0"/>
              <a:buChar char="•"/>
            </a:pPr>
            <a:r>
              <a:rPr lang="en-AU" sz="1600" kern="100">
                <a:solidFill>
                  <a:schemeClr val="tx1"/>
                </a:solidFill>
                <a:effectLst/>
                <a:latin typeface="Public Sans Light"/>
                <a:ea typeface="Aptos" panose="020B0004020202020204" pitchFamily="34" charset="0"/>
                <a:cs typeface="Times New Roman"/>
              </a:rPr>
              <a:t>Receive up to 10 phone or online calls with your health coach to set and achieve your own health goals.</a:t>
            </a:r>
            <a:endParaRPr lang="en-AU">
              <a:solidFill>
                <a:schemeClr val="tx1"/>
              </a:solidFill>
            </a:endParaRPr>
          </a:p>
          <a:p>
            <a:pPr marL="285750" indent="-285750">
              <a:lnSpc>
                <a:spcPct val="115000"/>
              </a:lnSpc>
              <a:spcAft>
                <a:spcPts val="800"/>
              </a:spcAft>
              <a:buFont typeface="Arial" panose="020B0604020202020204" pitchFamily="34" charset="0"/>
              <a:buChar char="•"/>
            </a:pPr>
            <a:r>
              <a:rPr lang="en-AU" sz="1600" kern="100">
                <a:solidFill>
                  <a:schemeClr val="tx1"/>
                </a:solidFill>
                <a:effectLst/>
                <a:latin typeface="Public Sans Light"/>
                <a:ea typeface="Aptos" panose="020B0004020202020204" pitchFamily="34" charset="0"/>
                <a:cs typeface="Times New Roman"/>
              </a:rPr>
              <a:t>Aboriginal health coaches, bi-lingual health coaches, interpreter services and the National Relay Service are available.</a:t>
            </a:r>
          </a:p>
          <a:p>
            <a:pPr>
              <a:lnSpc>
                <a:spcPct val="115000"/>
              </a:lnSpc>
              <a:spcAft>
                <a:spcPts val="800"/>
              </a:spcAft>
            </a:pPr>
            <a:endParaRPr lang="en-AU" sz="1800" kern="100">
              <a:effectLst/>
              <a:latin typeface="Public Sans Light"/>
              <a:ea typeface="Aptos" panose="020B0004020202020204" pitchFamily="34" charset="0"/>
              <a:cs typeface="Times New Roman" panose="02020603050405020304" pitchFamily="18" charset="0"/>
            </a:endParaRPr>
          </a:p>
          <a:p>
            <a:pPr>
              <a:lnSpc>
                <a:spcPct val="115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AU"/>
          </a:p>
          <a:p>
            <a:endParaRPr lang="en-AU"/>
          </a:p>
          <a:p>
            <a:endParaRPr lang="en-AU"/>
          </a:p>
          <a:p>
            <a:endParaRPr lang="en-AU"/>
          </a:p>
          <a:p>
            <a:endParaRPr lang="en-AU"/>
          </a:p>
          <a:p>
            <a:endParaRPr lang="en-AU"/>
          </a:p>
        </p:txBody>
      </p:sp>
      <p:sp>
        <p:nvSpPr>
          <p:cNvPr id="37" name="Oval 36">
            <a:extLst>
              <a:ext uri="{FF2B5EF4-FFF2-40B4-BE49-F238E27FC236}">
                <a16:creationId xmlns:a16="http://schemas.microsoft.com/office/drawing/2014/main" id="{B098A17D-380F-7931-A29A-C85C8F79088A}"/>
              </a:ext>
            </a:extLst>
          </p:cNvPr>
          <p:cNvSpPr/>
          <p:nvPr/>
        </p:nvSpPr>
        <p:spPr>
          <a:xfrm>
            <a:off x="473033" y="2288323"/>
            <a:ext cx="1003852" cy="1003852"/>
          </a:xfrm>
          <a:prstGeom prst="ellipse">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1743CB5-CBC7-570C-834F-B72519AF118E}"/>
              </a:ext>
            </a:extLst>
          </p:cNvPr>
          <p:cNvSpPr>
            <a:spLocks noGrp="1"/>
          </p:cNvSpPr>
          <p:nvPr>
            <p:ph type="title"/>
          </p:nvPr>
        </p:nvSpPr>
        <p:spPr>
          <a:xfrm>
            <a:off x="360000" y="360000"/>
            <a:ext cx="5564939" cy="549559"/>
          </a:xfrm>
        </p:spPr>
        <p:txBody>
          <a:bodyPr/>
          <a:lstStyle/>
          <a:p>
            <a:r>
              <a:rPr lang="en-AU"/>
              <a:t>Get Healthy Service </a:t>
            </a:r>
            <a:endParaRPr lang="en-AU" sz="2400"/>
          </a:p>
        </p:txBody>
      </p:sp>
      <p:sp>
        <p:nvSpPr>
          <p:cNvPr id="4" name="Slide Number Placeholder 3">
            <a:extLst>
              <a:ext uri="{FF2B5EF4-FFF2-40B4-BE49-F238E27FC236}">
                <a16:creationId xmlns:a16="http://schemas.microsoft.com/office/drawing/2014/main" id="{70EF7671-8A2B-9E1E-A1D0-CA8286E425AC}"/>
              </a:ext>
            </a:extLst>
          </p:cNvPr>
          <p:cNvSpPr>
            <a:spLocks noGrp="1"/>
          </p:cNvSpPr>
          <p:nvPr>
            <p:ph type="sldNum" sz="quarter" idx="12"/>
          </p:nvPr>
        </p:nvSpPr>
        <p:spPr/>
        <p:txBody>
          <a:bodyPr/>
          <a:lstStyle/>
          <a:p>
            <a:fld id="{10A01DC5-1685-4615-8240-15192985C6A2}" type="slidenum">
              <a:rPr lang="en-AU" smtClean="0"/>
              <a:pPr/>
              <a:t>12</a:t>
            </a:fld>
            <a:endParaRPr lang="en-AU"/>
          </a:p>
        </p:txBody>
      </p:sp>
      <p:pic>
        <p:nvPicPr>
          <p:cNvPr id="12" name="Picture 11" descr="An old person holding a phone and smiling&#10;&#10;AI-generated content may be incorrect.">
            <a:extLst>
              <a:ext uri="{FF2B5EF4-FFF2-40B4-BE49-F238E27FC236}">
                <a16:creationId xmlns:a16="http://schemas.microsoft.com/office/drawing/2014/main" id="{4D3A8AD5-C426-A910-F386-AB5FCC1DAD81}"/>
              </a:ext>
            </a:extLst>
          </p:cNvPr>
          <p:cNvPicPr>
            <a:picLocks noChangeAspect="1"/>
          </p:cNvPicPr>
          <p:nvPr/>
        </p:nvPicPr>
        <p:blipFill>
          <a:blip r:embed="rId3">
            <a:extLst>
              <a:ext uri="{28A0092B-C50C-407E-A947-70E740481C1C}">
                <a14:useLocalDpi xmlns:a14="http://schemas.microsoft.com/office/drawing/2010/main" val="0"/>
              </a:ext>
            </a:extLst>
          </a:blip>
          <a:srcRect l="10169" t="5893" r="29181" b="-8892"/>
          <a:stretch>
            <a:fillRect/>
          </a:stretch>
        </p:blipFill>
        <p:spPr>
          <a:xfrm>
            <a:off x="7596346" y="1731094"/>
            <a:ext cx="4226724" cy="4784906"/>
          </a:xfrm>
          <a:prstGeom prst="rect">
            <a:avLst/>
          </a:prstGeom>
        </p:spPr>
      </p:pic>
      <p:sp>
        <p:nvSpPr>
          <p:cNvPr id="17" name="Oval 16">
            <a:extLst>
              <a:ext uri="{FF2B5EF4-FFF2-40B4-BE49-F238E27FC236}">
                <a16:creationId xmlns:a16="http://schemas.microsoft.com/office/drawing/2014/main" id="{B294F7A5-BA83-9B30-EC93-68CABA5E1C92}"/>
              </a:ext>
            </a:extLst>
          </p:cNvPr>
          <p:cNvSpPr/>
          <p:nvPr/>
        </p:nvSpPr>
        <p:spPr>
          <a:xfrm>
            <a:off x="9715500" y="4075188"/>
            <a:ext cx="2326371" cy="2260812"/>
          </a:xfrm>
          <a:prstGeom prst="ellipse">
            <a:avLst/>
          </a:prstGeom>
          <a:solidFill>
            <a:srgbClr val="CBEDF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10EFBB9-55BF-CBC0-E9A4-A2C091E54D9E}"/>
              </a:ext>
            </a:extLst>
          </p:cNvPr>
          <p:cNvSpPr txBox="1"/>
          <p:nvPr/>
        </p:nvSpPr>
        <p:spPr>
          <a:xfrm>
            <a:off x="9747270" y="4397399"/>
            <a:ext cx="2103114" cy="1497846"/>
          </a:xfrm>
          <a:prstGeom prst="rect">
            <a:avLst/>
          </a:prstGeom>
          <a:noFill/>
        </p:spPr>
        <p:txBody>
          <a:bodyPr wrap="square" lIns="0" tIns="0" rIns="0" bIns="0" rtlCol="0" anchor="t">
            <a:spAutoFit/>
          </a:bodyPr>
          <a:lstStyle/>
          <a:p>
            <a:pPr marL="179705" algn="ctr">
              <a:spcAft>
                <a:spcPts val="600"/>
              </a:spcAft>
            </a:pPr>
            <a:r>
              <a:rPr lang="en-AU" sz="1400" b="1">
                <a:solidFill>
                  <a:schemeClr val="bg2"/>
                </a:solidFill>
                <a:latin typeface="Public Sans Light"/>
              </a:rPr>
              <a:t>Get started today</a:t>
            </a:r>
          </a:p>
          <a:p>
            <a:pPr marL="179705" algn="ctr">
              <a:spcAft>
                <a:spcPts val="800"/>
              </a:spcAft>
            </a:pPr>
            <a:r>
              <a:rPr lang="en-AU" sz="1300">
                <a:solidFill>
                  <a:schemeClr val="bg2"/>
                </a:solidFill>
                <a:latin typeface="Public Sans Light"/>
              </a:rPr>
              <a:t>Ask your health professional</a:t>
            </a:r>
          </a:p>
          <a:p>
            <a:pPr marL="179705" algn="ctr">
              <a:spcAft>
                <a:spcPts val="800"/>
              </a:spcAft>
            </a:pPr>
            <a:r>
              <a:rPr lang="en-AU" sz="1300">
                <a:solidFill>
                  <a:schemeClr val="bg2"/>
                </a:solidFill>
                <a:latin typeface="Public Sans Light"/>
              </a:rPr>
              <a:t>Call </a:t>
            </a:r>
            <a:r>
              <a:rPr lang="en-AU" sz="1300" b="1">
                <a:solidFill>
                  <a:schemeClr val="bg2"/>
                </a:solidFill>
                <a:latin typeface="Public Sans Light"/>
              </a:rPr>
              <a:t>1300 806 258 </a:t>
            </a:r>
          </a:p>
          <a:p>
            <a:pPr marL="179705" algn="ctr">
              <a:spcAft>
                <a:spcPts val="600"/>
              </a:spcAft>
            </a:pPr>
            <a:r>
              <a:rPr lang="en-AU" sz="1300">
                <a:solidFill>
                  <a:schemeClr val="bg2"/>
                </a:solidFill>
                <a:latin typeface="Public Sans Light"/>
              </a:rPr>
              <a:t>Visit the website </a:t>
            </a:r>
            <a:r>
              <a:rPr lang="en-AU" sz="1300" b="1">
                <a:solidFill>
                  <a:schemeClr val="bg2"/>
                </a:solidFill>
                <a:latin typeface="Public Sans Light"/>
              </a:rPr>
              <a:t>gethealthynsw.com.au</a:t>
            </a:r>
          </a:p>
        </p:txBody>
      </p:sp>
      <p:sp>
        <p:nvSpPr>
          <p:cNvPr id="6" name="TextBox 5">
            <a:extLst>
              <a:ext uri="{FF2B5EF4-FFF2-40B4-BE49-F238E27FC236}">
                <a16:creationId xmlns:a16="http://schemas.microsoft.com/office/drawing/2014/main" id="{D4E0E180-4679-9B56-0CB9-246B2A252CDC}"/>
              </a:ext>
            </a:extLst>
          </p:cNvPr>
          <p:cNvSpPr txBox="1"/>
          <p:nvPr/>
        </p:nvSpPr>
        <p:spPr>
          <a:xfrm>
            <a:off x="232365" y="3418762"/>
            <a:ext cx="1503309" cy="646331"/>
          </a:xfrm>
          <a:prstGeom prst="rect">
            <a:avLst/>
          </a:prstGeom>
          <a:noFill/>
        </p:spPr>
        <p:txBody>
          <a:bodyPr wrap="square" lIns="0" tIns="0" rIns="0" bIns="0" rtlCol="0" anchor="t">
            <a:spAutoFit/>
          </a:bodyPr>
          <a:lstStyle/>
          <a:p>
            <a:pPr algn="ctr" defTabSz="609585">
              <a:defRPr/>
            </a:pPr>
            <a:r>
              <a:rPr lang="en-AU" sz="1400">
                <a:solidFill>
                  <a:srgbClr val="22272B"/>
                </a:solidFill>
                <a:latin typeface="Public Sans Light"/>
              </a:rPr>
              <a:t>Develop </a:t>
            </a:r>
            <a:endParaRPr lang="en-US" sz="1400"/>
          </a:p>
          <a:p>
            <a:pPr marL="0" marR="0" lvl="0" indent="0" algn="ctr" defTabSz="609585">
              <a:lnSpc>
                <a:spcPct val="100000"/>
              </a:lnSpc>
              <a:spcBef>
                <a:spcPts val="0"/>
              </a:spcBef>
              <a:buClrTx/>
              <a:buSzTx/>
              <a:buFontTx/>
              <a:buNone/>
              <a:tabLst/>
              <a:defRPr/>
            </a:pPr>
            <a:r>
              <a:rPr lang="en-AU" sz="1400">
                <a:solidFill>
                  <a:srgbClr val="22272B"/>
                </a:solidFill>
                <a:latin typeface="Public Sans Light"/>
              </a:rPr>
              <a:t>healthy eating habits</a:t>
            </a:r>
            <a:endParaRPr lang="en-AU" sz="1400">
              <a:ea typeface="+mn-ea"/>
              <a:cs typeface="+mn-cs"/>
            </a:endParaRPr>
          </a:p>
        </p:txBody>
      </p:sp>
      <p:sp>
        <p:nvSpPr>
          <p:cNvPr id="13" name="TextBox 12">
            <a:extLst>
              <a:ext uri="{FF2B5EF4-FFF2-40B4-BE49-F238E27FC236}">
                <a16:creationId xmlns:a16="http://schemas.microsoft.com/office/drawing/2014/main" id="{6821293C-4FB4-BA50-AC3C-0DA2F4E19A97}"/>
              </a:ext>
            </a:extLst>
          </p:cNvPr>
          <p:cNvSpPr txBox="1"/>
          <p:nvPr/>
        </p:nvSpPr>
        <p:spPr>
          <a:xfrm>
            <a:off x="369525" y="1133079"/>
            <a:ext cx="11093625" cy="324384"/>
          </a:xfrm>
          <a:prstGeom prst="rect">
            <a:avLst/>
          </a:prstGeom>
          <a:noFill/>
        </p:spPr>
        <p:txBody>
          <a:bodyPr wrap="square" lIns="0" tIns="0" rIns="0" bIns="0" rtlCol="0">
            <a:spAutoFit/>
          </a:bodyPr>
          <a:lstStyle/>
          <a:p>
            <a:pPr>
              <a:lnSpc>
                <a:spcPct val="115000"/>
              </a:lnSpc>
              <a:spcAft>
                <a:spcPts val="800"/>
              </a:spcAft>
            </a:pPr>
            <a:r>
              <a:rPr lang="en-AU" sz="2000" b="1" kern="100">
                <a:ea typeface="Aptos" panose="020B0004020202020204" pitchFamily="34" charset="0"/>
                <a:cs typeface="Times New Roman"/>
              </a:rPr>
              <a:t>Free online and phone health coaching service for people over 16 living in NSW.</a:t>
            </a:r>
          </a:p>
        </p:txBody>
      </p:sp>
      <p:sp>
        <p:nvSpPr>
          <p:cNvPr id="22" name="TextBox 21">
            <a:extLst>
              <a:ext uri="{FF2B5EF4-FFF2-40B4-BE49-F238E27FC236}">
                <a16:creationId xmlns:a16="http://schemas.microsoft.com/office/drawing/2014/main" id="{E3465E5A-5C24-CE8D-3A9D-79DEAC894FD5}"/>
              </a:ext>
            </a:extLst>
          </p:cNvPr>
          <p:cNvSpPr txBox="1"/>
          <p:nvPr/>
        </p:nvSpPr>
        <p:spPr>
          <a:xfrm>
            <a:off x="1705354" y="3415985"/>
            <a:ext cx="1240552" cy="646331"/>
          </a:xfrm>
          <a:prstGeom prst="rect">
            <a:avLst/>
          </a:prstGeom>
          <a:noFill/>
        </p:spPr>
        <p:txBody>
          <a:bodyPr wrap="square" lIns="0" tIns="0" rIns="0" bIns="0" rtlCol="0" anchor="t">
            <a:spAutoFit/>
          </a:bodyPr>
          <a:lstStyle/>
          <a:p>
            <a:pPr algn="ctr" defTabSz="609585">
              <a:spcAft>
                <a:spcPts val="600"/>
              </a:spcAf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Stay physically active</a:t>
            </a:r>
          </a:p>
        </p:txBody>
      </p:sp>
      <p:sp>
        <p:nvSpPr>
          <p:cNvPr id="24" name="TextBox 23">
            <a:extLst>
              <a:ext uri="{FF2B5EF4-FFF2-40B4-BE49-F238E27FC236}">
                <a16:creationId xmlns:a16="http://schemas.microsoft.com/office/drawing/2014/main" id="{B974F40B-AD17-9C93-F1A4-C8BF784D4885}"/>
              </a:ext>
            </a:extLst>
          </p:cNvPr>
          <p:cNvSpPr txBox="1"/>
          <p:nvPr/>
        </p:nvSpPr>
        <p:spPr>
          <a:xfrm>
            <a:off x="3105254" y="3441858"/>
            <a:ext cx="1223057" cy="1077218"/>
          </a:xfrm>
          <a:prstGeom prst="rect">
            <a:avLst/>
          </a:prstGeom>
          <a:noFill/>
        </p:spPr>
        <p:txBody>
          <a:bodyPr wrap="square" lIns="0" tIns="0" rIns="0" bIns="0" rtlCol="0" anchor="t">
            <a:spAutoFit/>
          </a:bodyPr>
          <a:lstStyle/>
          <a:p>
            <a:pPr algn="ctr" defTabSz="609585">
              <a:spcAft>
                <a:spcPts val="600"/>
              </a:spcAft>
              <a:defRPr/>
            </a:pPr>
            <a:r>
              <a:rPr lang="en-AU" sz="1400">
                <a:solidFill>
                  <a:srgbClr val="22272B"/>
                </a:solidFill>
                <a:latin typeface="Public Sans Light"/>
              </a:rPr>
              <a:t>Improve strength and balance to reduce your risk of falls </a:t>
            </a:r>
            <a:endParaRPr lang="en-AU" sz="1400"/>
          </a:p>
        </p:txBody>
      </p:sp>
      <p:sp>
        <p:nvSpPr>
          <p:cNvPr id="27" name="TextBox 26">
            <a:extLst>
              <a:ext uri="{FF2B5EF4-FFF2-40B4-BE49-F238E27FC236}">
                <a16:creationId xmlns:a16="http://schemas.microsoft.com/office/drawing/2014/main" id="{80380DF2-E613-69AE-5151-3772EC7F4043}"/>
              </a:ext>
            </a:extLst>
          </p:cNvPr>
          <p:cNvSpPr txBox="1"/>
          <p:nvPr/>
        </p:nvSpPr>
        <p:spPr>
          <a:xfrm>
            <a:off x="4491325" y="3438604"/>
            <a:ext cx="1223057" cy="43088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Drink </a:t>
            </a:r>
            <a:r>
              <a:rPr lang="en-AU" sz="1400">
                <a:solidFill>
                  <a:srgbClr val="22272B"/>
                </a:solidFill>
                <a:latin typeface="Public Sans Light"/>
              </a:rPr>
              <a:t>less</a:t>
            </a:r>
            <a:r>
              <a:rPr kumimoji="0" lang="en-AU" sz="1400" b="0" i="0" u="none" strike="noStrike" kern="1200" cap="none" spc="0" normalizeH="0" baseline="0" noProof="0">
                <a:ln>
                  <a:noFill/>
                </a:ln>
                <a:solidFill>
                  <a:srgbClr val="22272B"/>
                </a:solidFill>
                <a:effectLst/>
                <a:uLnTx/>
                <a:uFillTx/>
                <a:latin typeface="Public Sans Light"/>
                <a:ea typeface="+mn-ea"/>
                <a:cs typeface="+mn-cs"/>
              </a:rPr>
              <a:t> alcohol</a:t>
            </a:r>
          </a:p>
        </p:txBody>
      </p:sp>
      <p:sp>
        <p:nvSpPr>
          <p:cNvPr id="16" name="TextBox 15">
            <a:extLst>
              <a:ext uri="{FF2B5EF4-FFF2-40B4-BE49-F238E27FC236}">
                <a16:creationId xmlns:a16="http://schemas.microsoft.com/office/drawing/2014/main" id="{7F32ACCC-8549-2EEC-B5B9-151C92FB84BC}"/>
              </a:ext>
            </a:extLst>
          </p:cNvPr>
          <p:cNvSpPr txBox="1"/>
          <p:nvPr/>
        </p:nvSpPr>
        <p:spPr>
          <a:xfrm>
            <a:off x="5755391" y="3415985"/>
            <a:ext cx="1596868" cy="1077218"/>
          </a:xfrm>
          <a:prstGeom prst="rect">
            <a:avLst/>
          </a:prstGeom>
          <a:noFill/>
        </p:spPr>
        <p:txBody>
          <a:bodyPr wrap="square" lIns="0" tIns="0" rIns="0" bIns="0" rtlCol="0" anchor="t">
            <a:spAutoFit/>
          </a:bodyPr>
          <a:lstStyle/>
          <a:p>
            <a:pPr algn="ctr" defTabSz="609585">
              <a:spcAft>
                <a:spcPts val="600"/>
              </a:spcAft>
              <a:defRPr/>
            </a:pPr>
            <a:r>
              <a:rPr lang="en-AU" sz="1400">
                <a:solidFill>
                  <a:srgbClr val="22272B"/>
                </a:solidFill>
                <a:latin typeface="Public Sans Light"/>
              </a:rPr>
              <a:t>Manage or lower your risk of diabetes and other chronic health conditions</a:t>
            </a:r>
            <a:endParaRPr lang="en-AU" sz="1400" b="0" i="0" u="none" strike="noStrike" kern="1200" cap="none" spc="0" normalizeH="0" baseline="0" noProof="0">
              <a:ln>
                <a:noFill/>
              </a:ln>
              <a:solidFill>
                <a:srgbClr val="22272B"/>
              </a:solidFill>
              <a:effectLst/>
              <a:uLnTx/>
              <a:uFillTx/>
              <a:latin typeface="Public Sans Light"/>
            </a:endParaRPr>
          </a:p>
        </p:txBody>
      </p:sp>
      <p:pic>
        <p:nvPicPr>
          <p:cNvPr id="32" name="Picture 31" descr="A blue line art of vegetables&#10;&#10;AI-generated content may be incorrect.">
            <a:extLst>
              <a:ext uri="{FF2B5EF4-FFF2-40B4-BE49-F238E27FC236}">
                <a16:creationId xmlns:a16="http://schemas.microsoft.com/office/drawing/2014/main" id="{B199E3A5-E291-1825-8F83-368B08562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04" y="2349670"/>
            <a:ext cx="858305" cy="858305"/>
          </a:xfrm>
          <a:prstGeom prst="rect">
            <a:avLst/>
          </a:prstGeom>
        </p:spPr>
      </p:pic>
      <p:sp>
        <p:nvSpPr>
          <p:cNvPr id="39" name="Oval 38">
            <a:extLst>
              <a:ext uri="{FF2B5EF4-FFF2-40B4-BE49-F238E27FC236}">
                <a16:creationId xmlns:a16="http://schemas.microsoft.com/office/drawing/2014/main" id="{4AD415B8-136D-E30C-0DD0-FEE966B38C85}"/>
              </a:ext>
            </a:extLst>
          </p:cNvPr>
          <p:cNvSpPr/>
          <p:nvPr/>
        </p:nvSpPr>
        <p:spPr>
          <a:xfrm>
            <a:off x="1822293" y="2308636"/>
            <a:ext cx="1003852" cy="1003852"/>
          </a:xfrm>
          <a:prstGeom prst="ellipse">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EC0605A9-0645-E31D-D491-12595C412DC5}"/>
              </a:ext>
            </a:extLst>
          </p:cNvPr>
          <p:cNvSpPr/>
          <p:nvPr/>
        </p:nvSpPr>
        <p:spPr>
          <a:xfrm>
            <a:off x="3203132" y="2322536"/>
            <a:ext cx="1003852" cy="1003852"/>
          </a:xfrm>
          <a:prstGeom prst="ellipse">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10B3F0D6-CD1A-0602-7D1E-093AA2C0C1F3}"/>
              </a:ext>
            </a:extLst>
          </p:cNvPr>
          <p:cNvSpPr/>
          <p:nvPr/>
        </p:nvSpPr>
        <p:spPr>
          <a:xfrm>
            <a:off x="4604673" y="2310811"/>
            <a:ext cx="1003852" cy="1003852"/>
          </a:xfrm>
          <a:prstGeom prst="ellipse">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00125667-50AB-A7B1-5BDC-87CED83B2F1C}"/>
              </a:ext>
            </a:extLst>
          </p:cNvPr>
          <p:cNvSpPr/>
          <p:nvPr/>
        </p:nvSpPr>
        <p:spPr>
          <a:xfrm>
            <a:off x="6029432" y="2312152"/>
            <a:ext cx="1003852" cy="1003852"/>
          </a:xfrm>
          <a:prstGeom prst="ellipse">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descr="A blue and black neon sign&#10;&#10;AI-generated content may be incorrect.">
            <a:extLst>
              <a:ext uri="{FF2B5EF4-FFF2-40B4-BE49-F238E27FC236}">
                <a16:creationId xmlns:a16="http://schemas.microsoft.com/office/drawing/2014/main" id="{7E5B28E4-7CFB-1F2F-0951-7B36D589D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182" y="2381150"/>
            <a:ext cx="883606" cy="883606"/>
          </a:xfrm>
          <a:prstGeom prst="rect">
            <a:avLst/>
          </a:prstGeom>
        </p:spPr>
      </p:pic>
      <p:pic>
        <p:nvPicPr>
          <p:cNvPr id="35" name="Picture 34" descr="A blue line drawing of a person falling&#10;&#10;AI-generated content may be incorrect.">
            <a:extLst>
              <a:ext uri="{FF2B5EF4-FFF2-40B4-BE49-F238E27FC236}">
                <a16:creationId xmlns:a16="http://schemas.microsoft.com/office/drawing/2014/main" id="{68CC1118-E8ED-723D-19AE-7804C13802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9167" y="2322536"/>
            <a:ext cx="973146" cy="973146"/>
          </a:xfrm>
          <a:prstGeom prst="rect">
            <a:avLst/>
          </a:prstGeom>
        </p:spPr>
      </p:pic>
      <p:pic>
        <p:nvPicPr>
          <p:cNvPr id="10" name="Picture 9" descr="A blue neon sign of a bottle and a glass&#10;&#10;AI-generated content may be incorrect.">
            <a:extLst>
              <a:ext uri="{FF2B5EF4-FFF2-40B4-BE49-F238E27FC236}">
                <a16:creationId xmlns:a16="http://schemas.microsoft.com/office/drawing/2014/main" id="{BF8B155D-6B9A-AD42-EBE5-3CEFEA5070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3677" y="2311196"/>
            <a:ext cx="973146" cy="973146"/>
          </a:xfrm>
          <a:prstGeom prst="rect">
            <a:avLst/>
          </a:prstGeom>
        </p:spPr>
      </p:pic>
      <p:pic>
        <p:nvPicPr>
          <p:cNvPr id="29" name="Picture 28" descr="A blue neon heart and hand&#10;&#10;AI-generated content may be incorrect.">
            <a:extLst>
              <a:ext uri="{FF2B5EF4-FFF2-40B4-BE49-F238E27FC236}">
                <a16:creationId xmlns:a16="http://schemas.microsoft.com/office/drawing/2014/main" id="{51E060ED-F98B-62D0-9B42-C0EE2431E0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0961" y="2334906"/>
            <a:ext cx="925727" cy="925727"/>
          </a:xfrm>
          <a:prstGeom prst="rect">
            <a:avLst/>
          </a:prstGeom>
        </p:spPr>
      </p:pic>
    </p:spTree>
    <p:extLst>
      <p:ext uri="{BB962C8B-B14F-4D97-AF65-F5344CB8AC3E}">
        <p14:creationId xmlns:p14="http://schemas.microsoft.com/office/powerpoint/2010/main" val="26334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38A72E-1F84-8B4C-DCC5-44CA3A69142F}"/>
              </a:ext>
            </a:extLst>
          </p:cNvPr>
          <p:cNvSpPr/>
          <p:nvPr/>
        </p:nvSpPr>
        <p:spPr>
          <a:xfrm>
            <a:off x="8270006" y="3728432"/>
            <a:ext cx="3464417" cy="250503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712F03D-AF5E-B1D6-5F68-3F5546EEB4B5}"/>
              </a:ext>
            </a:extLst>
          </p:cNvPr>
          <p:cNvSpPr/>
          <p:nvPr/>
        </p:nvSpPr>
        <p:spPr>
          <a:xfrm>
            <a:off x="4315003" y="3728433"/>
            <a:ext cx="3464417" cy="24844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C14E39C2-389B-283E-D920-1BF52CC9D507}"/>
              </a:ext>
            </a:extLst>
          </p:cNvPr>
          <p:cNvSpPr/>
          <p:nvPr/>
        </p:nvSpPr>
        <p:spPr>
          <a:xfrm>
            <a:off x="360000" y="3728434"/>
            <a:ext cx="3464417" cy="2182508"/>
          </a:xfrm>
          <a:prstGeom prst="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D3D7AC1-43EF-E464-617A-895BF7BD6AB8}"/>
              </a:ext>
            </a:extLst>
          </p:cNvPr>
          <p:cNvSpPr>
            <a:spLocks noGrp="1"/>
          </p:cNvSpPr>
          <p:nvPr>
            <p:ph type="title"/>
          </p:nvPr>
        </p:nvSpPr>
        <p:spPr/>
        <p:txBody>
          <a:bodyPr/>
          <a:lstStyle/>
          <a:p>
            <a:r>
              <a:rPr lang="en-AU"/>
              <a:t>Experiences with Get Healthy Service</a:t>
            </a:r>
          </a:p>
        </p:txBody>
      </p:sp>
      <p:sp>
        <p:nvSpPr>
          <p:cNvPr id="4" name="Slide Number Placeholder 3">
            <a:extLst>
              <a:ext uri="{FF2B5EF4-FFF2-40B4-BE49-F238E27FC236}">
                <a16:creationId xmlns:a16="http://schemas.microsoft.com/office/drawing/2014/main" id="{F1A88BA3-5588-242A-1717-4EA55FC29CA7}"/>
              </a:ext>
            </a:extLst>
          </p:cNvPr>
          <p:cNvSpPr>
            <a:spLocks noGrp="1"/>
          </p:cNvSpPr>
          <p:nvPr>
            <p:ph type="sldNum" sz="quarter" idx="12"/>
          </p:nvPr>
        </p:nvSpPr>
        <p:spPr/>
        <p:txBody>
          <a:bodyPr/>
          <a:lstStyle/>
          <a:p>
            <a:fld id="{10A01DC5-1685-4615-8240-15192985C6A2}" type="slidenum">
              <a:rPr lang="en-AU" smtClean="0"/>
              <a:pPr/>
              <a:t>13</a:t>
            </a:fld>
            <a:endParaRPr lang="en-AU"/>
          </a:p>
        </p:txBody>
      </p:sp>
      <p:sp>
        <p:nvSpPr>
          <p:cNvPr id="7" name="TextBox 6">
            <a:extLst>
              <a:ext uri="{FF2B5EF4-FFF2-40B4-BE49-F238E27FC236}">
                <a16:creationId xmlns:a16="http://schemas.microsoft.com/office/drawing/2014/main" id="{FACCDB84-F96C-404C-5CD0-6F257BE91B30}"/>
              </a:ext>
            </a:extLst>
          </p:cNvPr>
          <p:cNvSpPr txBox="1"/>
          <p:nvPr/>
        </p:nvSpPr>
        <p:spPr>
          <a:xfrm>
            <a:off x="632078" y="4180785"/>
            <a:ext cx="2961127" cy="2031325"/>
          </a:xfrm>
          <a:prstGeom prst="rect">
            <a:avLst/>
          </a:prstGeom>
          <a:noFill/>
        </p:spPr>
        <p:txBody>
          <a:bodyPr wrap="square" lIns="0" tIns="0" rIns="0" bIns="0" rtlCol="0" anchor="t">
            <a:spAutoFit/>
          </a:bodyPr>
          <a:lstStyle/>
          <a:p>
            <a:pPr algn="l"/>
            <a:r>
              <a:rPr lang="en-AU" sz="1600">
                <a:latin typeface="Public Sans Light"/>
              </a:rPr>
              <a:t>I think most of our mob should join because they get all the support from the Aboriginal health coaches to help them with their goals.</a:t>
            </a:r>
          </a:p>
          <a:p>
            <a:pPr algn="l">
              <a:spcAft>
                <a:spcPts val="600"/>
              </a:spcAft>
            </a:pPr>
            <a:endParaRPr lang="en-AU" sz="1400" b="1"/>
          </a:p>
          <a:p>
            <a:pPr algn="l">
              <a:spcAft>
                <a:spcPts val="600"/>
              </a:spcAft>
            </a:pPr>
            <a:endParaRPr lang="en-AU" sz="1400"/>
          </a:p>
          <a:p>
            <a:pPr algn="l">
              <a:spcAft>
                <a:spcPts val="600"/>
              </a:spcAft>
            </a:pPr>
            <a:endParaRPr lang="en-AU" sz="1400"/>
          </a:p>
        </p:txBody>
      </p:sp>
      <p:pic>
        <p:nvPicPr>
          <p:cNvPr id="18" name="Picture 17">
            <a:extLst>
              <a:ext uri="{FF2B5EF4-FFF2-40B4-BE49-F238E27FC236}">
                <a16:creationId xmlns:a16="http://schemas.microsoft.com/office/drawing/2014/main" id="{0EED0C56-D7C5-BC41-02FE-65873B7A36EE}"/>
              </a:ext>
            </a:extLst>
          </p:cNvPr>
          <p:cNvPicPr>
            <a:picLocks noChangeAspect="1"/>
          </p:cNvPicPr>
          <p:nvPr/>
        </p:nvPicPr>
        <p:blipFill>
          <a:blip r:embed="rId2"/>
          <a:stretch>
            <a:fillRect/>
          </a:stretch>
        </p:blipFill>
        <p:spPr>
          <a:xfrm>
            <a:off x="8586224" y="1831868"/>
            <a:ext cx="2831979" cy="2182507"/>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A4FAFD08-4BE2-A32A-2D81-D763BB8ABF92}"/>
              </a:ext>
            </a:extLst>
          </p:cNvPr>
          <p:cNvSpPr txBox="1"/>
          <p:nvPr/>
        </p:nvSpPr>
        <p:spPr>
          <a:xfrm>
            <a:off x="8510356" y="4180785"/>
            <a:ext cx="3049565" cy="2523768"/>
          </a:xfrm>
          <a:prstGeom prst="rect">
            <a:avLst/>
          </a:prstGeom>
          <a:noFill/>
        </p:spPr>
        <p:txBody>
          <a:bodyPr wrap="square" lIns="0" tIns="0" rIns="0" bIns="0" rtlCol="0" anchor="t">
            <a:spAutoFit/>
          </a:bodyPr>
          <a:lstStyle/>
          <a:p>
            <a:pPr algn="l"/>
            <a:r>
              <a:rPr lang="en-AU" sz="1600">
                <a:latin typeface="Public Sans Light"/>
              </a:rPr>
              <a:t>During our time on Get Healthy we’ve been learning how to control my husband’s diabetes better. I like working with my health coach because he helps me a lot… by not talking at me or to me. He talks with me.</a:t>
            </a:r>
          </a:p>
          <a:p>
            <a:pPr algn="l">
              <a:spcAft>
                <a:spcPts val="600"/>
              </a:spcAft>
            </a:pPr>
            <a:endParaRPr lang="en-AU" sz="1400" b="1"/>
          </a:p>
          <a:p>
            <a:pPr algn="l">
              <a:spcAft>
                <a:spcPts val="600"/>
              </a:spcAft>
            </a:pPr>
            <a:endParaRPr lang="en-AU" sz="1400"/>
          </a:p>
          <a:p>
            <a:pPr algn="l">
              <a:spcAft>
                <a:spcPts val="600"/>
              </a:spcAft>
            </a:pPr>
            <a:endParaRPr lang="en-AU" sz="1400"/>
          </a:p>
        </p:txBody>
      </p:sp>
      <p:pic>
        <p:nvPicPr>
          <p:cNvPr id="21" name="Picture 20">
            <a:extLst>
              <a:ext uri="{FF2B5EF4-FFF2-40B4-BE49-F238E27FC236}">
                <a16:creationId xmlns:a16="http://schemas.microsoft.com/office/drawing/2014/main" id="{2FF2F5DA-A38D-A77B-1061-C0279C65A6FF}"/>
              </a:ext>
            </a:extLst>
          </p:cNvPr>
          <p:cNvPicPr>
            <a:picLocks noChangeAspect="1"/>
          </p:cNvPicPr>
          <p:nvPr/>
        </p:nvPicPr>
        <p:blipFill>
          <a:blip r:embed="rId3"/>
          <a:srcRect b="25628"/>
          <a:stretch/>
        </p:blipFill>
        <p:spPr>
          <a:xfrm>
            <a:off x="4589831" y="1802810"/>
            <a:ext cx="2914760" cy="2156296"/>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3F62E11E-164F-EF3A-FDF6-3D1C98231FC1}"/>
              </a:ext>
            </a:extLst>
          </p:cNvPr>
          <p:cNvSpPr txBox="1"/>
          <p:nvPr/>
        </p:nvSpPr>
        <p:spPr>
          <a:xfrm>
            <a:off x="4522169" y="4148154"/>
            <a:ext cx="3152187" cy="1815882"/>
          </a:xfrm>
          <a:prstGeom prst="rect">
            <a:avLst/>
          </a:prstGeom>
          <a:noFill/>
        </p:spPr>
        <p:txBody>
          <a:bodyPr wrap="square" lIns="91440" tIns="45720" rIns="91440" bIns="45720" anchor="t">
            <a:spAutoFit/>
          </a:bodyPr>
          <a:lstStyle/>
          <a:p>
            <a:r>
              <a:rPr lang="en-AU" sz="1600" kern="100">
                <a:effectLst/>
                <a:latin typeface="Public Sans Light"/>
                <a:ea typeface="Aptos" panose="020B0004020202020204" pitchFamily="34" charset="0"/>
                <a:cs typeface="Times New Roman"/>
              </a:rPr>
              <a:t>The Get Healthy Service has helped my mind and my body. It’s getting me up every day, going for a walk. I feel fitter. I feel stronger. It’s giving me the energy to do things in the day that I don’t normally do.</a:t>
            </a:r>
          </a:p>
        </p:txBody>
      </p:sp>
      <p:pic>
        <p:nvPicPr>
          <p:cNvPr id="30" name="Picture 29">
            <a:extLst>
              <a:ext uri="{FF2B5EF4-FFF2-40B4-BE49-F238E27FC236}">
                <a16:creationId xmlns:a16="http://schemas.microsoft.com/office/drawing/2014/main" id="{D7E7A33D-AC42-1586-2128-3726CD9D55C5}"/>
              </a:ext>
            </a:extLst>
          </p:cNvPr>
          <p:cNvPicPr>
            <a:picLocks noChangeAspect="1"/>
          </p:cNvPicPr>
          <p:nvPr/>
        </p:nvPicPr>
        <p:blipFill>
          <a:blip r:embed="rId4"/>
          <a:srcRect b="5660"/>
          <a:stretch/>
        </p:blipFill>
        <p:spPr>
          <a:xfrm>
            <a:off x="642686" y="1776599"/>
            <a:ext cx="2899044" cy="2182507"/>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F7CB9C9-2B8D-0AD4-19AC-6E62F6B7E348}"/>
              </a:ext>
            </a:extLst>
          </p:cNvPr>
          <p:cNvSpPr txBox="1"/>
          <p:nvPr/>
        </p:nvSpPr>
        <p:spPr>
          <a:xfrm>
            <a:off x="6850781" y="5943134"/>
            <a:ext cx="811574" cy="215444"/>
          </a:xfrm>
          <a:prstGeom prst="rect">
            <a:avLst/>
          </a:prstGeom>
          <a:solidFill>
            <a:schemeClr val="bg1"/>
          </a:solidFill>
        </p:spPr>
        <p:txBody>
          <a:bodyPr wrap="square" lIns="0" tIns="0" rIns="0" bIns="0" rtlCol="0">
            <a:spAutoFit/>
          </a:bodyPr>
          <a:lstStyle/>
          <a:p>
            <a:pPr marL="108000" algn="l">
              <a:spcBef>
                <a:spcPts val="600"/>
              </a:spcBef>
              <a:spcAft>
                <a:spcPts val="600"/>
              </a:spcAft>
            </a:pPr>
            <a:r>
              <a:rPr lang="en-AU" sz="1400" b="1">
                <a:latin typeface="+mj-lt"/>
              </a:rPr>
              <a:t>Sharon</a:t>
            </a:r>
          </a:p>
        </p:txBody>
      </p:sp>
      <p:sp>
        <p:nvSpPr>
          <p:cNvPr id="11" name="TextBox 10">
            <a:extLst>
              <a:ext uri="{FF2B5EF4-FFF2-40B4-BE49-F238E27FC236}">
                <a16:creationId xmlns:a16="http://schemas.microsoft.com/office/drawing/2014/main" id="{C2A2782B-B0D2-6341-54D7-4717A30C9D41}"/>
              </a:ext>
            </a:extLst>
          </p:cNvPr>
          <p:cNvSpPr txBox="1"/>
          <p:nvPr/>
        </p:nvSpPr>
        <p:spPr>
          <a:xfrm>
            <a:off x="10988531" y="5943135"/>
            <a:ext cx="673629" cy="215443"/>
          </a:xfrm>
          <a:prstGeom prst="rect">
            <a:avLst/>
          </a:prstGeom>
          <a:solidFill>
            <a:schemeClr val="bg1"/>
          </a:solidFill>
        </p:spPr>
        <p:txBody>
          <a:bodyPr wrap="square" lIns="0" tIns="0" rIns="0" bIns="0" rtlCol="0">
            <a:spAutoFit/>
          </a:bodyPr>
          <a:lstStyle/>
          <a:p>
            <a:pPr marL="72000" algn="l">
              <a:spcBef>
                <a:spcPts val="600"/>
              </a:spcBef>
              <a:spcAft>
                <a:spcPts val="600"/>
              </a:spcAft>
            </a:pPr>
            <a:r>
              <a:rPr lang="en-AU" sz="1400" b="1">
                <a:latin typeface="+mj-lt"/>
              </a:rPr>
              <a:t>Judith</a:t>
            </a:r>
          </a:p>
        </p:txBody>
      </p:sp>
      <p:sp>
        <p:nvSpPr>
          <p:cNvPr id="12" name="TextBox 11">
            <a:extLst>
              <a:ext uri="{FF2B5EF4-FFF2-40B4-BE49-F238E27FC236}">
                <a16:creationId xmlns:a16="http://schemas.microsoft.com/office/drawing/2014/main" id="{77F89799-D223-7CB7-5379-E50E4B21AB5B}"/>
              </a:ext>
            </a:extLst>
          </p:cNvPr>
          <p:cNvSpPr txBox="1"/>
          <p:nvPr/>
        </p:nvSpPr>
        <p:spPr>
          <a:xfrm>
            <a:off x="2543576" y="5602309"/>
            <a:ext cx="1143375" cy="215444"/>
          </a:xfrm>
          <a:prstGeom prst="rect">
            <a:avLst/>
          </a:prstGeom>
          <a:solidFill>
            <a:schemeClr val="bg1"/>
          </a:solidFill>
        </p:spPr>
        <p:txBody>
          <a:bodyPr wrap="square" lIns="0" tIns="0" rIns="0" bIns="0" rtlCol="0">
            <a:spAutoFit/>
          </a:bodyPr>
          <a:lstStyle/>
          <a:p>
            <a:pPr marL="72000" algn="l">
              <a:spcBef>
                <a:spcPts val="600"/>
              </a:spcBef>
              <a:spcAft>
                <a:spcPts val="600"/>
              </a:spcAft>
            </a:pPr>
            <a:r>
              <a:rPr lang="en-AU" sz="1400" b="1">
                <a:latin typeface="+mj-lt"/>
              </a:rPr>
              <a:t>Uncle Ossie</a:t>
            </a:r>
          </a:p>
        </p:txBody>
      </p:sp>
      <p:sp>
        <p:nvSpPr>
          <p:cNvPr id="13" name="TextBox 12">
            <a:extLst>
              <a:ext uri="{FF2B5EF4-FFF2-40B4-BE49-F238E27FC236}">
                <a16:creationId xmlns:a16="http://schemas.microsoft.com/office/drawing/2014/main" id="{909134AE-763F-6D49-DAFE-4AC842A5D321}"/>
              </a:ext>
            </a:extLst>
          </p:cNvPr>
          <p:cNvSpPr txBox="1"/>
          <p:nvPr/>
        </p:nvSpPr>
        <p:spPr>
          <a:xfrm>
            <a:off x="239274" y="3750500"/>
            <a:ext cx="734096" cy="1231106"/>
          </a:xfrm>
          <a:prstGeom prst="rect">
            <a:avLst/>
          </a:prstGeom>
          <a:noFill/>
        </p:spPr>
        <p:txBody>
          <a:bodyPr wrap="square" lIns="0" tIns="0" rIns="0" bIns="0" rtlCol="0">
            <a:spAutoFit/>
          </a:bodyPr>
          <a:lstStyle/>
          <a:p>
            <a:pPr algn="l">
              <a:spcAft>
                <a:spcPts val="600"/>
              </a:spcAft>
            </a:pPr>
            <a:r>
              <a:rPr lang="en-AU" sz="8000">
                <a:latin typeface="+mj-lt"/>
              </a:rPr>
              <a:t>“</a:t>
            </a:r>
          </a:p>
        </p:txBody>
      </p:sp>
      <p:sp>
        <p:nvSpPr>
          <p:cNvPr id="14" name="TextBox 13">
            <a:extLst>
              <a:ext uri="{FF2B5EF4-FFF2-40B4-BE49-F238E27FC236}">
                <a16:creationId xmlns:a16="http://schemas.microsoft.com/office/drawing/2014/main" id="{57B04B75-681C-3184-5F81-42592611BB92}"/>
              </a:ext>
            </a:extLst>
          </p:cNvPr>
          <p:cNvSpPr txBox="1"/>
          <p:nvPr/>
        </p:nvSpPr>
        <p:spPr>
          <a:xfrm>
            <a:off x="2141296" y="4948120"/>
            <a:ext cx="734096" cy="1231106"/>
          </a:xfrm>
          <a:prstGeom prst="rect">
            <a:avLst/>
          </a:prstGeom>
          <a:noFill/>
        </p:spPr>
        <p:txBody>
          <a:bodyPr wrap="square" lIns="0" tIns="0" rIns="0" bIns="0" rtlCol="0">
            <a:spAutoFit/>
          </a:bodyPr>
          <a:lstStyle/>
          <a:p>
            <a:pPr algn="l">
              <a:spcAft>
                <a:spcPts val="600"/>
              </a:spcAft>
            </a:pPr>
            <a:r>
              <a:rPr lang="en-AU" sz="8000">
                <a:latin typeface="+mj-lt"/>
              </a:rPr>
              <a:t>”</a:t>
            </a:r>
          </a:p>
        </p:txBody>
      </p:sp>
      <p:sp>
        <p:nvSpPr>
          <p:cNvPr id="15" name="TextBox 14">
            <a:extLst>
              <a:ext uri="{FF2B5EF4-FFF2-40B4-BE49-F238E27FC236}">
                <a16:creationId xmlns:a16="http://schemas.microsoft.com/office/drawing/2014/main" id="{C6C9C126-BF32-85DE-EABD-EFA140B4805C}"/>
              </a:ext>
            </a:extLst>
          </p:cNvPr>
          <p:cNvSpPr txBox="1"/>
          <p:nvPr/>
        </p:nvSpPr>
        <p:spPr>
          <a:xfrm>
            <a:off x="4221256" y="3776711"/>
            <a:ext cx="734096" cy="1231106"/>
          </a:xfrm>
          <a:prstGeom prst="rect">
            <a:avLst/>
          </a:prstGeom>
          <a:noFill/>
        </p:spPr>
        <p:txBody>
          <a:bodyPr wrap="square" lIns="0" tIns="0" rIns="0" bIns="0" rtlCol="0">
            <a:spAutoFit/>
          </a:bodyPr>
          <a:lstStyle/>
          <a:p>
            <a:pPr algn="l">
              <a:spcAft>
                <a:spcPts val="600"/>
              </a:spcAft>
            </a:pPr>
            <a:r>
              <a:rPr lang="en-AU" sz="8000">
                <a:latin typeface="+mj-lt"/>
              </a:rPr>
              <a:t>“</a:t>
            </a:r>
          </a:p>
        </p:txBody>
      </p:sp>
      <p:sp>
        <p:nvSpPr>
          <p:cNvPr id="16" name="TextBox 15">
            <a:extLst>
              <a:ext uri="{FF2B5EF4-FFF2-40B4-BE49-F238E27FC236}">
                <a16:creationId xmlns:a16="http://schemas.microsoft.com/office/drawing/2014/main" id="{372D2C7C-5C77-34EF-32F2-4E5130F7B155}"/>
              </a:ext>
            </a:extLst>
          </p:cNvPr>
          <p:cNvSpPr txBox="1"/>
          <p:nvPr/>
        </p:nvSpPr>
        <p:spPr>
          <a:xfrm>
            <a:off x="6802316" y="5442669"/>
            <a:ext cx="734096" cy="1231106"/>
          </a:xfrm>
          <a:prstGeom prst="rect">
            <a:avLst/>
          </a:prstGeom>
          <a:noFill/>
        </p:spPr>
        <p:txBody>
          <a:bodyPr wrap="square" lIns="0" tIns="0" rIns="0" bIns="0" rtlCol="0">
            <a:spAutoFit/>
          </a:bodyPr>
          <a:lstStyle/>
          <a:p>
            <a:pPr algn="l">
              <a:spcAft>
                <a:spcPts val="600"/>
              </a:spcAft>
            </a:pPr>
            <a:r>
              <a:rPr lang="en-AU" sz="8000">
                <a:latin typeface="+mj-lt"/>
              </a:rPr>
              <a:t>”</a:t>
            </a:r>
          </a:p>
        </p:txBody>
      </p:sp>
      <p:sp>
        <p:nvSpPr>
          <p:cNvPr id="17" name="TextBox 16">
            <a:extLst>
              <a:ext uri="{FF2B5EF4-FFF2-40B4-BE49-F238E27FC236}">
                <a16:creationId xmlns:a16="http://schemas.microsoft.com/office/drawing/2014/main" id="{ADF57AD7-C0B5-0916-BD7B-79B91395FE8E}"/>
              </a:ext>
            </a:extLst>
          </p:cNvPr>
          <p:cNvSpPr txBox="1"/>
          <p:nvPr/>
        </p:nvSpPr>
        <p:spPr>
          <a:xfrm>
            <a:off x="8111487" y="3861038"/>
            <a:ext cx="734096" cy="1231106"/>
          </a:xfrm>
          <a:prstGeom prst="rect">
            <a:avLst/>
          </a:prstGeom>
          <a:noFill/>
        </p:spPr>
        <p:txBody>
          <a:bodyPr wrap="square" lIns="0" tIns="0" rIns="0" bIns="0" rtlCol="0">
            <a:spAutoFit/>
          </a:bodyPr>
          <a:lstStyle/>
          <a:p>
            <a:pPr algn="l">
              <a:spcAft>
                <a:spcPts val="600"/>
              </a:spcAft>
            </a:pPr>
            <a:r>
              <a:rPr lang="en-AU" sz="8000">
                <a:latin typeface="+mj-lt"/>
              </a:rPr>
              <a:t>“</a:t>
            </a:r>
          </a:p>
        </p:txBody>
      </p:sp>
      <p:sp>
        <p:nvSpPr>
          <p:cNvPr id="20" name="TextBox 19">
            <a:extLst>
              <a:ext uri="{FF2B5EF4-FFF2-40B4-BE49-F238E27FC236}">
                <a16:creationId xmlns:a16="http://schemas.microsoft.com/office/drawing/2014/main" id="{041AD03E-B859-ABA1-CB4D-A474F7E88997}"/>
              </a:ext>
            </a:extLst>
          </p:cNvPr>
          <p:cNvSpPr txBox="1"/>
          <p:nvPr/>
        </p:nvSpPr>
        <p:spPr>
          <a:xfrm>
            <a:off x="10975621" y="5436230"/>
            <a:ext cx="734096" cy="1231106"/>
          </a:xfrm>
          <a:prstGeom prst="rect">
            <a:avLst/>
          </a:prstGeom>
          <a:noFill/>
        </p:spPr>
        <p:txBody>
          <a:bodyPr wrap="square" lIns="0" tIns="0" rIns="0" bIns="0" rtlCol="0">
            <a:spAutoFit/>
          </a:bodyPr>
          <a:lstStyle/>
          <a:p>
            <a:pPr algn="l">
              <a:spcAft>
                <a:spcPts val="600"/>
              </a:spcAft>
            </a:pPr>
            <a:r>
              <a:rPr lang="en-AU" sz="8000">
                <a:latin typeface="+mj-lt"/>
              </a:rPr>
              <a:t>”</a:t>
            </a:r>
          </a:p>
        </p:txBody>
      </p:sp>
    </p:spTree>
    <p:extLst>
      <p:ext uri="{BB962C8B-B14F-4D97-AF65-F5344CB8AC3E}">
        <p14:creationId xmlns:p14="http://schemas.microsoft.com/office/powerpoint/2010/main" val="120055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0FBC2-E6D8-9387-F83A-5E9D9694B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EF037-03E2-FEDA-00A6-B4C3303F10D8}"/>
              </a:ext>
            </a:extLst>
          </p:cNvPr>
          <p:cNvSpPr>
            <a:spLocks noGrp="1"/>
          </p:cNvSpPr>
          <p:nvPr>
            <p:ph type="title"/>
          </p:nvPr>
        </p:nvSpPr>
        <p:spPr/>
        <p:txBody>
          <a:bodyPr>
            <a:normAutofit/>
          </a:bodyPr>
          <a:lstStyle/>
          <a:p>
            <a:r>
              <a:rPr lang="en-AU" sz="3200"/>
              <a:t>Stepping On</a:t>
            </a:r>
            <a:endParaRPr lang="en-AU" sz="1300">
              <a:solidFill>
                <a:srgbClr val="22272B"/>
              </a:solidFill>
            </a:endParaRPr>
          </a:p>
          <a:p>
            <a:endParaRPr lang="en-AU" sz="3200"/>
          </a:p>
        </p:txBody>
      </p:sp>
      <p:sp>
        <p:nvSpPr>
          <p:cNvPr id="4" name="Slide Number Placeholder 3">
            <a:extLst>
              <a:ext uri="{FF2B5EF4-FFF2-40B4-BE49-F238E27FC236}">
                <a16:creationId xmlns:a16="http://schemas.microsoft.com/office/drawing/2014/main" id="{B8FAA84C-E64A-B7B6-42CE-588863AD2D13}"/>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002664"/>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7" name="TextBox 6">
            <a:extLst>
              <a:ext uri="{FF2B5EF4-FFF2-40B4-BE49-F238E27FC236}">
                <a16:creationId xmlns:a16="http://schemas.microsoft.com/office/drawing/2014/main" id="{F9F2AF63-4354-3CC8-6784-F0E6AD70B395}"/>
              </a:ext>
            </a:extLst>
          </p:cNvPr>
          <p:cNvSpPr txBox="1"/>
          <p:nvPr/>
        </p:nvSpPr>
        <p:spPr>
          <a:xfrm>
            <a:off x="360000" y="1053552"/>
            <a:ext cx="10357619" cy="246221"/>
          </a:xfrm>
          <a:prstGeom prst="rect">
            <a:avLst/>
          </a:prstGeom>
          <a:noFill/>
        </p:spPr>
        <p:txBody>
          <a:bodyPr wrap="square" lIns="0" tIns="0" rIns="0" bIns="0" rtlCol="0" anchor="t">
            <a:spAutoFit/>
          </a:bodyPr>
          <a:lstStyle/>
          <a:p>
            <a:pPr defTabSz="609585">
              <a:defRPr/>
            </a:pPr>
            <a:r>
              <a:rPr lang="en-AU" sz="1600" b="1">
                <a:solidFill>
                  <a:srgbClr val="22272B"/>
                </a:solidFill>
                <a:latin typeface="Public Sans Light"/>
              </a:rPr>
              <a:t>Learn how to reduce your risk of falling and how to maintain your independence.</a:t>
            </a:r>
            <a:endParaRPr lang="en-AU" b="1"/>
          </a:p>
        </p:txBody>
      </p:sp>
      <p:pic>
        <p:nvPicPr>
          <p:cNvPr id="11" name="Picture 10" descr="A group of elderly people exercising&#10;&#10;Description automatically generated">
            <a:extLst>
              <a:ext uri="{FF2B5EF4-FFF2-40B4-BE49-F238E27FC236}">
                <a16:creationId xmlns:a16="http://schemas.microsoft.com/office/drawing/2014/main" id="{EA5B820B-C98B-EA62-E7CC-928D53EE7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865" y="1747506"/>
            <a:ext cx="4420487" cy="2946991"/>
          </a:xfrm>
          <a:prstGeom prst="rect">
            <a:avLst/>
          </a:prstGeom>
        </p:spPr>
      </p:pic>
      <p:sp>
        <p:nvSpPr>
          <p:cNvPr id="12" name="TextBox 11">
            <a:extLst>
              <a:ext uri="{FF2B5EF4-FFF2-40B4-BE49-F238E27FC236}">
                <a16:creationId xmlns:a16="http://schemas.microsoft.com/office/drawing/2014/main" id="{35A92A05-76CD-81EC-2BAF-5172471E43CF}"/>
              </a:ext>
            </a:extLst>
          </p:cNvPr>
          <p:cNvSpPr txBox="1"/>
          <p:nvPr/>
        </p:nvSpPr>
        <p:spPr>
          <a:xfrm>
            <a:off x="360000" y="1631263"/>
            <a:ext cx="6720925" cy="3088474"/>
          </a:xfrm>
          <a:prstGeom prst="rect">
            <a:avLst/>
          </a:prstGeom>
          <a:noFill/>
        </p:spPr>
        <p:txBody>
          <a:bodyPr wrap="square" lIns="0" tIns="0" rIns="0" bIns="0" rtlCol="0" anchor="t">
            <a:spAutoFit/>
          </a:bodyPr>
          <a:lstStyle/>
          <a:p>
            <a:pPr defTabSz="609585">
              <a:lnSpc>
                <a:spcPct val="150000"/>
              </a:lnSpc>
              <a:spcAft>
                <a:spcPts val="600"/>
              </a:spcAft>
              <a:defRPr/>
            </a:pPr>
            <a:r>
              <a:rPr kumimoji="0" lang="en-AU" b="0" i="0" u="none" strike="noStrike" kern="1200" cap="none" spc="0" normalizeH="0" baseline="0" noProof="0">
                <a:ln>
                  <a:noFill/>
                </a:ln>
                <a:solidFill>
                  <a:srgbClr val="22272B"/>
                </a:solidFill>
                <a:effectLst/>
                <a:uLnTx/>
                <a:uFillTx/>
                <a:latin typeface="Public Sans Light"/>
                <a:ea typeface="+mn-ea"/>
                <a:cs typeface="+mn-cs"/>
              </a:rPr>
              <a:t>Stepping On is </a:t>
            </a:r>
            <a:r>
              <a:rPr lang="en-AU">
                <a:solidFill>
                  <a:srgbClr val="22272B"/>
                </a:solidFill>
                <a:latin typeface="Public Sans Light"/>
              </a:rPr>
              <a:t>a Falls Prevention program</a:t>
            </a:r>
            <a:r>
              <a:rPr kumimoji="0" lang="en-AU" b="0" i="0" u="none" strike="noStrike" kern="1200" cap="none" spc="0" normalizeH="0" baseline="0" noProof="0">
                <a:ln>
                  <a:noFill/>
                </a:ln>
                <a:solidFill>
                  <a:srgbClr val="22272B"/>
                </a:solidFill>
                <a:effectLst/>
                <a:uLnTx/>
                <a:uFillTx/>
                <a:latin typeface="Public Sans Light"/>
                <a:ea typeface="+mn-ea"/>
                <a:cs typeface="+mn-cs"/>
              </a:rPr>
              <a:t> for people who are living at home and have experienced a fall or are concerned about falling.</a:t>
            </a:r>
            <a:r>
              <a:rPr lang="en-AU">
                <a:solidFill>
                  <a:srgbClr val="22272B"/>
                </a:solidFill>
                <a:latin typeface="Public Sans Light"/>
              </a:rPr>
              <a:t> </a:t>
            </a:r>
            <a:endParaRPr lang="en-AU">
              <a:solidFill>
                <a:srgbClr val="000000"/>
              </a:solidFill>
              <a:latin typeface="Public Sans Light"/>
            </a:endParaRPr>
          </a:p>
          <a:p>
            <a:pPr defTabSz="609585">
              <a:lnSpc>
                <a:spcPct val="150000"/>
              </a:lnSpc>
              <a:spcAft>
                <a:spcPts val="600"/>
              </a:spcAft>
              <a:defRPr/>
            </a:pPr>
            <a:r>
              <a:rPr lang="en-AU">
                <a:solidFill>
                  <a:srgbClr val="22272B"/>
                </a:solidFill>
                <a:latin typeface="Public Sans Light"/>
              </a:rPr>
              <a:t>This 7-week program is for adults aged 65 years and older and Aboriginal adults aged 45 years and older.</a:t>
            </a:r>
            <a:endParaRPr lang="en-AU">
              <a:solidFill>
                <a:srgbClr val="000000"/>
              </a:solidFill>
              <a:latin typeface="Public Sans Light"/>
            </a:endParaRPr>
          </a:p>
          <a:p>
            <a:pPr defTabSz="609585">
              <a:lnSpc>
                <a:spcPct val="150000"/>
              </a:lnSpc>
              <a:spcAft>
                <a:spcPts val="600"/>
              </a:spcAft>
              <a:defRPr/>
            </a:pPr>
            <a:r>
              <a:rPr lang="en-AU" b="1">
                <a:solidFill>
                  <a:srgbClr val="22272B"/>
                </a:solidFill>
                <a:latin typeface="Public Sans Light"/>
              </a:rPr>
              <a:t>Each weekly 2-hour group session includes:</a:t>
            </a:r>
          </a:p>
          <a:p>
            <a:pPr defTabSz="609585">
              <a:lnSpc>
                <a:spcPct val="150000"/>
              </a:lnSpc>
              <a:spcAft>
                <a:spcPts val="600"/>
              </a:spcAft>
              <a:defRPr/>
            </a:pPr>
            <a:endParaRPr lang="en-AU" b="0" i="0" u="none" strike="noStrike" kern="1200" cap="none" spc="0" normalizeH="0" baseline="0" noProof="0">
              <a:ln>
                <a:noFill/>
              </a:ln>
              <a:solidFill>
                <a:srgbClr val="22272B"/>
              </a:solidFill>
              <a:effectLst/>
              <a:uLnTx/>
              <a:uFillTx/>
              <a:latin typeface="Public Sans Light"/>
            </a:endParaRPr>
          </a:p>
        </p:txBody>
      </p:sp>
      <p:sp>
        <p:nvSpPr>
          <p:cNvPr id="13" name="Footer Placeholder 2">
            <a:extLst>
              <a:ext uri="{FF2B5EF4-FFF2-40B4-BE49-F238E27FC236}">
                <a16:creationId xmlns:a16="http://schemas.microsoft.com/office/drawing/2014/main" id="{97F727E3-98C6-5C61-9AC7-CDC3FD66D80F}"/>
              </a:ext>
            </a:extLst>
          </p:cNvPr>
          <p:cNvSpPr txBox="1">
            <a:spLocks/>
          </p:cNvSpPr>
          <p:nvPr/>
        </p:nvSpPr>
        <p:spPr>
          <a:xfrm>
            <a:off x="360000" y="6442484"/>
            <a:ext cx="6720000" cy="252000"/>
          </a:xfrm>
          <a:prstGeom prst="rect">
            <a:avLst/>
          </a:prstGeom>
        </p:spPr>
        <p:txBody>
          <a:bodyPr vert="horz" lIns="0" tIns="0" rIns="0" bIns="0" rtlCol="0" anchor="t"/>
          <a:lstStyle>
            <a:defPPr>
              <a:defRPr lang="en-US"/>
            </a:defPPr>
            <a:lvl1pPr marL="0" algn="l" defTabSz="609585" rtl="0" eaLnBrk="1" latinLnBrk="0" hangingPunct="1">
              <a:lnSpc>
                <a:spcPct val="90000"/>
              </a:lnSpc>
              <a:spcAft>
                <a:spcPts val="600"/>
              </a:spcAft>
              <a:defRPr sz="1200" b="1" kern="1200">
                <a:solidFill>
                  <a:schemeClr val="bg2"/>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2664"/>
                </a:solidFill>
                <a:effectLst/>
                <a:uLnTx/>
                <a:uFillTx/>
                <a:latin typeface="Public Sans" pitchFamily="2" charset="0"/>
                <a:ea typeface="+mn-ea"/>
                <a:cs typeface="+mn-cs"/>
              </a:rPr>
              <a:t>NSW Health</a:t>
            </a:r>
            <a:endParaRPr kumimoji="0" lang="en-AU" sz="1200" b="1" i="0" u="none" strike="noStrike" kern="1200" cap="none" spc="0" normalizeH="0" baseline="0" noProof="0">
              <a:ln>
                <a:noFill/>
              </a:ln>
              <a:solidFill>
                <a:srgbClr val="002664"/>
              </a:solidFill>
              <a:effectLst/>
              <a:uLnTx/>
              <a:uFillTx/>
              <a:latin typeface="Public Sans" pitchFamily="2" charset="0"/>
              <a:ea typeface="+mn-ea"/>
              <a:cs typeface="+mn-cs"/>
            </a:endParaRPr>
          </a:p>
        </p:txBody>
      </p:sp>
      <p:sp>
        <p:nvSpPr>
          <p:cNvPr id="3" name="Rectangle 2">
            <a:extLst>
              <a:ext uri="{FF2B5EF4-FFF2-40B4-BE49-F238E27FC236}">
                <a16:creationId xmlns:a16="http://schemas.microsoft.com/office/drawing/2014/main" id="{9B1AC3F3-73B6-D92A-8692-D117145FD1BF}"/>
              </a:ext>
            </a:extLst>
          </p:cNvPr>
          <p:cNvSpPr/>
          <p:nvPr/>
        </p:nvSpPr>
        <p:spPr>
          <a:xfrm>
            <a:off x="7241865" y="4915431"/>
            <a:ext cx="4416961" cy="1315616"/>
          </a:xfrm>
          <a:prstGeom prst="rect">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E19A80DF-1426-4979-C477-793D551AEDF3}"/>
              </a:ext>
            </a:extLst>
          </p:cNvPr>
          <p:cNvSpPr/>
          <p:nvPr/>
        </p:nvSpPr>
        <p:spPr>
          <a:xfrm>
            <a:off x="740567" y="4437285"/>
            <a:ext cx="1003852" cy="1003852"/>
          </a:xfrm>
          <a:prstGeom prst="ellipse">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72ACFCD3-8215-52F1-76A2-8613C173D323}"/>
              </a:ext>
            </a:extLst>
          </p:cNvPr>
          <p:cNvSpPr/>
          <p:nvPr/>
        </p:nvSpPr>
        <p:spPr>
          <a:xfrm>
            <a:off x="2902202" y="4395317"/>
            <a:ext cx="1003852" cy="1003852"/>
          </a:xfrm>
          <a:prstGeom prst="ellipse">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229D60B6-8C85-5497-7856-3047977B11FE}"/>
              </a:ext>
            </a:extLst>
          </p:cNvPr>
          <p:cNvSpPr/>
          <p:nvPr/>
        </p:nvSpPr>
        <p:spPr>
          <a:xfrm>
            <a:off x="4976490" y="4422390"/>
            <a:ext cx="1003852" cy="1003852"/>
          </a:xfrm>
          <a:prstGeom prst="ellipse">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A6F2D904-5602-1381-F15C-E9330CD22D16}"/>
              </a:ext>
            </a:extLst>
          </p:cNvPr>
          <p:cNvSpPr txBox="1"/>
          <p:nvPr/>
        </p:nvSpPr>
        <p:spPr>
          <a:xfrm>
            <a:off x="398758" y="5602255"/>
            <a:ext cx="1820214"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600"/>
              </a:spcAft>
            </a:pPr>
            <a:r>
              <a:rPr lang="en-AU" sz="1600">
                <a:cs typeface="Segoe UI"/>
              </a:rPr>
              <a:t>​</a:t>
            </a:r>
            <a:r>
              <a:rPr lang="en-AU" sz="1600">
                <a:cs typeface="Arial"/>
              </a:rPr>
              <a:t>Educational talks from experts</a:t>
            </a:r>
            <a:endParaRPr lang="en-US" sz="1600">
              <a:cs typeface="Arial"/>
            </a:endParaRPr>
          </a:p>
        </p:txBody>
      </p:sp>
      <p:sp>
        <p:nvSpPr>
          <p:cNvPr id="20" name="TextBox 19">
            <a:extLst>
              <a:ext uri="{FF2B5EF4-FFF2-40B4-BE49-F238E27FC236}">
                <a16:creationId xmlns:a16="http://schemas.microsoft.com/office/drawing/2014/main" id="{FE92D0D5-0F6D-2DC2-5C4E-EF467F60EB31}"/>
              </a:ext>
            </a:extLst>
          </p:cNvPr>
          <p:cNvSpPr txBox="1"/>
          <p:nvPr/>
        </p:nvSpPr>
        <p:spPr>
          <a:xfrm>
            <a:off x="4659338" y="5577157"/>
            <a:ext cx="1820214"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600"/>
              </a:spcAft>
            </a:pPr>
            <a:r>
              <a:rPr lang="en-AU" sz="1600">
                <a:cs typeface="Segoe UI"/>
              </a:rPr>
              <a:t>Handouts and an exercise manual</a:t>
            </a:r>
          </a:p>
        </p:txBody>
      </p:sp>
      <p:sp>
        <p:nvSpPr>
          <p:cNvPr id="21" name="TextBox 20">
            <a:extLst>
              <a:ext uri="{FF2B5EF4-FFF2-40B4-BE49-F238E27FC236}">
                <a16:creationId xmlns:a16="http://schemas.microsoft.com/office/drawing/2014/main" id="{A847239C-6B26-D8F9-9713-29C7575F3BEA}"/>
              </a:ext>
            </a:extLst>
          </p:cNvPr>
          <p:cNvSpPr txBox="1"/>
          <p:nvPr/>
        </p:nvSpPr>
        <p:spPr>
          <a:xfrm>
            <a:off x="2438401" y="5584728"/>
            <a:ext cx="2091558"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600"/>
              </a:spcAft>
            </a:pPr>
            <a:r>
              <a:rPr lang="en-AU" sz="1600">
                <a:cs typeface="Segoe UI"/>
              </a:rPr>
              <a:t>Gentle exercises to improve your balance</a:t>
            </a:r>
          </a:p>
        </p:txBody>
      </p:sp>
      <p:sp>
        <p:nvSpPr>
          <p:cNvPr id="23" name="TextBox 22">
            <a:extLst>
              <a:ext uri="{FF2B5EF4-FFF2-40B4-BE49-F238E27FC236}">
                <a16:creationId xmlns:a16="http://schemas.microsoft.com/office/drawing/2014/main" id="{55FEE72D-C0E5-DCF8-E5DF-DA52C96FC19C}"/>
              </a:ext>
            </a:extLst>
          </p:cNvPr>
          <p:cNvSpPr txBox="1"/>
          <p:nvPr/>
        </p:nvSpPr>
        <p:spPr>
          <a:xfrm>
            <a:off x="7318821" y="4979592"/>
            <a:ext cx="4149760" cy="246221"/>
          </a:xfrm>
          <a:prstGeom prst="rect">
            <a:avLst/>
          </a:prstGeom>
          <a:noFill/>
        </p:spPr>
        <p:txBody>
          <a:bodyPr wrap="square" lIns="0" tIns="0" rIns="0" bIns="0" rtlCol="0" anchor="t">
            <a:spAutoFit/>
          </a:bodyPr>
          <a:lstStyle/>
          <a:p>
            <a:pPr marL="179705">
              <a:spcAft>
                <a:spcPts val="600"/>
              </a:spcAft>
            </a:pPr>
            <a:r>
              <a:rPr lang="en-AU" sz="1600" b="1">
                <a:latin typeface="+mj-lt"/>
              </a:rPr>
              <a:t>Find your local Stepping On program </a:t>
            </a:r>
            <a:endParaRPr lang="en-US" sz="1600"/>
          </a:p>
        </p:txBody>
      </p:sp>
      <p:pic>
        <p:nvPicPr>
          <p:cNvPr id="8" name="Picture 7" descr="A blue line drawing of a newspaper&#10;&#10;AI-generated content may be incorrect.">
            <a:extLst>
              <a:ext uri="{FF2B5EF4-FFF2-40B4-BE49-F238E27FC236}">
                <a16:creationId xmlns:a16="http://schemas.microsoft.com/office/drawing/2014/main" id="{F8CCE0FF-982C-6F6B-D7E1-B326CBC28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416" y="4564314"/>
            <a:ext cx="720000" cy="720000"/>
          </a:xfrm>
          <a:prstGeom prst="rect">
            <a:avLst/>
          </a:prstGeom>
        </p:spPr>
      </p:pic>
      <p:pic>
        <p:nvPicPr>
          <p:cNvPr id="10" name="Picture 9" descr="A blue outline of a person with one arm raised&#10;&#10;AI-generated content may be incorrect.">
            <a:extLst>
              <a:ext uri="{FF2B5EF4-FFF2-40B4-BE49-F238E27FC236}">
                <a16:creationId xmlns:a16="http://schemas.microsoft.com/office/drawing/2014/main" id="{AFEFBDC9-6A6F-D262-1A52-51342CCCE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0222" y="4548704"/>
            <a:ext cx="720000" cy="720000"/>
          </a:xfrm>
          <a:prstGeom prst="rect">
            <a:avLst/>
          </a:prstGeom>
        </p:spPr>
      </p:pic>
      <p:pic>
        <p:nvPicPr>
          <p:cNvPr id="17" name="Graphic 16" descr="Teacher outline">
            <a:extLst>
              <a:ext uri="{FF2B5EF4-FFF2-40B4-BE49-F238E27FC236}">
                <a16:creationId xmlns:a16="http://schemas.microsoft.com/office/drawing/2014/main" id="{4429CA90-C1DF-B013-68DF-086ADE2B80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154" y="4548597"/>
            <a:ext cx="756000" cy="756000"/>
          </a:xfrm>
          <a:prstGeom prst="rect">
            <a:avLst/>
          </a:prstGeom>
        </p:spPr>
      </p:pic>
      <p:sp>
        <p:nvSpPr>
          <p:cNvPr id="5" name="TextBox 4">
            <a:extLst>
              <a:ext uri="{FF2B5EF4-FFF2-40B4-BE49-F238E27FC236}">
                <a16:creationId xmlns:a16="http://schemas.microsoft.com/office/drawing/2014/main" id="{1F534C48-6803-E4E4-23E8-DCDA6821961B}"/>
              </a:ext>
            </a:extLst>
          </p:cNvPr>
          <p:cNvSpPr txBox="1"/>
          <p:nvPr/>
        </p:nvSpPr>
        <p:spPr>
          <a:xfrm>
            <a:off x="8878865" y="6408037"/>
            <a:ext cx="2743200"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pPr>
            <a:r>
              <a:rPr lang="en-US" sz="1400">
                <a:solidFill>
                  <a:schemeClr val="bg2"/>
                </a:solidFill>
              </a:rPr>
              <a:t>© Clemson and Swann 2019​</a:t>
            </a:r>
          </a:p>
        </p:txBody>
      </p:sp>
    </p:spTree>
    <p:extLst>
      <p:ext uri="{BB962C8B-B14F-4D97-AF65-F5344CB8AC3E}">
        <p14:creationId xmlns:p14="http://schemas.microsoft.com/office/powerpoint/2010/main" val="5035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89D73-E305-8F5E-816B-49BA96264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591F4-7D35-9B72-1D6B-DC170861C4EC}"/>
              </a:ext>
            </a:extLst>
          </p:cNvPr>
          <p:cNvSpPr>
            <a:spLocks noGrp="1"/>
          </p:cNvSpPr>
          <p:nvPr>
            <p:ph type="title"/>
          </p:nvPr>
        </p:nvSpPr>
        <p:spPr/>
        <p:txBody>
          <a:bodyPr>
            <a:normAutofit/>
          </a:bodyPr>
          <a:lstStyle/>
          <a:p>
            <a:r>
              <a:rPr lang="en-AU"/>
              <a:t>Healthy Ageing Online learning guide</a:t>
            </a:r>
            <a:br>
              <a:rPr lang="en-AU"/>
            </a:br>
            <a:endParaRPr lang="en-AU" sz="1800"/>
          </a:p>
        </p:txBody>
      </p:sp>
      <p:sp>
        <p:nvSpPr>
          <p:cNvPr id="4" name="Slide Number Placeholder 3">
            <a:extLst>
              <a:ext uri="{FF2B5EF4-FFF2-40B4-BE49-F238E27FC236}">
                <a16:creationId xmlns:a16="http://schemas.microsoft.com/office/drawing/2014/main" id="{542DE483-0A6B-1DDE-5E52-05214BF17BE9}"/>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002664"/>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002664"/>
              </a:solidFill>
              <a:effectLst/>
              <a:uLnTx/>
              <a:uFillTx/>
              <a:latin typeface="Public Sans Light"/>
              <a:ea typeface="+mn-ea"/>
              <a:cs typeface="+mn-cs"/>
            </a:endParaRPr>
          </a:p>
        </p:txBody>
      </p:sp>
      <p:pic>
        <p:nvPicPr>
          <p:cNvPr id="6" name="Picture 5">
            <a:extLst>
              <a:ext uri="{FF2B5EF4-FFF2-40B4-BE49-F238E27FC236}">
                <a16:creationId xmlns:a16="http://schemas.microsoft.com/office/drawing/2014/main" id="{1A10E082-43BC-70CE-C278-2F5BC6D02DCF}"/>
              </a:ext>
            </a:extLst>
          </p:cNvPr>
          <p:cNvPicPr>
            <a:picLocks noChangeAspect="1"/>
          </p:cNvPicPr>
          <p:nvPr/>
        </p:nvPicPr>
        <p:blipFill>
          <a:blip r:embed="rId3"/>
          <a:stretch>
            <a:fillRect/>
          </a:stretch>
        </p:blipFill>
        <p:spPr>
          <a:xfrm>
            <a:off x="8846331" y="1715411"/>
            <a:ext cx="2718287" cy="3789935"/>
          </a:xfrm>
          <a:prstGeom prst="rect">
            <a:avLst/>
          </a:prstGeom>
          <a:ln>
            <a:noFill/>
          </a:ln>
          <a:effectLst>
            <a:outerShdw blurRad="292100" dist="139700" dir="2700000" algn="tl" rotWithShape="0">
              <a:srgbClr val="333333">
                <a:alpha val="65000"/>
              </a:srgbClr>
            </a:outerShdw>
          </a:effectLst>
        </p:spPr>
      </p:pic>
      <p:sp>
        <p:nvSpPr>
          <p:cNvPr id="7" name="Footer Placeholder 2">
            <a:extLst>
              <a:ext uri="{FF2B5EF4-FFF2-40B4-BE49-F238E27FC236}">
                <a16:creationId xmlns:a16="http://schemas.microsoft.com/office/drawing/2014/main" id="{A03F30C4-0CD1-CBD2-5A9A-AA772600FD36}"/>
              </a:ext>
            </a:extLst>
          </p:cNvPr>
          <p:cNvSpPr txBox="1">
            <a:spLocks/>
          </p:cNvSpPr>
          <p:nvPr/>
        </p:nvSpPr>
        <p:spPr>
          <a:xfrm>
            <a:off x="360000" y="6442484"/>
            <a:ext cx="6720000" cy="252000"/>
          </a:xfrm>
          <a:prstGeom prst="rect">
            <a:avLst/>
          </a:prstGeom>
        </p:spPr>
        <p:txBody>
          <a:bodyPr vert="horz" lIns="0" tIns="0" rIns="0" bIns="0" rtlCol="0" anchor="t"/>
          <a:lstStyle>
            <a:defPPr>
              <a:defRPr lang="en-US"/>
            </a:defPPr>
            <a:lvl1pPr marL="0" algn="l" defTabSz="609585" rtl="0" eaLnBrk="1" latinLnBrk="0" hangingPunct="1">
              <a:lnSpc>
                <a:spcPct val="90000"/>
              </a:lnSpc>
              <a:spcAft>
                <a:spcPts val="600"/>
              </a:spcAft>
              <a:defRPr sz="1200" b="1" kern="1200">
                <a:solidFill>
                  <a:schemeClr val="bg2"/>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2664"/>
                </a:solidFill>
                <a:effectLst/>
                <a:uLnTx/>
                <a:uFillTx/>
                <a:latin typeface="Public Sans" pitchFamily="2" charset="0"/>
                <a:ea typeface="+mn-ea"/>
                <a:cs typeface="+mn-cs"/>
              </a:rPr>
              <a:t>NSW Health</a:t>
            </a:r>
            <a:endParaRPr kumimoji="0" lang="en-AU" sz="1200" b="1" i="0" u="none" strike="noStrike" kern="1200" cap="none" spc="0" normalizeH="0" baseline="0" noProof="0">
              <a:ln>
                <a:noFill/>
              </a:ln>
              <a:solidFill>
                <a:srgbClr val="002664"/>
              </a:solidFill>
              <a:effectLst/>
              <a:uLnTx/>
              <a:uFillTx/>
              <a:latin typeface="Public Sans" pitchFamily="2" charset="0"/>
              <a:ea typeface="+mn-ea"/>
              <a:cs typeface="+mn-cs"/>
            </a:endParaRPr>
          </a:p>
        </p:txBody>
      </p:sp>
      <p:sp>
        <p:nvSpPr>
          <p:cNvPr id="8" name="TextBox 7">
            <a:extLst>
              <a:ext uri="{FF2B5EF4-FFF2-40B4-BE49-F238E27FC236}">
                <a16:creationId xmlns:a16="http://schemas.microsoft.com/office/drawing/2014/main" id="{60A9AC57-D54D-8325-FF55-68879A792F1F}"/>
              </a:ext>
            </a:extLst>
          </p:cNvPr>
          <p:cNvSpPr txBox="1"/>
          <p:nvPr/>
        </p:nvSpPr>
        <p:spPr>
          <a:xfrm>
            <a:off x="468454" y="1717518"/>
            <a:ext cx="6135472" cy="4339650"/>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AU" sz="1800" b="1" i="0" u="none" strike="noStrike" kern="1200" cap="none" spc="0" normalizeH="0" baseline="0" noProof="0">
                <a:ln>
                  <a:noFill/>
                </a:ln>
                <a:solidFill>
                  <a:srgbClr val="22272B"/>
                </a:solidFill>
                <a:effectLst/>
                <a:uLnTx/>
                <a:uFillTx/>
                <a:latin typeface="Public Sans Light"/>
                <a:ea typeface="+mn-ea"/>
                <a:cs typeface="+mn-cs"/>
              </a:rPr>
              <a:t>A free resource that can help you:</a:t>
            </a:r>
          </a:p>
          <a:p>
            <a:pPr marL="285750" marR="0" lvl="0" indent="-2857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Lead sessions to support your members to complete the exercise circuits as a group </a:t>
            </a:r>
          </a:p>
          <a:p>
            <a:pPr marL="285750" marR="0" lvl="0" indent="-2857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Support your members or clients make healthy changes</a:t>
            </a:r>
          </a:p>
          <a:p>
            <a:pPr marL="285750" marR="0" lvl="0" indent="-2857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Provide accessible support to your clients and patients from the comfort of their own home</a:t>
            </a:r>
          </a:p>
          <a:p>
            <a:pPr marL="285750" marR="0" lvl="0" indent="-2857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Encourage older people to learn ways to eat healthily, get active and stay independent. </a:t>
            </a:r>
          </a:p>
          <a:p>
            <a:pPr marL="285750" marR="0" lvl="0" indent="-2857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400" b="0" i="1" u="none" strike="noStrike" kern="1200" cap="none" spc="0" normalizeH="0" baseline="0" noProof="0">
              <a:ln>
                <a:noFill/>
              </a:ln>
              <a:solidFill>
                <a:srgbClr val="22272B"/>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AU" sz="1600" b="1" i="1" u="none" strike="noStrike" kern="1200" cap="none" spc="0" normalizeH="0" baseline="0" noProof="0">
                <a:ln>
                  <a:noFill/>
                </a:ln>
                <a:solidFill>
                  <a:srgbClr val="22272B"/>
                </a:solidFill>
                <a:effectLst/>
                <a:uLnTx/>
                <a:uFillTx/>
                <a:latin typeface="Public Sans Light"/>
                <a:ea typeface="+mn-ea"/>
                <a:cs typeface="+mn-cs"/>
              </a:rPr>
              <a:t>I couldn’t recommend it enough. [There are] easier and harder exercises and no equipment needed. It’s been great.” </a:t>
            </a:r>
            <a:endParaRPr kumimoji="0" lang="en-AU" sz="1400" b="1" i="0" u="none" strike="noStrike" kern="1200" cap="none" spc="0" normalizeH="0" baseline="0" noProof="0">
              <a:ln>
                <a:noFill/>
              </a:ln>
              <a:solidFill>
                <a:srgbClr val="000000"/>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spcAft>
                <a:spcPts val="600"/>
              </a:spcAft>
              <a:buClrTx/>
              <a:buSzTx/>
              <a:buFontTx/>
              <a:buNone/>
              <a:tabLst/>
              <a:defRPr/>
            </a:pPr>
            <a:endParaRPr kumimoji="0" lang="en-AU" sz="1600" b="1" i="1" u="none" strike="noStrike" kern="1200" cap="none" spc="0" normalizeH="0" baseline="0" noProof="0">
              <a:ln>
                <a:noFill/>
              </a:ln>
              <a:solidFill>
                <a:srgbClr val="22272B"/>
              </a:solidFill>
              <a:effectLst/>
              <a:uLnTx/>
              <a:uFillTx/>
              <a:latin typeface="Public Sans Light"/>
              <a:ea typeface="+mn-ea"/>
              <a:cs typeface="+mn-cs"/>
            </a:endParaRPr>
          </a:p>
          <a:p>
            <a:pPr marL="285750" marR="0" lvl="0" indent="-2857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5" name="Rectangle 4">
            <a:extLst>
              <a:ext uri="{FF2B5EF4-FFF2-40B4-BE49-F238E27FC236}">
                <a16:creationId xmlns:a16="http://schemas.microsoft.com/office/drawing/2014/main" id="{51961ACC-8F59-5013-A045-C558AD7276CE}"/>
              </a:ext>
            </a:extLst>
          </p:cNvPr>
          <p:cNvSpPr/>
          <p:nvPr/>
        </p:nvSpPr>
        <p:spPr>
          <a:xfrm>
            <a:off x="468454" y="5695122"/>
            <a:ext cx="11160329" cy="432913"/>
          </a:xfrm>
          <a:prstGeom prst="rect">
            <a:avLst/>
          </a:prstGeom>
          <a:solidFill>
            <a:srgbClr val="8CE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0" name="TextBox 9">
            <a:extLst>
              <a:ext uri="{FF2B5EF4-FFF2-40B4-BE49-F238E27FC236}">
                <a16:creationId xmlns:a16="http://schemas.microsoft.com/office/drawing/2014/main" id="{7E346532-AAA5-FF7F-FB8B-451AE0E7A2CF}"/>
              </a:ext>
            </a:extLst>
          </p:cNvPr>
          <p:cNvSpPr txBox="1"/>
          <p:nvPr/>
        </p:nvSpPr>
        <p:spPr>
          <a:xfrm>
            <a:off x="285750" y="1077831"/>
            <a:ext cx="60976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22272B"/>
                </a:solidFill>
                <a:effectLst/>
                <a:uLnTx/>
                <a:uFillTx/>
                <a:latin typeface="Public Sans Light"/>
                <a:ea typeface="+mn-ea"/>
                <a:cs typeface="+mn-cs"/>
              </a:rPr>
              <a:t>Free support for community organisations and groups</a:t>
            </a:r>
            <a:endParaRPr kumimoji="0" lang="en-AU" sz="18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2" name="TextBox 11">
            <a:extLst>
              <a:ext uri="{FF2B5EF4-FFF2-40B4-BE49-F238E27FC236}">
                <a16:creationId xmlns:a16="http://schemas.microsoft.com/office/drawing/2014/main" id="{62E15C14-434E-7818-46E5-C3B7DBAAB14B}"/>
              </a:ext>
            </a:extLst>
          </p:cNvPr>
          <p:cNvSpPr txBox="1"/>
          <p:nvPr/>
        </p:nvSpPr>
        <p:spPr>
          <a:xfrm>
            <a:off x="552826" y="5741165"/>
            <a:ext cx="11003566"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22272B"/>
                </a:solidFill>
                <a:effectLst/>
                <a:uLnTx/>
                <a:uFillTx/>
                <a:latin typeface="Public Sans Light"/>
                <a:ea typeface="+mn-ea"/>
                <a:cs typeface="+mn-cs"/>
              </a:rPr>
              <a:t>Download the free learning guide: </a:t>
            </a:r>
            <a:r>
              <a:rPr kumimoji="0" lang="en-AU" sz="1600" b="0" i="0" u="none" strike="noStrike" kern="1200" cap="none" spc="0" normalizeH="0" baseline="0" noProof="0">
                <a:ln>
                  <a:noFill/>
                </a:ln>
                <a:solidFill>
                  <a:srgbClr val="22272B"/>
                </a:solidFill>
                <a:effectLst/>
                <a:uLnTx/>
                <a:uFillTx/>
                <a:latin typeface="Public Sans Light"/>
                <a:ea typeface="+mn-lt"/>
                <a:cs typeface="+mn-lt"/>
              </a:rPr>
              <a:t>www.activeandhealthy.nsw.gov.au/active-living/healthy-ageing-resources</a:t>
            </a:r>
            <a:endParaRPr kumimoji="0" lang="en-AU" sz="16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64859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8916E-D663-8270-D895-A52B97E58A47}"/>
              </a:ext>
            </a:extLst>
          </p:cNvPr>
          <p:cNvSpPr>
            <a:spLocks noGrp="1"/>
          </p:cNvSpPr>
          <p:nvPr>
            <p:ph type="title"/>
          </p:nvPr>
        </p:nvSpPr>
        <p:spPr/>
        <p:txBody>
          <a:bodyPr/>
          <a:lstStyle/>
          <a:p>
            <a:r>
              <a:rPr lang="en-AU"/>
              <a:t>Active and Healthy Directory – list for free</a:t>
            </a:r>
          </a:p>
        </p:txBody>
      </p:sp>
      <p:sp>
        <p:nvSpPr>
          <p:cNvPr id="4" name="Slide Number Placeholder 3">
            <a:extLst>
              <a:ext uri="{FF2B5EF4-FFF2-40B4-BE49-F238E27FC236}">
                <a16:creationId xmlns:a16="http://schemas.microsoft.com/office/drawing/2014/main" id="{F59382DF-2425-3FFC-E51C-609F4B3928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002664"/>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3" name="TextBox 2">
            <a:extLst>
              <a:ext uri="{FF2B5EF4-FFF2-40B4-BE49-F238E27FC236}">
                <a16:creationId xmlns:a16="http://schemas.microsoft.com/office/drawing/2014/main" id="{5FAE1020-8351-3940-8739-88CC7D241AEC}"/>
              </a:ext>
            </a:extLst>
          </p:cNvPr>
          <p:cNvSpPr txBox="1"/>
          <p:nvPr/>
        </p:nvSpPr>
        <p:spPr>
          <a:xfrm>
            <a:off x="411184" y="1791611"/>
            <a:ext cx="6818923" cy="421653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22272B"/>
                </a:solidFill>
                <a:effectLst/>
                <a:uLnTx/>
                <a:uFillTx/>
                <a:latin typeface="Public Sans Light"/>
                <a:ea typeface="+mn-ea"/>
                <a:cs typeface="+mn-cs"/>
              </a:rPr>
              <a:t>Join an established network of physical activity and falls prevention programs across NSW</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a:ln>
                <a:noFill/>
              </a:ln>
              <a:solidFill>
                <a:srgbClr val="22272B"/>
              </a:solidFill>
              <a:effectLst/>
              <a:uLnTx/>
              <a:uFillTx/>
              <a:latin typeface="Public Sans Ligh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Exercise providers can list their over 50s programs on the Active and Healthy Directory.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22272B"/>
              </a:solidFill>
              <a:effectLst/>
              <a:uLnTx/>
              <a:uFillTx/>
              <a:latin typeface="Public Sans Ligh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Reach more people locally</a:t>
            </a: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Gain direct referrals from health professionals, including GPs, allied health and local health services</a:t>
            </a: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Be seen online anytime, at no cost</a:t>
            </a: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Quick and easy set up</a:t>
            </a: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Tap into trusted government promotion and targeted local marketing.</a:t>
            </a:r>
          </a:p>
        </p:txBody>
      </p:sp>
      <p:pic>
        <p:nvPicPr>
          <p:cNvPr id="6" name="Picture 5" descr="A group of older people on a field&#10;&#10;AI-generated content may be incorrect.">
            <a:extLst>
              <a:ext uri="{FF2B5EF4-FFF2-40B4-BE49-F238E27FC236}">
                <a16:creationId xmlns:a16="http://schemas.microsoft.com/office/drawing/2014/main" id="{6CFB9852-2372-085A-3AE0-C39753E00ABB}"/>
              </a:ext>
            </a:extLst>
          </p:cNvPr>
          <p:cNvPicPr>
            <a:picLocks noChangeAspect="1"/>
          </p:cNvPicPr>
          <p:nvPr/>
        </p:nvPicPr>
        <p:blipFill>
          <a:blip r:embed="rId3">
            <a:extLst>
              <a:ext uri="{28A0092B-C50C-407E-A947-70E740481C1C}">
                <a14:useLocalDpi xmlns:a14="http://schemas.microsoft.com/office/drawing/2010/main" val="0"/>
              </a:ext>
            </a:extLst>
          </a:blip>
          <a:srcRect l="6987" r="20446"/>
          <a:stretch>
            <a:fillRect/>
          </a:stretch>
        </p:blipFill>
        <p:spPr>
          <a:xfrm>
            <a:off x="7577958" y="1886429"/>
            <a:ext cx="4160817" cy="4026901"/>
          </a:xfrm>
          <a:prstGeom prst="rect">
            <a:avLst/>
          </a:prstGeom>
        </p:spPr>
      </p:pic>
    </p:spTree>
    <p:extLst>
      <p:ext uri="{BB962C8B-B14F-4D97-AF65-F5344CB8AC3E}">
        <p14:creationId xmlns:p14="http://schemas.microsoft.com/office/powerpoint/2010/main" val="250114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2966C-143F-A0C7-AA64-AC5D9FBD52F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8B63A46-4ECF-5F67-FB69-9D1467D71CFE}"/>
              </a:ext>
            </a:extLst>
          </p:cNvPr>
          <p:cNvSpPr/>
          <p:nvPr/>
        </p:nvSpPr>
        <p:spPr>
          <a:xfrm>
            <a:off x="7081892" y="4777461"/>
            <a:ext cx="4818043" cy="1095960"/>
          </a:xfrm>
          <a:prstGeom prst="rect">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25" name="Picture 24" descr="A screenshot of a computer&#10;&#10;AI-generated content may be incorrect.">
            <a:extLst>
              <a:ext uri="{FF2B5EF4-FFF2-40B4-BE49-F238E27FC236}">
                <a16:creationId xmlns:a16="http://schemas.microsoft.com/office/drawing/2014/main" id="{1160B8F1-9767-7811-C516-3977BE91F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978" y="2101900"/>
            <a:ext cx="3406477" cy="1932548"/>
          </a:xfrm>
          <a:prstGeom prst="rect">
            <a:avLst/>
          </a:prstGeom>
        </p:spPr>
      </p:pic>
      <p:sp>
        <p:nvSpPr>
          <p:cNvPr id="2" name="Title 1">
            <a:extLst>
              <a:ext uri="{FF2B5EF4-FFF2-40B4-BE49-F238E27FC236}">
                <a16:creationId xmlns:a16="http://schemas.microsoft.com/office/drawing/2014/main" id="{9C5DA603-9D35-3EA9-0813-B66F435C11E3}"/>
              </a:ext>
            </a:extLst>
          </p:cNvPr>
          <p:cNvSpPr>
            <a:spLocks noGrp="1"/>
          </p:cNvSpPr>
          <p:nvPr>
            <p:ph type="title"/>
          </p:nvPr>
        </p:nvSpPr>
        <p:spPr/>
        <p:txBody>
          <a:bodyPr/>
          <a:lstStyle/>
          <a:p>
            <a:r>
              <a:rPr lang="en-AU"/>
              <a:t>How to list your exercise program</a:t>
            </a:r>
          </a:p>
        </p:txBody>
      </p:sp>
      <p:sp>
        <p:nvSpPr>
          <p:cNvPr id="4" name="Slide Number Placeholder 3">
            <a:extLst>
              <a:ext uri="{FF2B5EF4-FFF2-40B4-BE49-F238E27FC236}">
                <a16:creationId xmlns:a16="http://schemas.microsoft.com/office/drawing/2014/main" id="{1C07E972-E45E-135F-CFF4-FC6DC8958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002664"/>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002664"/>
              </a:solidFill>
              <a:effectLst/>
              <a:uLnTx/>
              <a:uFillTx/>
              <a:latin typeface="Public Sans Light"/>
              <a:ea typeface="+mn-ea"/>
              <a:cs typeface="+mn-cs"/>
            </a:endParaRPr>
          </a:p>
        </p:txBody>
      </p:sp>
      <p:grpSp>
        <p:nvGrpSpPr>
          <p:cNvPr id="11" name="Group 10">
            <a:extLst>
              <a:ext uri="{FF2B5EF4-FFF2-40B4-BE49-F238E27FC236}">
                <a16:creationId xmlns:a16="http://schemas.microsoft.com/office/drawing/2014/main" id="{F4474F69-22D1-E7AC-12E4-E330EE2D895F}"/>
              </a:ext>
            </a:extLst>
          </p:cNvPr>
          <p:cNvGrpSpPr/>
          <p:nvPr/>
        </p:nvGrpSpPr>
        <p:grpSpPr>
          <a:xfrm>
            <a:off x="439089" y="2714311"/>
            <a:ext cx="5080310" cy="2875792"/>
            <a:chOff x="325819" y="1945148"/>
            <a:chExt cx="5080310" cy="2875792"/>
          </a:xfrm>
        </p:grpSpPr>
        <p:sp>
          <p:nvSpPr>
            <p:cNvPr id="5" name="Rectangle: Rounded Corners 4">
              <a:extLst>
                <a:ext uri="{FF2B5EF4-FFF2-40B4-BE49-F238E27FC236}">
                  <a16:creationId xmlns:a16="http://schemas.microsoft.com/office/drawing/2014/main" id="{B8E536EC-6649-29DA-5A28-158B8FE0065E}"/>
                </a:ext>
              </a:extLst>
            </p:cNvPr>
            <p:cNvSpPr/>
            <p:nvPr/>
          </p:nvSpPr>
          <p:spPr>
            <a:xfrm>
              <a:off x="771787" y="1945148"/>
              <a:ext cx="4620020" cy="1334077"/>
            </a:xfrm>
            <a:prstGeom prst="roundRect">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6" name="TextBox 5">
              <a:extLst>
                <a:ext uri="{FF2B5EF4-FFF2-40B4-BE49-F238E27FC236}">
                  <a16:creationId xmlns:a16="http://schemas.microsoft.com/office/drawing/2014/main" id="{E0439FF3-2B74-E268-9450-5BA42BFE85B0}"/>
                </a:ext>
              </a:extLst>
            </p:cNvPr>
            <p:cNvSpPr txBox="1"/>
            <p:nvPr/>
          </p:nvSpPr>
          <p:spPr>
            <a:xfrm>
              <a:off x="1343160" y="2204200"/>
              <a:ext cx="3722825"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Visit the </a:t>
              </a:r>
              <a:br>
                <a:rPr kumimoji="0" lang="en-AU" sz="1800" b="0" i="0" u="none" strike="noStrike" kern="1200" cap="none" spc="0" normalizeH="0" baseline="0" noProof="0">
                  <a:ln>
                    <a:noFill/>
                  </a:ln>
                  <a:solidFill>
                    <a:srgbClr val="22272B"/>
                  </a:solidFill>
                  <a:effectLst/>
                  <a:uLnTx/>
                  <a:uFillTx/>
                  <a:latin typeface="Public Sans Light"/>
                  <a:ea typeface="+mn-ea"/>
                  <a:cs typeface="+mn-cs"/>
                </a:rPr>
              </a:br>
              <a:r>
                <a:rPr kumimoji="0" lang="en-AU" sz="1800" b="1" i="0" u="none" strike="noStrike" kern="1200" cap="none" spc="0" normalizeH="0" baseline="0" noProof="0">
                  <a:ln>
                    <a:noFill/>
                  </a:ln>
                  <a:solidFill>
                    <a:srgbClr val="22272B"/>
                  </a:solidFill>
                  <a:effectLst/>
                  <a:uLnTx/>
                  <a:uFillTx/>
                  <a:latin typeface="Public Sans Light"/>
                  <a:ea typeface="+mn-ea"/>
                  <a:cs typeface="+mn-cs"/>
                </a:rPr>
                <a:t>Active and Healthy website</a:t>
              </a:r>
              <a:r>
                <a:rPr kumimoji="0" lang="en-AU" sz="1800" b="0" i="0" u="none" strike="noStrike" kern="1200" cap="none" spc="0" normalizeH="0" baseline="0" noProof="0">
                  <a:ln>
                    <a:noFill/>
                  </a:ln>
                  <a:solidFill>
                    <a:srgbClr val="22272B"/>
                  </a:solidFill>
                  <a:effectLst/>
                  <a:uLnTx/>
                  <a:uFillTx/>
                  <a:latin typeface="Public Sans Light"/>
                  <a:ea typeface="+mn-ea"/>
                  <a:cs typeface="+mn-cs"/>
                </a:rPr>
                <a:t> to register an account</a:t>
              </a:r>
            </a:p>
          </p:txBody>
        </p:sp>
        <p:sp>
          <p:nvSpPr>
            <p:cNvPr id="8" name="Oval 7">
              <a:extLst>
                <a:ext uri="{FF2B5EF4-FFF2-40B4-BE49-F238E27FC236}">
                  <a16:creationId xmlns:a16="http://schemas.microsoft.com/office/drawing/2014/main" id="{74487891-17C5-5F60-0652-89DA7DA0BFEA}"/>
                </a:ext>
              </a:extLst>
            </p:cNvPr>
            <p:cNvSpPr/>
            <p:nvPr/>
          </p:nvSpPr>
          <p:spPr>
            <a:xfrm>
              <a:off x="325819" y="2175682"/>
              <a:ext cx="783046" cy="7830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9" name="Rectangle: Rounded Corners 8">
              <a:extLst>
                <a:ext uri="{FF2B5EF4-FFF2-40B4-BE49-F238E27FC236}">
                  <a16:creationId xmlns:a16="http://schemas.microsoft.com/office/drawing/2014/main" id="{DEF07DB6-6ADF-D21E-8536-FF3511976566}"/>
                </a:ext>
              </a:extLst>
            </p:cNvPr>
            <p:cNvSpPr/>
            <p:nvPr/>
          </p:nvSpPr>
          <p:spPr>
            <a:xfrm>
              <a:off x="786109" y="3486863"/>
              <a:ext cx="4620020" cy="1334077"/>
            </a:xfrm>
            <a:prstGeom prst="roundRect">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0" name="TextBox 9">
              <a:extLst>
                <a:ext uri="{FF2B5EF4-FFF2-40B4-BE49-F238E27FC236}">
                  <a16:creationId xmlns:a16="http://schemas.microsoft.com/office/drawing/2014/main" id="{3B27EBB0-52A5-A788-63F3-D427DCF73DC2}"/>
                </a:ext>
              </a:extLst>
            </p:cNvPr>
            <p:cNvSpPr txBox="1"/>
            <p:nvPr/>
          </p:nvSpPr>
          <p:spPr>
            <a:xfrm>
              <a:off x="1227544" y="3737982"/>
              <a:ext cx="3906017"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Once registered, you can </a:t>
              </a:r>
              <a:r>
                <a:rPr kumimoji="0" lang="en-AU" sz="1800" b="1" i="0" u="none" strike="noStrike" kern="1200" cap="none" spc="0" normalizeH="0" baseline="0" noProof="0">
                  <a:ln>
                    <a:noFill/>
                  </a:ln>
                  <a:solidFill>
                    <a:srgbClr val="22272B"/>
                  </a:solidFill>
                  <a:effectLst/>
                  <a:uLnTx/>
                  <a:uFillTx/>
                  <a:latin typeface="Public Sans Light"/>
                  <a:ea typeface="+mn-ea"/>
                  <a:cs typeface="+mn-cs"/>
                </a:rPr>
                <a:t>submit your program details</a:t>
              </a:r>
              <a:r>
                <a:rPr kumimoji="0" lang="en-AU" sz="1800" b="0" i="0" u="none" strike="noStrike" kern="1200" cap="none" spc="0" normalizeH="0" baseline="0" noProof="0">
                  <a:ln>
                    <a:noFill/>
                  </a:ln>
                  <a:solidFill>
                    <a:srgbClr val="22272B"/>
                  </a:solidFill>
                  <a:effectLst/>
                  <a:uLnTx/>
                  <a:uFillTx/>
                  <a:latin typeface="Public Sans Light"/>
                  <a:ea typeface="+mn-ea"/>
                  <a:cs typeface="+mn-cs"/>
                </a:rPr>
                <a:t> to appear on the </a:t>
              </a:r>
              <a:r>
                <a:rPr kumimoji="0" lang="en-AU" sz="1800" b="1" i="0" u="none" strike="noStrike" kern="1200" cap="none" spc="0" normalizeH="0" baseline="0" noProof="0">
                  <a:ln>
                    <a:noFill/>
                  </a:ln>
                  <a:solidFill>
                    <a:srgbClr val="22272B"/>
                  </a:solidFill>
                  <a:effectLst/>
                  <a:uLnTx/>
                  <a:uFillTx/>
                  <a:latin typeface="Public Sans Light"/>
                  <a:ea typeface="+mn-ea"/>
                  <a:cs typeface="+mn-cs"/>
                </a:rPr>
                <a:t>Active and Healthy Directory</a:t>
              </a:r>
            </a:p>
          </p:txBody>
        </p:sp>
        <p:sp>
          <p:nvSpPr>
            <p:cNvPr id="12" name="Oval 11">
              <a:extLst>
                <a:ext uri="{FF2B5EF4-FFF2-40B4-BE49-F238E27FC236}">
                  <a16:creationId xmlns:a16="http://schemas.microsoft.com/office/drawing/2014/main" id="{9E19308B-5AC1-7A27-AFB0-DDCE19FE16E3}"/>
                </a:ext>
              </a:extLst>
            </p:cNvPr>
            <p:cNvSpPr/>
            <p:nvPr/>
          </p:nvSpPr>
          <p:spPr>
            <a:xfrm>
              <a:off x="360000" y="3752541"/>
              <a:ext cx="783046" cy="7830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9" name="TextBox 18">
              <a:extLst>
                <a:ext uri="{FF2B5EF4-FFF2-40B4-BE49-F238E27FC236}">
                  <a16:creationId xmlns:a16="http://schemas.microsoft.com/office/drawing/2014/main" id="{7E4D3BA9-E984-4DAB-AC55-4668058E9991}"/>
                </a:ext>
              </a:extLst>
            </p:cNvPr>
            <p:cNvSpPr txBox="1"/>
            <p:nvPr/>
          </p:nvSpPr>
          <p:spPr>
            <a:xfrm>
              <a:off x="624300" y="2343950"/>
              <a:ext cx="29005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3200" b="1" i="0" u="none" strike="noStrike" kern="1200" cap="none" spc="0" normalizeH="0" baseline="0" noProof="0">
                  <a:ln>
                    <a:noFill/>
                  </a:ln>
                  <a:solidFill>
                    <a:srgbClr val="FFFFFF"/>
                  </a:solidFill>
                  <a:effectLst/>
                  <a:uLnTx/>
                  <a:uFillTx/>
                  <a:latin typeface="Public Sans Light"/>
                  <a:ea typeface="+mn-ea"/>
                  <a:cs typeface="+mn-cs"/>
                </a:rPr>
                <a:t>1</a:t>
              </a:r>
            </a:p>
          </p:txBody>
        </p:sp>
        <p:sp>
          <p:nvSpPr>
            <p:cNvPr id="20" name="TextBox 19">
              <a:extLst>
                <a:ext uri="{FF2B5EF4-FFF2-40B4-BE49-F238E27FC236}">
                  <a16:creationId xmlns:a16="http://schemas.microsoft.com/office/drawing/2014/main" id="{39FAE85C-4696-7A6C-64F9-F5B1DA1445BF}"/>
                </a:ext>
              </a:extLst>
            </p:cNvPr>
            <p:cNvSpPr txBox="1"/>
            <p:nvPr/>
          </p:nvSpPr>
          <p:spPr>
            <a:xfrm>
              <a:off x="606493" y="3882036"/>
              <a:ext cx="29005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3200" b="1" i="0" u="none" strike="noStrike" kern="1200" cap="none" spc="0" normalizeH="0" baseline="0" noProof="0">
                  <a:ln>
                    <a:noFill/>
                  </a:ln>
                  <a:solidFill>
                    <a:srgbClr val="FFFFFF"/>
                  </a:solidFill>
                  <a:effectLst/>
                  <a:uLnTx/>
                  <a:uFillTx/>
                  <a:latin typeface="Public Sans Light"/>
                  <a:ea typeface="+mn-ea"/>
                  <a:cs typeface="+mn-cs"/>
                </a:rPr>
                <a:t>2</a:t>
              </a:r>
            </a:p>
          </p:txBody>
        </p:sp>
      </p:grpSp>
      <p:pic>
        <p:nvPicPr>
          <p:cNvPr id="23" name="Picture 22" descr="A black screen with a white border&#10;&#10;AI-generated content may be incorrect.">
            <a:extLst>
              <a:ext uri="{FF2B5EF4-FFF2-40B4-BE49-F238E27FC236}">
                <a16:creationId xmlns:a16="http://schemas.microsoft.com/office/drawing/2014/main" id="{C00D2A21-3FA3-7CC5-CD14-944D18CC33EA}"/>
              </a:ext>
            </a:extLst>
          </p:cNvPr>
          <p:cNvPicPr>
            <a:picLocks noChangeAspect="1"/>
          </p:cNvPicPr>
          <p:nvPr/>
        </p:nvPicPr>
        <p:blipFill>
          <a:blip r:embed="rId3"/>
          <a:stretch>
            <a:fillRect/>
          </a:stretch>
        </p:blipFill>
        <p:spPr>
          <a:xfrm>
            <a:off x="7085977" y="1928574"/>
            <a:ext cx="4727096" cy="2466925"/>
          </a:xfrm>
          <a:prstGeom prst="rect">
            <a:avLst/>
          </a:prstGeom>
        </p:spPr>
      </p:pic>
      <p:sp>
        <p:nvSpPr>
          <p:cNvPr id="27" name="TextBox 26">
            <a:extLst>
              <a:ext uri="{FF2B5EF4-FFF2-40B4-BE49-F238E27FC236}">
                <a16:creationId xmlns:a16="http://schemas.microsoft.com/office/drawing/2014/main" id="{465F8A27-102E-8186-4C33-70E1C4AC6A86}"/>
              </a:ext>
            </a:extLst>
          </p:cNvPr>
          <p:cNvSpPr txBox="1"/>
          <p:nvPr/>
        </p:nvSpPr>
        <p:spPr>
          <a:xfrm>
            <a:off x="7313284" y="4975506"/>
            <a:ext cx="4319752" cy="56938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22272B"/>
                </a:solidFill>
                <a:effectLst/>
                <a:uLnTx/>
                <a:uFillTx/>
                <a:latin typeface="Public Sans Light"/>
                <a:ea typeface="+mn-ea"/>
                <a:cs typeface="+mn-cs"/>
              </a:rPr>
              <a:t>Register your exercise program today: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1600" b="1" i="0" u="none" strike="noStrike" kern="1200" cap="none" spc="0" normalizeH="0" baseline="0" noProof="0">
                <a:ln>
                  <a:noFill/>
                </a:ln>
                <a:solidFill>
                  <a:srgbClr val="22272B"/>
                </a:solidFill>
                <a:effectLst/>
                <a:uLnTx/>
                <a:uFillTx/>
                <a:latin typeface="Public Sans Light"/>
                <a:ea typeface="+mn-ea"/>
                <a:cs typeface="+mn-cs"/>
              </a:rPr>
              <a:t>activeandhealthy.nsw.gov.au</a:t>
            </a:r>
          </a:p>
        </p:txBody>
      </p:sp>
      <p:sp>
        <p:nvSpPr>
          <p:cNvPr id="16" name="TextBox 15">
            <a:extLst>
              <a:ext uri="{FF2B5EF4-FFF2-40B4-BE49-F238E27FC236}">
                <a16:creationId xmlns:a16="http://schemas.microsoft.com/office/drawing/2014/main" id="{E8FBDFAC-0278-FB0B-E32F-02DFD2A2D090}"/>
              </a:ext>
            </a:extLst>
          </p:cNvPr>
          <p:cNvSpPr txBox="1"/>
          <p:nvPr/>
        </p:nvSpPr>
        <p:spPr>
          <a:xfrm>
            <a:off x="372844" y="1688154"/>
            <a:ext cx="5364810"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2272B"/>
                </a:solidFill>
                <a:effectLst/>
                <a:uLnTx/>
                <a:uFillTx/>
                <a:latin typeface="Public Sans Light"/>
                <a:ea typeface="+mn-ea"/>
                <a:cs typeface="+mn-cs"/>
              </a:rPr>
              <a:t>Add your exercise program to the </a:t>
            </a:r>
            <a:r>
              <a:rPr kumimoji="0" lang="en-US" sz="2000" b="1" i="0" u="none" strike="noStrike" kern="1200" cap="none" spc="0" normalizeH="0" baseline="0" noProof="0">
                <a:ln>
                  <a:noFill/>
                </a:ln>
                <a:solidFill>
                  <a:srgbClr val="22272B"/>
                </a:solidFill>
                <a:effectLst/>
                <a:uLnTx/>
                <a:uFillTx/>
                <a:latin typeface="Public Sans Light"/>
                <a:ea typeface="+mn-ea"/>
                <a:cs typeface="+mn-cs"/>
              </a:rPr>
              <a:t>Active and Healthy directory</a:t>
            </a:r>
            <a:r>
              <a:rPr kumimoji="0" lang="en-US" sz="2000" b="0" i="0" u="none" strike="noStrike" kern="1200" cap="none" spc="0" normalizeH="0" baseline="0" noProof="0">
                <a:ln>
                  <a:noFill/>
                </a:ln>
                <a:solidFill>
                  <a:srgbClr val="22272B"/>
                </a:solidFill>
                <a:effectLst/>
                <a:uLnTx/>
                <a:uFillTx/>
                <a:latin typeface="Public Sans Light"/>
                <a:ea typeface="+mn-ea"/>
                <a:cs typeface="+mn-cs"/>
              </a:rPr>
              <a:t> in two easy steps:</a:t>
            </a:r>
          </a:p>
        </p:txBody>
      </p:sp>
    </p:spTree>
    <p:extLst>
      <p:ext uri="{BB962C8B-B14F-4D97-AF65-F5344CB8AC3E}">
        <p14:creationId xmlns:p14="http://schemas.microsoft.com/office/powerpoint/2010/main" val="337514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D053-CA97-2881-24A7-DE9D6981419B}"/>
              </a:ext>
            </a:extLst>
          </p:cNvPr>
          <p:cNvSpPr>
            <a:spLocks noGrp="1"/>
          </p:cNvSpPr>
          <p:nvPr>
            <p:ph type="title"/>
          </p:nvPr>
        </p:nvSpPr>
        <p:spPr>
          <a:xfrm>
            <a:off x="359999" y="201835"/>
            <a:ext cx="10560845" cy="1009652"/>
          </a:xfrm>
        </p:spPr>
        <p:txBody>
          <a:bodyPr>
            <a:noAutofit/>
          </a:bodyPr>
          <a:lstStyle/>
          <a:p>
            <a:r>
              <a:rPr lang="en-AU" sz="3200"/>
              <a:t>Programs are registered as either a general physical activity program or a falls prevention program</a:t>
            </a:r>
            <a:endParaRPr lang="en-AU" sz="3200" strike="sngStrike">
              <a:highlight>
                <a:srgbClr val="FFFF00"/>
              </a:highlight>
            </a:endParaRPr>
          </a:p>
        </p:txBody>
      </p:sp>
      <p:sp>
        <p:nvSpPr>
          <p:cNvPr id="4" name="Slide Number Placeholder 3">
            <a:extLst>
              <a:ext uri="{FF2B5EF4-FFF2-40B4-BE49-F238E27FC236}">
                <a16:creationId xmlns:a16="http://schemas.microsoft.com/office/drawing/2014/main" id="{F81A415F-24C2-4F29-8EF3-D716A916AE2F}"/>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002664"/>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6" name="TextBox 5">
            <a:extLst>
              <a:ext uri="{FF2B5EF4-FFF2-40B4-BE49-F238E27FC236}">
                <a16:creationId xmlns:a16="http://schemas.microsoft.com/office/drawing/2014/main" id="{D94C6BA2-C38B-8D35-2762-088358C146D0}"/>
              </a:ext>
            </a:extLst>
          </p:cNvPr>
          <p:cNvSpPr txBox="1"/>
          <p:nvPr/>
        </p:nvSpPr>
        <p:spPr>
          <a:xfrm>
            <a:off x="1470355" y="1724027"/>
            <a:ext cx="3027217" cy="584775"/>
          </a:xfrm>
          <a:prstGeom prst="rect">
            <a:avLst/>
          </a:prstGeom>
          <a:solidFill>
            <a:schemeClr val="accent1"/>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Public Sans" pitchFamily="2" charset="0"/>
                <a:ea typeface="+mn-ea"/>
                <a:cs typeface="+mn-cs"/>
              </a:rPr>
              <a:t>Eligibility criteria for general physical activity programs</a:t>
            </a:r>
          </a:p>
        </p:txBody>
      </p:sp>
      <p:sp>
        <p:nvSpPr>
          <p:cNvPr id="7" name="TextBox 6">
            <a:extLst>
              <a:ext uri="{FF2B5EF4-FFF2-40B4-BE49-F238E27FC236}">
                <a16:creationId xmlns:a16="http://schemas.microsoft.com/office/drawing/2014/main" id="{89FAA065-425E-1E2A-A82C-D047F1224C4B}"/>
              </a:ext>
            </a:extLst>
          </p:cNvPr>
          <p:cNvSpPr txBox="1"/>
          <p:nvPr/>
        </p:nvSpPr>
        <p:spPr>
          <a:xfrm>
            <a:off x="7821537" y="1724027"/>
            <a:ext cx="2800389" cy="584775"/>
          </a:xfrm>
          <a:prstGeom prst="rect">
            <a:avLst/>
          </a:prstGeom>
          <a:solidFill>
            <a:schemeClr val="accent1"/>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Public Sans" pitchFamily="2" charset="0"/>
                <a:ea typeface="+mn-ea"/>
                <a:cs typeface="+mn-cs"/>
              </a:rPr>
              <a:t>Eligibility criteria for falls prevention programs</a:t>
            </a:r>
          </a:p>
        </p:txBody>
      </p:sp>
      <p:cxnSp>
        <p:nvCxnSpPr>
          <p:cNvPr id="9" name="Straight Connector 8">
            <a:extLst>
              <a:ext uri="{FF2B5EF4-FFF2-40B4-BE49-F238E27FC236}">
                <a16:creationId xmlns:a16="http://schemas.microsoft.com/office/drawing/2014/main" id="{FAE5131E-8276-B78D-32F1-1623BA346D2C}"/>
              </a:ext>
            </a:extLst>
          </p:cNvPr>
          <p:cNvCxnSpPr>
            <a:cxnSpLocks/>
          </p:cNvCxnSpPr>
          <p:nvPr/>
        </p:nvCxnSpPr>
        <p:spPr>
          <a:xfrm>
            <a:off x="6096000" y="1754372"/>
            <a:ext cx="0" cy="4359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69D82EA-DE29-E3D1-39C7-5937BD18B535}"/>
              </a:ext>
            </a:extLst>
          </p:cNvPr>
          <p:cNvSpPr txBox="1"/>
          <p:nvPr/>
        </p:nvSpPr>
        <p:spPr>
          <a:xfrm>
            <a:off x="459992" y="2541573"/>
            <a:ext cx="4859079" cy="1523494"/>
          </a:xfrm>
          <a:prstGeom prst="rect">
            <a:avLst/>
          </a:prstGeom>
          <a:noFill/>
        </p:spPr>
        <p:txBody>
          <a:bodyPr wrap="square" lIns="0" tIns="0" rIns="0" bIns="0" rtlCol="0">
            <a:spAutoFit/>
          </a:bodyPr>
          <a:lstStyle/>
          <a:p>
            <a:pPr marL="342900" marR="0" lvl="0" indent="-342900" algn="l" defTabSz="609585" rtl="0" eaLnBrk="1" fontAlgn="auto" latinLnBrk="0" hangingPunct="1">
              <a:lnSpc>
                <a:spcPct val="100000"/>
              </a:lnSpc>
              <a:spcBef>
                <a:spcPts val="0"/>
              </a:spcBef>
              <a:spcAft>
                <a:spcPts val="600"/>
              </a:spcAft>
              <a:buClrTx/>
              <a:buSzTx/>
              <a:buFontTx/>
              <a:buAutoNum type="arabicPeriod"/>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It must be a program within NSW</a:t>
            </a:r>
          </a:p>
          <a:p>
            <a:pPr marL="342900" marR="0" lvl="0" indent="-342900" algn="l" defTabSz="609585" rtl="0" eaLnBrk="1" fontAlgn="auto" latinLnBrk="0" hangingPunct="1">
              <a:lnSpc>
                <a:spcPct val="100000"/>
              </a:lnSpc>
              <a:spcBef>
                <a:spcPts val="0"/>
              </a:spcBef>
              <a:spcAft>
                <a:spcPts val="600"/>
              </a:spcAft>
              <a:buClrTx/>
              <a:buSzTx/>
              <a:buFontTx/>
              <a:buAutoNum type="arabicPeriod"/>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It must offer non-contact activities, or sports that are modified for older adults</a:t>
            </a:r>
          </a:p>
          <a:p>
            <a:pPr marL="342900" marR="0" lvl="0" indent="-342900" algn="l" defTabSz="609585" rtl="0" eaLnBrk="1" fontAlgn="auto" latinLnBrk="0" hangingPunct="1">
              <a:lnSpc>
                <a:spcPct val="100000"/>
              </a:lnSpc>
              <a:spcBef>
                <a:spcPts val="0"/>
              </a:spcBef>
              <a:spcAft>
                <a:spcPts val="600"/>
              </a:spcAft>
              <a:buClrTx/>
              <a:buSzTx/>
              <a:buFontTx/>
              <a:buAutoNum type="arabicPeriod"/>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It must cater for people aged 50 years and older</a:t>
            </a:r>
          </a:p>
          <a:p>
            <a:pPr marL="342900" marR="0" lvl="0" indent="-342900" algn="l" defTabSz="609585" rtl="0" eaLnBrk="1" fontAlgn="auto" latinLnBrk="0" hangingPunct="1">
              <a:lnSpc>
                <a:spcPct val="100000"/>
              </a:lnSpc>
              <a:spcBef>
                <a:spcPts val="0"/>
              </a:spcBef>
              <a:spcAft>
                <a:spcPts val="600"/>
              </a:spcAft>
              <a:buClrTx/>
              <a:buSzTx/>
              <a:buFontTx/>
              <a:buAutoNum type="arabicPeriod"/>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Programs must be run by trained leaders, some examples include:</a:t>
            </a:r>
          </a:p>
        </p:txBody>
      </p:sp>
      <p:sp>
        <p:nvSpPr>
          <p:cNvPr id="12" name="TextBox 11">
            <a:extLst>
              <a:ext uri="{FF2B5EF4-FFF2-40B4-BE49-F238E27FC236}">
                <a16:creationId xmlns:a16="http://schemas.microsoft.com/office/drawing/2014/main" id="{4F7991AE-D87E-A38E-B6C7-CDD5BFFC5C06}"/>
              </a:ext>
            </a:extLst>
          </p:cNvPr>
          <p:cNvSpPr txBox="1"/>
          <p:nvPr/>
        </p:nvSpPr>
        <p:spPr>
          <a:xfrm>
            <a:off x="240257" y="4297839"/>
            <a:ext cx="5298551" cy="2253181"/>
          </a:xfrm>
          <a:prstGeom prst="rect">
            <a:avLst/>
          </a:prstGeom>
          <a:noFill/>
        </p:spPr>
        <p:txBody>
          <a:bodyPr wrap="square" lIns="0" tIns="0" rIns="0" bIns="0" numCol="2" rtlCol="0">
            <a:spAutoFit/>
          </a:bodyPr>
          <a:lstStyle/>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Exercise physiologist</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Physiotherapist</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Occupational therapist</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Fitness leader – certificate III, IV, registered or accredited</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Registered yoga instructor</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Tai Chi leader </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Dance instructor</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Sports teacher</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Coach</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Registered LHD physical activity volunteer</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mn-cs"/>
              </a:rPr>
              <a:t>Volunteer leader/trainer</a:t>
            </a:r>
          </a:p>
          <a:p>
            <a:pPr marL="781035" marR="0" lvl="1"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a:p>
            <a:pPr marL="609585" marR="0" lvl="1" indent="0" algn="l" defTabSz="609585" rtl="0" eaLnBrk="1" fontAlgn="auto" latinLnBrk="0" hangingPunct="1">
              <a:lnSpc>
                <a:spcPct val="100000"/>
              </a:lnSpc>
              <a:spcBef>
                <a:spcPts val="0"/>
              </a:spcBef>
              <a:spcAft>
                <a:spcPts val="600"/>
              </a:spcAft>
              <a:buClrTx/>
              <a:buSzTx/>
              <a:buFontTx/>
              <a:buNone/>
              <a:tabLst/>
              <a:defRPr/>
            </a:pP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13" name="TextBox 12">
            <a:extLst>
              <a:ext uri="{FF2B5EF4-FFF2-40B4-BE49-F238E27FC236}">
                <a16:creationId xmlns:a16="http://schemas.microsoft.com/office/drawing/2014/main" id="{E99848ED-45BF-6B95-41C5-DF77F4B62A7B}"/>
              </a:ext>
            </a:extLst>
          </p:cNvPr>
          <p:cNvSpPr txBox="1"/>
          <p:nvPr/>
        </p:nvSpPr>
        <p:spPr>
          <a:xfrm>
            <a:off x="6703650" y="2598766"/>
            <a:ext cx="4859079" cy="2130263"/>
          </a:xfrm>
          <a:prstGeom prst="rect">
            <a:avLst/>
          </a:prstGeom>
          <a:noFill/>
        </p:spPr>
        <p:txBody>
          <a:bodyPr wrap="square" lIns="0" tIns="0" rIns="0" bIns="0" rtlCol="0">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It must meet the first 3 criteria listed on the left and be run by a qualified exercise leader or health professional.</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It must also meet the additional criteria below:</a:t>
            </a:r>
          </a:p>
          <a:p>
            <a:pPr marL="342900" marR="0" lvl="0" indent="-342900" algn="l" defTabSz="609585" rtl="0" eaLnBrk="1" fontAlgn="auto" latinLnBrk="0" hangingPunct="1">
              <a:lnSpc>
                <a:spcPct val="150000"/>
              </a:lnSpc>
              <a:spcBef>
                <a:spcPts val="0"/>
              </a:spcBef>
              <a:spcAft>
                <a:spcPts val="600"/>
              </a:spcAft>
              <a:buClrTx/>
              <a:buSzTx/>
              <a:buFontTx/>
              <a:buAutoNum type="arabicPeriod"/>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Specific balance challenging exercises</a:t>
            </a:r>
          </a:p>
          <a:p>
            <a:pPr marL="342900" marR="0" lvl="0" indent="-342900" algn="l" defTabSz="609585" rtl="0" eaLnBrk="1" fontAlgn="auto" latinLnBrk="0" hangingPunct="1">
              <a:lnSpc>
                <a:spcPct val="150000"/>
              </a:lnSpc>
              <a:spcBef>
                <a:spcPts val="0"/>
              </a:spcBef>
              <a:spcAft>
                <a:spcPts val="600"/>
              </a:spcAft>
              <a:buClrTx/>
              <a:buSzTx/>
              <a:buFontTx/>
              <a:buAutoNum type="arabicPeriod"/>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Class time – at least 40% of the class should be spent doing balance exercises</a:t>
            </a:r>
          </a:p>
        </p:txBody>
      </p:sp>
      <p:sp>
        <p:nvSpPr>
          <p:cNvPr id="14" name="TextBox 13">
            <a:extLst>
              <a:ext uri="{FF2B5EF4-FFF2-40B4-BE49-F238E27FC236}">
                <a16:creationId xmlns:a16="http://schemas.microsoft.com/office/drawing/2014/main" id="{00CF1831-CB20-E363-2ADB-CC94CC95A9C5}"/>
              </a:ext>
            </a:extLst>
          </p:cNvPr>
          <p:cNvSpPr txBox="1"/>
          <p:nvPr/>
        </p:nvSpPr>
        <p:spPr>
          <a:xfrm>
            <a:off x="6315737" y="5911049"/>
            <a:ext cx="5003762" cy="50783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100" b="0" i="1" u="none" strike="noStrike" kern="1200" cap="none" spc="0" normalizeH="0" baseline="0" noProof="0">
                <a:ln>
                  <a:noFill/>
                </a:ln>
                <a:solidFill>
                  <a:srgbClr val="22272B"/>
                </a:solidFill>
                <a:effectLst/>
                <a:uLnTx/>
                <a:uFillTx/>
                <a:latin typeface="Public Sans Light"/>
                <a:ea typeface="+mn-ea"/>
                <a:cs typeface="+mn-cs"/>
              </a:rPr>
              <a:t>The eligibility criteria for falls prevention programs were established in consultation with NSW falls prevention experts. Last updated September 2024.</a:t>
            </a:r>
            <a:endParaRPr kumimoji="0" lang="en-US" sz="1800" b="0" i="0" u="none" strike="noStrike" kern="1200" cap="none" spc="0" normalizeH="0" baseline="0" noProof="0">
              <a:ln>
                <a:noFill/>
              </a:ln>
              <a:solidFill>
                <a:srgbClr val="22272B"/>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spcAft>
                <a:spcPts val="600"/>
              </a:spcAft>
              <a:buClrTx/>
              <a:buSzTx/>
              <a:buFontTx/>
              <a:buNone/>
              <a:tabLst/>
              <a:defRPr/>
            </a:pPr>
            <a:endParaRPr kumimoji="0" lang="en-AU" sz="1100" b="0" i="1" u="none" strike="noStrike" kern="1200" cap="none" spc="0" normalizeH="0" baseline="0" noProof="0">
              <a:ln>
                <a:noFill/>
              </a:ln>
              <a:solidFill>
                <a:srgbClr val="22272B"/>
              </a:solidFill>
              <a:effectLst/>
              <a:uLnTx/>
              <a:uFillTx/>
              <a:latin typeface="Public Sans Light"/>
              <a:ea typeface="+mn-ea"/>
              <a:cs typeface="+mn-cs"/>
            </a:endParaRPr>
          </a:p>
        </p:txBody>
      </p:sp>
      <p:pic>
        <p:nvPicPr>
          <p:cNvPr id="18" name="Graphic 17" descr="Run with solid fill">
            <a:extLst>
              <a:ext uri="{FF2B5EF4-FFF2-40B4-BE49-F238E27FC236}">
                <a16:creationId xmlns:a16="http://schemas.microsoft.com/office/drawing/2014/main" id="{2803A0B4-2D80-DAD3-4B1D-D38C6C73ED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304945">
            <a:off x="8664113" y="4820732"/>
            <a:ext cx="914400" cy="914400"/>
          </a:xfrm>
          <a:prstGeom prst="rect">
            <a:avLst/>
          </a:prstGeom>
        </p:spPr>
      </p:pic>
      <p:sp>
        <p:nvSpPr>
          <p:cNvPr id="19" name="Footer Placeholder 2">
            <a:extLst>
              <a:ext uri="{FF2B5EF4-FFF2-40B4-BE49-F238E27FC236}">
                <a16:creationId xmlns:a16="http://schemas.microsoft.com/office/drawing/2014/main" id="{0497CA80-3C08-7E30-3179-384351E0B039}"/>
              </a:ext>
            </a:extLst>
          </p:cNvPr>
          <p:cNvSpPr txBox="1">
            <a:spLocks/>
          </p:cNvSpPr>
          <p:nvPr/>
        </p:nvSpPr>
        <p:spPr>
          <a:xfrm>
            <a:off x="360000" y="6442484"/>
            <a:ext cx="6720000" cy="252000"/>
          </a:xfrm>
          <a:prstGeom prst="rect">
            <a:avLst/>
          </a:prstGeom>
        </p:spPr>
        <p:txBody>
          <a:bodyPr vert="horz" lIns="0" tIns="0" rIns="0" bIns="0" rtlCol="0" anchor="t"/>
          <a:lstStyle>
            <a:defPPr>
              <a:defRPr lang="en-US"/>
            </a:defPPr>
            <a:lvl1pPr marL="0" algn="l" defTabSz="609585" rtl="0" eaLnBrk="1" latinLnBrk="0" hangingPunct="1">
              <a:lnSpc>
                <a:spcPct val="90000"/>
              </a:lnSpc>
              <a:spcAft>
                <a:spcPts val="600"/>
              </a:spcAft>
              <a:defRPr sz="1200" b="1" kern="1200">
                <a:solidFill>
                  <a:schemeClr val="bg2"/>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2664"/>
                </a:solidFill>
                <a:effectLst/>
                <a:uLnTx/>
                <a:uFillTx/>
                <a:latin typeface="Public Sans" pitchFamily="2" charset="0"/>
                <a:ea typeface="+mn-ea"/>
                <a:cs typeface="+mn-cs"/>
              </a:rPr>
              <a:t>NSW Health</a:t>
            </a:r>
            <a:endParaRPr kumimoji="0" lang="en-AU" sz="1200" b="1" i="0" u="none" strike="noStrike" kern="1200" cap="none" spc="0" normalizeH="0" baseline="0" noProof="0">
              <a:ln>
                <a:noFill/>
              </a:ln>
              <a:solidFill>
                <a:srgbClr val="002664"/>
              </a:solidFill>
              <a:effectLst/>
              <a:uLnTx/>
              <a:uFillTx/>
              <a:latin typeface="Public Sans" pitchFamily="2" charset="0"/>
              <a:ea typeface="+mn-ea"/>
              <a:cs typeface="+mn-cs"/>
            </a:endParaRPr>
          </a:p>
        </p:txBody>
      </p:sp>
      <p:sp>
        <p:nvSpPr>
          <p:cNvPr id="3" name="TextBox 2">
            <a:extLst>
              <a:ext uri="{FF2B5EF4-FFF2-40B4-BE49-F238E27FC236}">
                <a16:creationId xmlns:a16="http://schemas.microsoft.com/office/drawing/2014/main" id="{5DD3AE44-3775-2040-8CEF-8A458F68F9DB}"/>
              </a:ext>
            </a:extLst>
          </p:cNvPr>
          <p:cNvSpPr txBox="1"/>
          <p:nvPr/>
        </p:nvSpPr>
        <p:spPr>
          <a:xfrm>
            <a:off x="2462794" y="6467475"/>
            <a:ext cx="797974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1400" b="0" i="0" u="none" strike="noStrike" kern="1200" cap="none" spc="0" normalizeH="0" baseline="0" noProof="0">
                <a:ln>
                  <a:noFill/>
                </a:ln>
                <a:solidFill>
                  <a:srgbClr val="22272B"/>
                </a:solidFill>
                <a:effectLst/>
                <a:uLnTx/>
                <a:uFillTx/>
                <a:latin typeface="Public Sans Light"/>
                <a:ea typeface="+mn-ea"/>
                <a:cs typeface="+mn-cs"/>
              </a:rPr>
              <a:t>Eligibility criteria &amp; FAQs: </a:t>
            </a:r>
            <a:r>
              <a:rPr kumimoji="0" lang="en-AU" sz="1400" b="0" i="0" u="none" strike="noStrike" kern="1200" cap="none" spc="0" normalizeH="0" baseline="0" noProof="0">
                <a:ln>
                  <a:noFill/>
                </a:ln>
                <a:solidFill>
                  <a:srgbClr val="22272B"/>
                </a:solidFill>
                <a:effectLst/>
                <a:uLnTx/>
                <a:uFillTx/>
                <a:latin typeface="Public Sans Light"/>
                <a:ea typeface="+mn-ea"/>
                <a:cs typeface="+mn-cs"/>
                <a:hlinkClick r:id="rId5"/>
              </a:rPr>
              <a:t>www.activeandhealthy.nsw.gov.au/information-for-exercise-providers</a:t>
            </a:r>
            <a:r>
              <a:rPr kumimoji="0" lang="en-AU" sz="1400" b="0" i="0" u="none" strike="noStrike" kern="1200" cap="none" spc="0" normalizeH="0" baseline="0" noProof="0">
                <a:ln>
                  <a:noFill/>
                </a:ln>
                <a:solidFill>
                  <a:srgbClr val="22272B"/>
                </a:solidFill>
                <a:effectLst/>
                <a:uLnTx/>
                <a:uFillTx/>
                <a:latin typeface="Public Sans Light"/>
                <a:ea typeface="+mn-ea"/>
                <a:cs typeface="+mn-cs"/>
              </a:rPr>
              <a:t> </a:t>
            </a:r>
          </a:p>
        </p:txBody>
      </p:sp>
    </p:spTree>
    <p:extLst>
      <p:ext uri="{BB962C8B-B14F-4D97-AF65-F5344CB8AC3E}">
        <p14:creationId xmlns:p14="http://schemas.microsoft.com/office/powerpoint/2010/main" val="286275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D952C-6736-D671-2830-144E61C36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555A1-53F6-18A4-40A5-AC193BEB7CBC}"/>
              </a:ext>
            </a:extLst>
          </p:cNvPr>
          <p:cNvSpPr>
            <a:spLocks noGrp="1"/>
          </p:cNvSpPr>
          <p:nvPr>
            <p:ph type="title"/>
          </p:nvPr>
        </p:nvSpPr>
        <p:spPr/>
        <p:txBody>
          <a:bodyPr/>
          <a:lstStyle/>
          <a:p>
            <a:r>
              <a:rPr lang="en-AU"/>
              <a:t>How to navigate the Active and Healthy Directory</a:t>
            </a:r>
            <a:endParaRPr lang="en-AU" sz="2000"/>
          </a:p>
        </p:txBody>
      </p:sp>
      <p:sp>
        <p:nvSpPr>
          <p:cNvPr id="4" name="Slide Number Placeholder 3">
            <a:extLst>
              <a:ext uri="{FF2B5EF4-FFF2-40B4-BE49-F238E27FC236}">
                <a16:creationId xmlns:a16="http://schemas.microsoft.com/office/drawing/2014/main" id="{024ABA99-4AC3-C8D8-B91C-BEB51497F2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002664"/>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srgbClr val="002664"/>
              </a:solidFill>
              <a:effectLst/>
              <a:uLnTx/>
              <a:uFillTx/>
              <a:latin typeface="Public Sans Light"/>
              <a:ea typeface="+mn-ea"/>
              <a:cs typeface="+mn-cs"/>
            </a:endParaRPr>
          </a:p>
        </p:txBody>
      </p:sp>
      <p:pic>
        <p:nvPicPr>
          <p:cNvPr id="6" name="Online Media 5">
            <a:hlinkClick r:id="" action="ppaction://media"/>
            <a:extLst>
              <a:ext uri="{FF2B5EF4-FFF2-40B4-BE49-F238E27FC236}">
                <a16:creationId xmlns:a16="http://schemas.microsoft.com/office/drawing/2014/main" id="{7C5D6323-00C5-2F2F-0C22-47BA3E3BED10}"/>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2382058" y="1811325"/>
            <a:ext cx="7427884" cy="4119212"/>
          </a:xfrm>
          <a:prstGeom prst="rect">
            <a:avLst/>
          </a:prstGeom>
          <a:ln>
            <a:solidFill>
              <a:schemeClr val="accent1"/>
            </a:solidFill>
          </a:ln>
        </p:spPr>
      </p:pic>
    </p:spTree>
    <p:extLst>
      <p:ext uri="{BB962C8B-B14F-4D97-AF65-F5344CB8AC3E}">
        <p14:creationId xmlns:p14="http://schemas.microsoft.com/office/powerpoint/2010/main" val="374888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EC0D0-52B5-3CB4-7E22-62C7B3D9B90E}"/>
              </a:ext>
            </a:extLst>
          </p:cNvPr>
          <p:cNvSpPr>
            <a:spLocks noGrp="1"/>
          </p:cNvSpPr>
          <p:nvPr>
            <p:ph type="ctrTitle"/>
          </p:nvPr>
        </p:nvSpPr>
        <p:spPr/>
        <p:txBody>
          <a:bodyPr>
            <a:normAutofit fontScale="90000"/>
          </a:bodyPr>
          <a:lstStyle/>
          <a:p>
            <a:r>
              <a:rPr lang="en-AU"/>
              <a:t>Audience: </a:t>
            </a:r>
            <a:br>
              <a:rPr lang="en-AU"/>
            </a:br>
            <a:r>
              <a:rPr lang="en-AU"/>
              <a:t>general population</a:t>
            </a:r>
            <a:br>
              <a:rPr lang="en-AU"/>
            </a:br>
            <a:br>
              <a:rPr lang="en-AU"/>
            </a:br>
            <a:r>
              <a:rPr lang="en-AU" b="1"/>
              <a:t>Remove before presentation.</a:t>
            </a:r>
          </a:p>
        </p:txBody>
      </p:sp>
    </p:spTree>
    <p:extLst>
      <p:ext uri="{BB962C8B-B14F-4D97-AF65-F5344CB8AC3E}">
        <p14:creationId xmlns:p14="http://schemas.microsoft.com/office/powerpoint/2010/main" val="351887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3B8AB0-7970-8214-A5C2-5A0E3E9BE07D}"/>
              </a:ext>
            </a:extLst>
          </p:cNvPr>
          <p:cNvSpPr>
            <a:spLocks noGrp="1"/>
          </p:cNvSpPr>
          <p:nvPr>
            <p:ph type="sldNum" sz="quarter" idx="11"/>
          </p:nvPr>
        </p:nvSpPr>
        <p:spPr/>
        <p:txBody>
          <a:bodyPr/>
          <a:lstStyle/>
          <a:p>
            <a:fld id="{82FA81E1-33F4-49D8-8452-50D9EE032110}" type="slidenum">
              <a:rPr lang="en-AU" smtClean="0"/>
              <a:t>20</a:t>
            </a:fld>
            <a:endParaRPr lang="en-AU"/>
          </a:p>
        </p:txBody>
      </p:sp>
      <p:sp>
        <p:nvSpPr>
          <p:cNvPr id="7" name="Text Placeholder 3">
            <a:extLst>
              <a:ext uri="{FF2B5EF4-FFF2-40B4-BE49-F238E27FC236}">
                <a16:creationId xmlns:a16="http://schemas.microsoft.com/office/drawing/2014/main" id="{C5BECFF8-532F-CCAA-79D1-6F64E481FE0D}"/>
              </a:ext>
            </a:extLst>
          </p:cNvPr>
          <p:cNvSpPr txBox="1">
            <a:spLocks/>
          </p:cNvSpPr>
          <p:nvPr/>
        </p:nvSpPr>
        <p:spPr>
          <a:xfrm>
            <a:off x="334964" y="353684"/>
            <a:ext cx="10547998" cy="1009652"/>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600"/>
              </a:spcAft>
              <a:buFont typeface="Arial" panose="020B0604020202020204" pitchFamily="34" charset="0"/>
              <a:buNone/>
              <a:defRPr sz="3600" b="0" kern="1200">
                <a:solidFill>
                  <a:schemeClr val="accent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Free health coaching for older adults</a:t>
            </a:r>
          </a:p>
          <a:p>
            <a:r>
              <a:rPr lang="en-AU" sz="2400"/>
              <a:t>Support that complements your care</a:t>
            </a:r>
          </a:p>
        </p:txBody>
      </p:sp>
      <p:sp>
        <p:nvSpPr>
          <p:cNvPr id="9" name="Content Placeholder 1">
            <a:extLst>
              <a:ext uri="{FF2B5EF4-FFF2-40B4-BE49-F238E27FC236}">
                <a16:creationId xmlns:a16="http://schemas.microsoft.com/office/drawing/2014/main" id="{6354F5CA-E365-3243-9BB8-7F9E1411ADBE}"/>
              </a:ext>
            </a:extLst>
          </p:cNvPr>
          <p:cNvSpPr txBox="1">
            <a:spLocks/>
          </p:cNvSpPr>
          <p:nvPr/>
        </p:nvSpPr>
        <p:spPr>
          <a:xfrm>
            <a:off x="334964" y="1710613"/>
            <a:ext cx="5566216" cy="4793703"/>
          </a:xfrm>
          <a:prstGeom prst="rect">
            <a:avLst/>
          </a:prstGeom>
        </p:spPr>
        <p:txBody>
          <a:bodyPr vert="horz" lIns="0" tIns="0" rIns="0" bIns="0" rtlCol="0" anchor="t">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accent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4000"/>
              </a:lnSpc>
              <a:spcAft>
                <a:spcPts val="800"/>
              </a:spcAft>
            </a:pPr>
            <a:r>
              <a:rPr lang="en-AU" sz="1600" kern="100">
                <a:solidFill>
                  <a:schemeClr val="tx1"/>
                </a:solidFill>
                <a:latin typeface="Public Sans Light"/>
                <a:ea typeface="Aptos" panose="020B0004020202020204" pitchFamily="34" charset="0"/>
                <a:cs typeface="Times New Roman"/>
              </a:rPr>
              <a:t>The </a:t>
            </a:r>
            <a:r>
              <a:rPr lang="en-AU" sz="1600" b="1" kern="100">
                <a:solidFill>
                  <a:schemeClr val="tx1"/>
                </a:solidFill>
                <a:latin typeface="Public Sans Light"/>
                <a:ea typeface="Aptos" panose="020B0004020202020204" pitchFamily="34" charset="0"/>
                <a:cs typeface="Times New Roman"/>
              </a:rPr>
              <a:t>Get Healthy Service </a:t>
            </a:r>
            <a:r>
              <a:rPr lang="en-AU" sz="1600" kern="100">
                <a:solidFill>
                  <a:schemeClr val="tx1"/>
                </a:solidFill>
                <a:latin typeface="Public Sans Light"/>
                <a:ea typeface="Aptos" panose="020B0004020202020204" pitchFamily="34" charset="0"/>
                <a:cs typeface="Times New Roman"/>
              </a:rPr>
              <a:t>is a free, phone and online-based health coaching program that supports people over 16 in NSW to eat well, stay active, and improve their health and wellbeing.</a:t>
            </a:r>
          </a:p>
          <a:p>
            <a:pPr>
              <a:lnSpc>
                <a:spcPct val="114999"/>
              </a:lnSpc>
              <a:spcAft>
                <a:spcPts val="800"/>
              </a:spcAft>
            </a:pPr>
            <a:r>
              <a:rPr lang="en-AU" sz="1600" b="1" kern="100">
                <a:solidFill>
                  <a:schemeClr val="tx1"/>
                </a:solidFill>
                <a:latin typeface="Public Sans Light"/>
                <a:ea typeface="Aptos" panose="020B0004020202020204" pitchFamily="34" charset="0"/>
                <a:cs typeface="Times New Roman"/>
              </a:rPr>
              <a:t>Why refer your older patients?</a:t>
            </a:r>
            <a:endParaRPr lang="en-AU" sz="1600" kern="100">
              <a:solidFill>
                <a:schemeClr val="tx1"/>
              </a:solidFill>
              <a:latin typeface="Public Sans Light"/>
              <a:ea typeface="Aptos" panose="020B0004020202020204" pitchFamily="34" charset="0"/>
              <a:cs typeface="Times New Roman"/>
            </a:endParaRPr>
          </a:p>
          <a:p>
            <a:pPr marL="681355" indent="-285750">
              <a:lnSpc>
                <a:spcPct val="134000"/>
              </a:lnSpc>
              <a:spcAft>
                <a:spcPts val="800"/>
              </a:spcAft>
              <a:buChar char="•"/>
            </a:pPr>
            <a:r>
              <a:rPr lang="en-AU" sz="1600" kern="100">
                <a:solidFill>
                  <a:schemeClr val="tx1"/>
                </a:solidFill>
                <a:latin typeface="Public Sans Light"/>
                <a:cs typeface="Times New Roman"/>
              </a:rPr>
              <a:t>Helps to reduce and monitor the risk of falls</a:t>
            </a:r>
            <a:endParaRPr lang="en-US" sz="1600" kern="100">
              <a:solidFill>
                <a:schemeClr val="tx1"/>
              </a:solidFill>
              <a:latin typeface="Public Sans Light"/>
              <a:cs typeface="Times New Roman"/>
            </a:endParaRPr>
          </a:p>
          <a:p>
            <a:pPr marL="681355" indent="-285750">
              <a:lnSpc>
                <a:spcPct val="134000"/>
              </a:lnSpc>
              <a:spcAft>
                <a:spcPts val="800"/>
              </a:spcAft>
              <a:buChar char="•"/>
            </a:pPr>
            <a:r>
              <a:rPr lang="en-AU" sz="1600" kern="100">
                <a:solidFill>
                  <a:schemeClr val="tx1"/>
                </a:solidFill>
                <a:latin typeface="Public Sans Light"/>
                <a:cs typeface="Times New Roman"/>
              </a:rPr>
              <a:t>Manage and lower risks of diabetes and other chronic diseases </a:t>
            </a:r>
          </a:p>
          <a:p>
            <a:pPr marL="681355" indent="-285750">
              <a:lnSpc>
                <a:spcPct val="134000"/>
              </a:lnSpc>
              <a:spcAft>
                <a:spcPts val="800"/>
              </a:spcAft>
              <a:buChar char="•"/>
            </a:pPr>
            <a:r>
              <a:rPr lang="en-AU" sz="1600">
                <a:solidFill>
                  <a:schemeClr val="tx1"/>
                </a:solidFill>
                <a:latin typeface="Public Sans Light"/>
              </a:rPr>
              <a:t>Support during and after cancer treatment</a:t>
            </a:r>
          </a:p>
          <a:p>
            <a:pPr marL="681355" indent="-285750">
              <a:lnSpc>
                <a:spcPct val="134000"/>
              </a:lnSpc>
              <a:spcAft>
                <a:spcPts val="800"/>
              </a:spcAft>
              <a:buChar char="•"/>
            </a:pPr>
            <a:r>
              <a:rPr lang="en-AU" sz="1600" kern="100">
                <a:solidFill>
                  <a:schemeClr val="tx1"/>
                </a:solidFill>
                <a:latin typeface="Public Sans Light"/>
                <a:ea typeface="Aptos" panose="020B0004020202020204" pitchFamily="34" charset="0"/>
                <a:cs typeface="Times New Roman"/>
              </a:rPr>
              <a:t>Relevant and practical information for older adults</a:t>
            </a:r>
            <a:endParaRPr lang="en-AU" sz="1600">
              <a:solidFill>
                <a:schemeClr val="tx1"/>
              </a:solidFill>
              <a:latin typeface="Public Sans Light"/>
            </a:endParaRPr>
          </a:p>
          <a:p>
            <a:pPr marL="681355" indent="-285750">
              <a:lnSpc>
                <a:spcPct val="115000"/>
              </a:lnSpc>
              <a:spcAft>
                <a:spcPts val="800"/>
              </a:spcAft>
              <a:buChar char="•"/>
            </a:pPr>
            <a:r>
              <a:rPr lang="en-AU" sz="1600" kern="100">
                <a:solidFill>
                  <a:schemeClr val="tx1"/>
                </a:solidFill>
                <a:latin typeface="Public Sans Light"/>
                <a:ea typeface="Aptos" panose="020B0004020202020204" pitchFamily="34" charset="0"/>
                <a:cs typeface="Times New Roman"/>
              </a:rPr>
              <a:t>Simple referral and follow up service to complement your care.</a:t>
            </a:r>
          </a:p>
          <a:p>
            <a:pPr marL="395605">
              <a:lnSpc>
                <a:spcPct val="115000"/>
              </a:lnSpc>
              <a:spcAft>
                <a:spcPts val="800"/>
              </a:spcAft>
            </a:pPr>
            <a:endParaRPr lang="en-AU" sz="1600" kern="100">
              <a:solidFill>
                <a:schemeClr val="tx1"/>
              </a:solidFill>
              <a:ea typeface="Aptos" panose="020B0004020202020204" pitchFamily="34" charset="0"/>
              <a:cs typeface="Times New Roman" panose="02020603050405020304" pitchFamily="18" charset="0"/>
            </a:endParaRPr>
          </a:p>
          <a:p>
            <a:endParaRPr lang="en-AU"/>
          </a:p>
        </p:txBody>
      </p:sp>
      <p:pic>
        <p:nvPicPr>
          <p:cNvPr id="10" name="Picture 9" descr="A person showing a tablet to a person&#10;&#10;AI-generated content may be incorrect.">
            <a:extLst>
              <a:ext uri="{FF2B5EF4-FFF2-40B4-BE49-F238E27FC236}">
                <a16:creationId xmlns:a16="http://schemas.microsoft.com/office/drawing/2014/main" id="{FDFB80F6-B100-9799-0CE4-16832992B570}"/>
              </a:ext>
            </a:extLst>
          </p:cNvPr>
          <p:cNvPicPr>
            <a:picLocks noChangeAspect="1"/>
          </p:cNvPicPr>
          <p:nvPr/>
        </p:nvPicPr>
        <p:blipFill>
          <a:blip r:embed="rId3">
            <a:extLst>
              <a:ext uri="{28A0092B-C50C-407E-A947-70E740481C1C}">
                <a14:useLocalDpi xmlns:a14="http://schemas.microsoft.com/office/drawing/2010/main" val="0"/>
              </a:ext>
            </a:extLst>
          </a:blip>
          <a:srcRect l="12282" b="-4436"/>
          <a:stretch>
            <a:fillRect/>
          </a:stretch>
        </p:blipFill>
        <p:spPr>
          <a:xfrm>
            <a:off x="6290822" y="1786760"/>
            <a:ext cx="5517177" cy="4372304"/>
          </a:xfrm>
          <a:prstGeom prst="rect">
            <a:avLst/>
          </a:prstGeom>
        </p:spPr>
      </p:pic>
    </p:spTree>
    <p:extLst>
      <p:ext uri="{BB962C8B-B14F-4D97-AF65-F5344CB8AC3E}">
        <p14:creationId xmlns:p14="http://schemas.microsoft.com/office/powerpoint/2010/main" val="359983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AC3F26-137C-6868-011D-F55561C9044C}"/>
              </a:ext>
            </a:extLst>
          </p:cNvPr>
          <p:cNvSpPr>
            <a:spLocks noGrp="1"/>
          </p:cNvSpPr>
          <p:nvPr>
            <p:ph type="sldNum" sz="quarter" idx="11"/>
          </p:nvPr>
        </p:nvSpPr>
        <p:spPr/>
        <p:txBody>
          <a:bodyPr/>
          <a:lstStyle/>
          <a:p>
            <a:fld id="{82FA81E1-33F4-49D8-8452-50D9EE032110}" type="slidenum">
              <a:rPr lang="en-AU" smtClean="0"/>
              <a:t>21</a:t>
            </a:fld>
            <a:endParaRPr lang="en-AU"/>
          </a:p>
        </p:txBody>
      </p:sp>
      <p:sp>
        <p:nvSpPr>
          <p:cNvPr id="4" name="Text Placeholder 3">
            <a:extLst>
              <a:ext uri="{FF2B5EF4-FFF2-40B4-BE49-F238E27FC236}">
                <a16:creationId xmlns:a16="http://schemas.microsoft.com/office/drawing/2014/main" id="{90B15D77-03B3-CA50-D7D4-8033DB371A69}"/>
              </a:ext>
            </a:extLst>
          </p:cNvPr>
          <p:cNvSpPr>
            <a:spLocks noGrp="1"/>
          </p:cNvSpPr>
          <p:nvPr>
            <p:ph type="body" sz="quarter" idx="14"/>
          </p:nvPr>
        </p:nvSpPr>
        <p:spPr/>
        <p:txBody>
          <a:bodyPr>
            <a:normAutofit lnSpcReduction="10000"/>
          </a:bodyPr>
          <a:lstStyle/>
          <a:p>
            <a:r>
              <a:rPr lang="en-US"/>
              <a:t>Help your patients eat well, keep moving </a:t>
            </a:r>
          </a:p>
          <a:p>
            <a:r>
              <a:rPr lang="en-US"/>
              <a:t>and stay independent</a:t>
            </a:r>
          </a:p>
        </p:txBody>
      </p:sp>
      <p:sp>
        <p:nvSpPr>
          <p:cNvPr id="5" name="TextBox 4">
            <a:extLst>
              <a:ext uri="{FF2B5EF4-FFF2-40B4-BE49-F238E27FC236}">
                <a16:creationId xmlns:a16="http://schemas.microsoft.com/office/drawing/2014/main" id="{96D8CEFF-9949-FC3A-74D6-2E4F005CB842}"/>
              </a:ext>
            </a:extLst>
          </p:cNvPr>
          <p:cNvSpPr txBox="1"/>
          <p:nvPr/>
        </p:nvSpPr>
        <p:spPr>
          <a:xfrm>
            <a:off x="343979" y="1672521"/>
            <a:ext cx="6919840" cy="25829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34000"/>
              </a:lnSpc>
              <a:spcAft>
                <a:spcPts val="800"/>
              </a:spcAft>
            </a:pPr>
            <a:r>
              <a:rPr lang="en-AU" sz="1600" b="1">
                <a:latin typeface="Public Sans Light"/>
                <a:cs typeface="Segoe UI"/>
              </a:rPr>
              <a:t>The Get Healthy Service:</a:t>
            </a:r>
          </a:p>
          <a:p>
            <a:pPr marL="285750" indent="-285750">
              <a:lnSpc>
                <a:spcPct val="134000"/>
              </a:lnSpc>
              <a:spcAft>
                <a:spcPts val="800"/>
              </a:spcAft>
              <a:buFont typeface="Arial" panose="020B0604020202020204" pitchFamily="34" charset="0"/>
              <a:buChar char="•"/>
            </a:pPr>
            <a:r>
              <a:rPr lang="en-AU" sz="1600">
                <a:latin typeface="Public Sans Light"/>
                <a:cs typeface="Segoe UI"/>
              </a:rPr>
              <a:t>Provides encouragement and builds confidence</a:t>
            </a:r>
            <a:r>
              <a:rPr lang="en-US" sz="1600">
                <a:latin typeface="Public Sans Light"/>
                <a:cs typeface="Segoe UI"/>
              </a:rPr>
              <a:t>​</a:t>
            </a:r>
          </a:p>
          <a:p>
            <a:pPr marL="285750" indent="-285750">
              <a:lnSpc>
                <a:spcPct val="134000"/>
              </a:lnSpc>
              <a:spcAft>
                <a:spcPts val="800"/>
              </a:spcAft>
              <a:buFont typeface="Arial" panose="020B0604020202020204" pitchFamily="34" charset="0"/>
              <a:buChar char="•"/>
            </a:pPr>
            <a:r>
              <a:rPr lang="en-AU" sz="1600">
                <a:latin typeface="Public Sans Light"/>
                <a:cs typeface="Segoe UI"/>
              </a:rPr>
              <a:t>Has easy access: Phone and online calls enable patients to participate from home. They can also receive printed materials to stay on track.</a:t>
            </a:r>
            <a:r>
              <a:rPr lang="en-US" sz="1600">
                <a:latin typeface="Public Sans Light"/>
                <a:cs typeface="Segoe UI"/>
              </a:rPr>
              <a:t>​</a:t>
            </a:r>
          </a:p>
          <a:p>
            <a:pPr marL="285750" indent="-285750">
              <a:lnSpc>
                <a:spcPct val="134000"/>
              </a:lnSpc>
              <a:spcAft>
                <a:spcPts val="800"/>
              </a:spcAft>
              <a:buFont typeface="Arial" panose="020B0604020202020204" pitchFamily="34" charset="0"/>
              <a:buChar char="•"/>
            </a:pPr>
            <a:r>
              <a:rPr lang="en-AU" sz="1600">
                <a:latin typeface="Public Sans Light"/>
                <a:cs typeface="Segoe UI"/>
              </a:rPr>
              <a:t>Offers respective, inclusive and culturally aware support. Aboriginal Health Coaches, bi-lingual health coaches, interpreter services and National Relay Service.</a:t>
            </a:r>
            <a:r>
              <a:rPr lang="en-US" sz="1600">
                <a:latin typeface="Public Sans Light"/>
                <a:cs typeface="Segoe UI"/>
              </a:rPr>
              <a:t>​</a:t>
            </a:r>
          </a:p>
        </p:txBody>
      </p:sp>
      <p:sp>
        <p:nvSpPr>
          <p:cNvPr id="28" name="Block Arc 27">
            <a:extLst>
              <a:ext uri="{FF2B5EF4-FFF2-40B4-BE49-F238E27FC236}">
                <a16:creationId xmlns:a16="http://schemas.microsoft.com/office/drawing/2014/main" id="{EC4AAF75-F61F-8AA9-9373-CAA7E570F3A6}"/>
              </a:ext>
            </a:extLst>
          </p:cNvPr>
          <p:cNvSpPr/>
          <p:nvPr/>
        </p:nvSpPr>
        <p:spPr>
          <a:xfrm>
            <a:off x="8441317" y="2732737"/>
            <a:ext cx="2386751" cy="2353658"/>
          </a:xfrm>
          <a:prstGeom prst="blockArc">
            <a:avLst>
              <a:gd name="adj1" fmla="val 13500000"/>
              <a:gd name="adj2" fmla="val 16200000"/>
              <a:gd name="adj3" fmla="val 3434"/>
            </a:avLst>
          </a:prstGeom>
          <a:solidFill>
            <a:schemeClr val="accent2"/>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srgbClr val="FFFFFF"/>
              </a:solidFill>
              <a:effectLst/>
              <a:uLnTx/>
              <a:uFillTx/>
              <a:latin typeface="Arial"/>
              <a:ea typeface="+mn-ea"/>
              <a:cs typeface="+mn-cs"/>
            </a:endParaRPr>
          </a:p>
        </p:txBody>
      </p:sp>
      <p:sp>
        <p:nvSpPr>
          <p:cNvPr id="29" name="Block Arc 28">
            <a:extLst>
              <a:ext uri="{FF2B5EF4-FFF2-40B4-BE49-F238E27FC236}">
                <a16:creationId xmlns:a16="http://schemas.microsoft.com/office/drawing/2014/main" id="{ADB8B94C-75DF-F477-3624-E5D21A73D1C6}"/>
              </a:ext>
            </a:extLst>
          </p:cNvPr>
          <p:cNvSpPr/>
          <p:nvPr/>
        </p:nvSpPr>
        <p:spPr>
          <a:xfrm>
            <a:off x="8441317" y="2732737"/>
            <a:ext cx="2386751" cy="2353658"/>
          </a:xfrm>
          <a:prstGeom prst="blockArc">
            <a:avLst>
              <a:gd name="adj1" fmla="val 10800000"/>
              <a:gd name="adj2" fmla="val 13500000"/>
              <a:gd name="adj3" fmla="val 3434"/>
            </a:avLst>
          </a:prstGeom>
          <a:solidFill>
            <a:schemeClr val="accent2"/>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srgbClr val="FFFFFF"/>
              </a:solidFill>
              <a:effectLst/>
              <a:uLnTx/>
              <a:uFillTx/>
              <a:latin typeface="Arial"/>
              <a:ea typeface="+mn-ea"/>
              <a:cs typeface="+mn-cs"/>
            </a:endParaRPr>
          </a:p>
        </p:txBody>
      </p:sp>
      <p:sp>
        <p:nvSpPr>
          <p:cNvPr id="30" name="Block Arc 29">
            <a:extLst>
              <a:ext uri="{FF2B5EF4-FFF2-40B4-BE49-F238E27FC236}">
                <a16:creationId xmlns:a16="http://schemas.microsoft.com/office/drawing/2014/main" id="{A9191FC3-2263-EEAF-A65B-4E9A45E89D30}"/>
              </a:ext>
            </a:extLst>
          </p:cNvPr>
          <p:cNvSpPr/>
          <p:nvPr/>
        </p:nvSpPr>
        <p:spPr>
          <a:xfrm>
            <a:off x="8441317" y="2732737"/>
            <a:ext cx="2386751" cy="2353658"/>
          </a:xfrm>
          <a:prstGeom prst="blockArc">
            <a:avLst>
              <a:gd name="adj1" fmla="val 8100000"/>
              <a:gd name="adj2" fmla="val 10800000"/>
              <a:gd name="adj3" fmla="val 3434"/>
            </a:avLst>
          </a:prstGeom>
          <a:solidFill>
            <a:schemeClr val="accent2"/>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srgbClr val="FFFFFF"/>
              </a:solidFill>
              <a:effectLst/>
              <a:uLnTx/>
              <a:uFillTx/>
              <a:latin typeface="Arial"/>
              <a:ea typeface="+mn-ea"/>
              <a:cs typeface="+mn-cs"/>
            </a:endParaRPr>
          </a:p>
        </p:txBody>
      </p:sp>
      <p:sp>
        <p:nvSpPr>
          <p:cNvPr id="31" name="Block Arc 30">
            <a:extLst>
              <a:ext uri="{FF2B5EF4-FFF2-40B4-BE49-F238E27FC236}">
                <a16:creationId xmlns:a16="http://schemas.microsoft.com/office/drawing/2014/main" id="{F042171B-CBE5-592C-5206-1029ACCF651E}"/>
              </a:ext>
            </a:extLst>
          </p:cNvPr>
          <p:cNvSpPr/>
          <p:nvPr/>
        </p:nvSpPr>
        <p:spPr>
          <a:xfrm>
            <a:off x="8458654" y="2732737"/>
            <a:ext cx="2386751" cy="2353658"/>
          </a:xfrm>
          <a:prstGeom prst="blockArc">
            <a:avLst>
              <a:gd name="adj1" fmla="val 5400000"/>
              <a:gd name="adj2" fmla="val 8100000"/>
              <a:gd name="adj3" fmla="val 3434"/>
            </a:avLst>
          </a:prstGeom>
          <a:solidFill>
            <a:schemeClr val="accent2"/>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srgbClr val="FFFFFF"/>
              </a:solidFill>
              <a:effectLst/>
              <a:uLnTx/>
              <a:uFillTx/>
              <a:latin typeface="Arial"/>
              <a:ea typeface="+mn-ea"/>
              <a:cs typeface="+mn-cs"/>
            </a:endParaRPr>
          </a:p>
        </p:txBody>
      </p:sp>
      <p:sp>
        <p:nvSpPr>
          <p:cNvPr id="32" name="Block Arc 31">
            <a:extLst>
              <a:ext uri="{FF2B5EF4-FFF2-40B4-BE49-F238E27FC236}">
                <a16:creationId xmlns:a16="http://schemas.microsoft.com/office/drawing/2014/main" id="{0B26DF52-90D8-B579-173A-005FD1E47F70}"/>
              </a:ext>
            </a:extLst>
          </p:cNvPr>
          <p:cNvSpPr/>
          <p:nvPr/>
        </p:nvSpPr>
        <p:spPr>
          <a:xfrm>
            <a:off x="8433052" y="2732766"/>
            <a:ext cx="2386751" cy="2353658"/>
          </a:xfrm>
          <a:prstGeom prst="blockArc">
            <a:avLst>
              <a:gd name="adj1" fmla="val 2742732"/>
              <a:gd name="adj2" fmla="val 5375774"/>
              <a:gd name="adj3" fmla="val 3434"/>
            </a:avLst>
          </a:prstGeom>
          <a:solidFill>
            <a:schemeClr val="accent2"/>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srgbClr val="FFFFFF"/>
              </a:solidFill>
              <a:effectLst/>
              <a:uLnTx/>
              <a:uFillTx/>
              <a:latin typeface="Arial"/>
              <a:ea typeface="+mn-ea"/>
              <a:cs typeface="+mn-cs"/>
            </a:endParaRPr>
          </a:p>
        </p:txBody>
      </p:sp>
      <p:sp>
        <p:nvSpPr>
          <p:cNvPr id="33" name="Block Arc 32">
            <a:extLst>
              <a:ext uri="{FF2B5EF4-FFF2-40B4-BE49-F238E27FC236}">
                <a16:creationId xmlns:a16="http://schemas.microsoft.com/office/drawing/2014/main" id="{5706A4B8-E7F7-8A1A-C94F-0B2242D6A671}"/>
              </a:ext>
            </a:extLst>
          </p:cNvPr>
          <p:cNvSpPr/>
          <p:nvPr/>
        </p:nvSpPr>
        <p:spPr>
          <a:xfrm>
            <a:off x="8441345" y="2724867"/>
            <a:ext cx="2386751" cy="2353658"/>
          </a:xfrm>
          <a:prstGeom prst="blockArc">
            <a:avLst>
              <a:gd name="adj1" fmla="val 23391"/>
              <a:gd name="adj2" fmla="val 2776524"/>
              <a:gd name="adj3" fmla="val 3434"/>
            </a:avLst>
          </a:prstGeom>
          <a:solidFill>
            <a:schemeClr val="accent2"/>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srgbClr val="FFFFFF"/>
              </a:solidFill>
              <a:effectLst/>
              <a:uLnTx/>
              <a:uFillTx/>
              <a:latin typeface="Arial"/>
              <a:ea typeface="+mn-ea"/>
              <a:cs typeface="+mn-cs"/>
            </a:endParaRPr>
          </a:p>
        </p:txBody>
      </p:sp>
      <p:sp>
        <p:nvSpPr>
          <p:cNvPr id="34" name="Block Arc 33">
            <a:extLst>
              <a:ext uri="{FF2B5EF4-FFF2-40B4-BE49-F238E27FC236}">
                <a16:creationId xmlns:a16="http://schemas.microsoft.com/office/drawing/2014/main" id="{95027FA5-1EE3-C4BE-8D89-11C54BA4D9FE}"/>
              </a:ext>
            </a:extLst>
          </p:cNvPr>
          <p:cNvSpPr/>
          <p:nvPr/>
        </p:nvSpPr>
        <p:spPr>
          <a:xfrm>
            <a:off x="8441317" y="2732737"/>
            <a:ext cx="2386751" cy="2353658"/>
          </a:xfrm>
          <a:prstGeom prst="blockArc">
            <a:avLst>
              <a:gd name="adj1" fmla="val 18900000"/>
              <a:gd name="adj2" fmla="val 0"/>
              <a:gd name="adj3" fmla="val 3434"/>
            </a:avLst>
          </a:prstGeom>
          <a:solidFill>
            <a:schemeClr val="accent2"/>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srgbClr val="FFFFFF"/>
              </a:solidFill>
              <a:effectLst/>
              <a:uLnTx/>
              <a:uFillTx/>
              <a:latin typeface="Arial"/>
              <a:ea typeface="+mn-ea"/>
              <a:cs typeface="+mn-cs"/>
            </a:endParaRPr>
          </a:p>
        </p:txBody>
      </p:sp>
      <p:sp>
        <p:nvSpPr>
          <p:cNvPr id="35" name="Block Arc 34">
            <a:extLst>
              <a:ext uri="{FF2B5EF4-FFF2-40B4-BE49-F238E27FC236}">
                <a16:creationId xmlns:a16="http://schemas.microsoft.com/office/drawing/2014/main" id="{FFA10ADF-5523-C5CD-3F5B-228D0B92007A}"/>
              </a:ext>
            </a:extLst>
          </p:cNvPr>
          <p:cNvSpPr/>
          <p:nvPr/>
        </p:nvSpPr>
        <p:spPr>
          <a:xfrm>
            <a:off x="8441317" y="2732737"/>
            <a:ext cx="2386751" cy="2353658"/>
          </a:xfrm>
          <a:prstGeom prst="blockArc">
            <a:avLst>
              <a:gd name="adj1" fmla="val 16200000"/>
              <a:gd name="adj2" fmla="val 18900000"/>
              <a:gd name="adj3" fmla="val 3434"/>
            </a:avLst>
          </a:prstGeom>
          <a:solidFill>
            <a:schemeClr val="accent2"/>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srgbClr val="FFFFFF"/>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A126E515-14E1-E5F1-91E4-FF3AF108FD94}"/>
              </a:ext>
            </a:extLst>
          </p:cNvPr>
          <p:cNvSpPr/>
          <p:nvPr/>
        </p:nvSpPr>
        <p:spPr>
          <a:xfrm>
            <a:off x="8881958" y="3180028"/>
            <a:ext cx="1517419" cy="1495854"/>
          </a:xfrm>
          <a:custGeom>
            <a:avLst/>
            <a:gdLst>
              <a:gd name="connsiteX0" fmla="*/ 0 w 1727695"/>
              <a:gd name="connsiteY0" fmla="*/ 844421 h 1688842"/>
              <a:gd name="connsiteX1" fmla="*/ 863848 w 1727695"/>
              <a:gd name="connsiteY1" fmla="*/ 0 h 1688842"/>
              <a:gd name="connsiteX2" fmla="*/ 1727696 w 1727695"/>
              <a:gd name="connsiteY2" fmla="*/ 844421 h 1688842"/>
              <a:gd name="connsiteX3" fmla="*/ 863848 w 1727695"/>
              <a:gd name="connsiteY3" fmla="*/ 1688842 h 1688842"/>
              <a:gd name="connsiteX4" fmla="*/ 0 w 1727695"/>
              <a:gd name="connsiteY4" fmla="*/ 844421 h 1688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695" h="1688842">
                <a:moveTo>
                  <a:pt x="0" y="844421"/>
                </a:moveTo>
                <a:cubicBezTo>
                  <a:pt x="0" y="378060"/>
                  <a:pt x="386758" y="0"/>
                  <a:pt x="863848" y="0"/>
                </a:cubicBezTo>
                <a:cubicBezTo>
                  <a:pt x="1340938" y="0"/>
                  <a:pt x="1727696" y="378060"/>
                  <a:pt x="1727696" y="844421"/>
                </a:cubicBezTo>
                <a:cubicBezTo>
                  <a:pt x="1727696" y="1310782"/>
                  <a:pt x="1340938" y="1688842"/>
                  <a:pt x="863848" y="1688842"/>
                </a:cubicBezTo>
                <a:cubicBezTo>
                  <a:pt x="386758" y="1688842"/>
                  <a:pt x="0" y="1310782"/>
                  <a:pt x="0" y="844421"/>
                </a:cubicBezTo>
                <a:close/>
              </a:path>
            </a:pathLst>
          </a:custGeom>
          <a:solidFill>
            <a:srgbClr val="002664"/>
          </a:solidFill>
          <a:ln w="12700" cap="flat" cmpd="sng" algn="ctr">
            <a:solidFill>
              <a:srgbClr val="FFFFFF">
                <a:hueOff val="0"/>
                <a:satOff val="0"/>
                <a:lumOff val="0"/>
                <a:alphaOff val="0"/>
              </a:srgbClr>
            </a:solidFill>
            <a:prstDash val="solid"/>
            <a:miter lim="800000"/>
          </a:ln>
          <a:effectLst/>
        </p:spPr>
        <p:txBody>
          <a:bodyPr spcFirstLastPara="0" vert="horz" wrap="square" lIns="266985" tIns="261295" rIns="266985" bIns="261295" numCol="1" spcCol="1270" anchor="ctr" anchorCtr="0">
            <a:noAutofit/>
          </a:bodyPr>
          <a:lstStyle/>
          <a:p>
            <a:pPr algn="ctr" defTabSz="488950">
              <a:lnSpc>
                <a:spcPct val="90000"/>
              </a:lnSpc>
              <a:spcBef>
                <a:spcPct val="0"/>
              </a:spcBef>
              <a:spcAft>
                <a:spcPct val="35000"/>
              </a:spcAft>
              <a:defRPr/>
            </a:pPr>
            <a:r>
              <a:rPr kumimoji="0" lang="en-AU" sz="1200" i="0" u="none" strike="noStrike" kern="0" cap="none" spc="0" normalizeH="0" baseline="0" noProof="0">
                <a:ln>
                  <a:noFill/>
                </a:ln>
                <a:solidFill>
                  <a:srgbClr val="FFFFFF"/>
                </a:solidFill>
                <a:effectLst/>
                <a:uLnTx/>
                <a:uFillTx/>
                <a:latin typeface="+mj-lt"/>
              </a:rPr>
              <a:t>Health coaching and self-directed learning</a:t>
            </a:r>
            <a:endParaRPr lang="en-US" sz="1200"/>
          </a:p>
        </p:txBody>
      </p:sp>
      <p:sp>
        <p:nvSpPr>
          <p:cNvPr id="44" name="Freeform: Shape 43">
            <a:extLst>
              <a:ext uri="{FF2B5EF4-FFF2-40B4-BE49-F238E27FC236}">
                <a16:creationId xmlns:a16="http://schemas.microsoft.com/office/drawing/2014/main" id="{445BEBF0-6D27-482B-15BF-6F66EDFA44F9}"/>
              </a:ext>
            </a:extLst>
          </p:cNvPr>
          <p:cNvSpPr/>
          <p:nvPr/>
        </p:nvSpPr>
        <p:spPr>
          <a:xfrm>
            <a:off x="8050096" y="2671995"/>
            <a:ext cx="810721" cy="795114"/>
          </a:xfrm>
          <a:custGeom>
            <a:avLst/>
            <a:gdLst>
              <a:gd name="connsiteX0" fmla="*/ 0 w 583627"/>
              <a:gd name="connsiteY0" fmla="*/ 291814 h 583627"/>
              <a:gd name="connsiteX1" fmla="*/ 291814 w 583627"/>
              <a:gd name="connsiteY1" fmla="*/ 0 h 583627"/>
              <a:gd name="connsiteX2" fmla="*/ 583628 w 583627"/>
              <a:gd name="connsiteY2" fmla="*/ 291814 h 583627"/>
              <a:gd name="connsiteX3" fmla="*/ 291814 w 583627"/>
              <a:gd name="connsiteY3" fmla="*/ 583628 h 583627"/>
              <a:gd name="connsiteX4" fmla="*/ 0 w 583627"/>
              <a:gd name="connsiteY4" fmla="*/ 291814 h 58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7" h="583627">
                <a:moveTo>
                  <a:pt x="0" y="291814"/>
                </a:moveTo>
                <a:cubicBezTo>
                  <a:pt x="0" y="130650"/>
                  <a:pt x="130650" y="0"/>
                  <a:pt x="291814" y="0"/>
                </a:cubicBezTo>
                <a:cubicBezTo>
                  <a:pt x="452978" y="0"/>
                  <a:pt x="583628" y="130650"/>
                  <a:pt x="583628" y="291814"/>
                </a:cubicBezTo>
                <a:cubicBezTo>
                  <a:pt x="583628" y="452978"/>
                  <a:pt x="452978" y="583628"/>
                  <a:pt x="291814" y="583628"/>
                </a:cubicBezTo>
                <a:cubicBezTo>
                  <a:pt x="130650" y="583628"/>
                  <a:pt x="0" y="452978"/>
                  <a:pt x="0" y="291814"/>
                </a:cubicBezTo>
                <a:close/>
              </a:path>
            </a:pathLst>
          </a:custGeom>
          <a:solidFill>
            <a:srgbClr val="002664"/>
          </a:solidFill>
          <a:ln w="12700" cap="flat" cmpd="sng" algn="ctr">
            <a:solidFill>
              <a:srgbClr val="FFFFFF">
                <a:hueOff val="0"/>
                <a:satOff val="0"/>
                <a:lumOff val="0"/>
                <a:alphaOff val="0"/>
              </a:srgbClr>
            </a:solidFill>
            <a:prstDash val="solid"/>
            <a:miter lim="800000"/>
          </a:ln>
          <a:effectLst/>
        </p:spPr>
        <p:txBody>
          <a:bodyPr spcFirstLastPara="0" vert="horz" wrap="square" lIns="100710" tIns="100710" rIns="100710" bIns="10071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AU" sz="1800" b="0" i="0" u="none" strike="noStrike" kern="0" cap="none" spc="0" normalizeH="0" baseline="0" noProof="0">
              <a:ln>
                <a:noFill/>
              </a:ln>
              <a:solidFill>
                <a:srgbClr val="002664"/>
              </a:solidFill>
              <a:effectLst/>
              <a:uLnTx/>
              <a:uFillTx/>
              <a:latin typeface="Public Sans" pitchFamily="2" charset="0"/>
              <a:ea typeface="+mn-ea"/>
              <a:cs typeface="+mn-cs"/>
            </a:endParaRPr>
          </a:p>
        </p:txBody>
      </p:sp>
      <p:pic>
        <p:nvPicPr>
          <p:cNvPr id="12" name="Graphic 11" descr="Run with solid fill">
            <a:extLst>
              <a:ext uri="{FF2B5EF4-FFF2-40B4-BE49-F238E27FC236}">
                <a16:creationId xmlns:a16="http://schemas.microsoft.com/office/drawing/2014/main" id="{9AA8CFC3-F03E-CA0E-FCAE-0D72E469C5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260" y="2786422"/>
            <a:ext cx="607053" cy="598637"/>
          </a:xfrm>
          <a:prstGeom prst="rect">
            <a:avLst/>
          </a:prstGeom>
        </p:spPr>
      </p:pic>
      <p:sp>
        <p:nvSpPr>
          <p:cNvPr id="21" name="TextBox 20">
            <a:extLst>
              <a:ext uri="{FF2B5EF4-FFF2-40B4-BE49-F238E27FC236}">
                <a16:creationId xmlns:a16="http://schemas.microsoft.com/office/drawing/2014/main" id="{2A52455E-C63B-0288-4E03-6EB279F50168}"/>
              </a:ext>
            </a:extLst>
          </p:cNvPr>
          <p:cNvSpPr txBox="1"/>
          <p:nvPr/>
        </p:nvSpPr>
        <p:spPr>
          <a:xfrm>
            <a:off x="11070890" y="2418925"/>
            <a:ext cx="1255075" cy="1246495"/>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a:ln>
                  <a:noFill/>
                </a:ln>
                <a:solidFill>
                  <a:srgbClr val="22272B"/>
                </a:solidFill>
                <a:effectLst/>
                <a:uLnTx/>
                <a:uFillTx/>
                <a:latin typeface="Public Sans"/>
              </a:rPr>
              <a:t>Screening</a:t>
            </a:r>
            <a:endParaRPr lang="en-AU" sz="1200" b="1" i="0" u="none" strike="noStrike" kern="0" cap="none" spc="0" normalizeH="0" baseline="0" noProof="0">
              <a:ln>
                <a:noFill/>
              </a:ln>
              <a:solidFill>
                <a:srgbClr val="22272B"/>
              </a:solidFill>
              <a:effectLst/>
              <a:uLnTx/>
              <a:uFillTx/>
              <a:latin typeface="Public San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a:ln>
                  <a:noFill/>
                </a:ln>
                <a:solidFill>
                  <a:srgbClr val="22272B"/>
                </a:solidFill>
                <a:effectLst/>
                <a:uLnTx/>
                <a:uFillTx/>
                <a:latin typeface="Public Sans"/>
              </a:rPr>
              <a:t>HBA1c, BP, AUSDRISK, </a:t>
            </a:r>
            <a:endParaRPr lang="en-AU" sz="1050" b="0" i="0" u="none" strike="noStrike" kern="0" cap="none" spc="0" normalizeH="0" baseline="0" noProof="0">
              <a:ln>
                <a:noFill/>
              </a:ln>
              <a:solidFill>
                <a:srgbClr val="22272B"/>
              </a:solidFill>
              <a:effectLst/>
              <a:uLnTx/>
              <a:uFillTx/>
              <a:latin typeface="Public San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a:ln>
                  <a:noFill/>
                </a:ln>
                <a:solidFill>
                  <a:srgbClr val="22272B"/>
                </a:solidFill>
                <a:effectLst/>
                <a:uLnTx/>
                <a:uFillTx/>
                <a:latin typeface="Public Sans"/>
              </a:rPr>
              <a:t>AUDIT C, </a:t>
            </a:r>
            <a:endParaRPr lang="en-AU" sz="1050" b="0" i="0" u="none" strike="noStrike" kern="0" cap="none" spc="0" normalizeH="0" baseline="0" noProof="0">
              <a:ln>
                <a:noFill/>
              </a:ln>
              <a:solidFill>
                <a:srgbClr val="22272B"/>
              </a:solidFill>
              <a:effectLst/>
              <a:uLnTx/>
              <a:uFillTx/>
              <a:latin typeface="Public San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a:ln>
                  <a:noFill/>
                </a:ln>
                <a:solidFill>
                  <a:srgbClr val="22272B"/>
                </a:solidFill>
                <a:effectLst/>
                <a:uLnTx/>
                <a:uFillTx/>
                <a:latin typeface="Public Sans"/>
              </a:rPr>
              <a:t>falls risk, smoking and vaping</a:t>
            </a:r>
            <a:endParaRPr lang="en-AU" sz="1050" b="0" i="0" u="none" strike="noStrike" kern="0" cap="none" spc="0" normalizeH="0" baseline="0" noProof="0">
              <a:ln>
                <a:noFill/>
              </a:ln>
              <a:solidFill>
                <a:srgbClr val="22272B"/>
              </a:solidFill>
              <a:effectLst/>
              <a:uLnTx/>
              <a:uFillTx/>
              <a:latin typeface="Public Sans"/>
            </a:endParaRPr>
          </a:p>
        </p:txBody>
      </p:sp>
      <p:sp>
        <p:nvSpPr>
          <p:cNvPr id="22" name="TextBox 21">
            <a:extLst>
              <a:ext uri="{FF2B5EF4-FFF2-40B4-BE49-F238E27FC236}">
                <a16:creationId xmlns:a16="http://schemas.microsoft.com/office/drawing/2014/main" id="{5ABE49D7-C87F-21A2-E2F8-FA1F68118048}"/>
              </a:ext>
            </a:extLst>
          </p:cNvPr>
          <p:cNvSpPr txBox="1"/>
          <p:nvPr/>
        </p:nvSpPr>
        <p:spPr>
          <a:xfrm>
            <a:off x="7575548" y="2421165"/>
            <a:ext cx="1395124"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err="1">
                <a:ln>
                  <a:noFill/>
                </a:ln>
                <a:solidFill>
                  <a:srgbClr val="22272B"/>
                </a:solidFill>
                <a:effectLst/>
                <a:uLnTx/>
                <a:uFillTx/>
                <a:latin typeface="Public Sans"/>
              </a:rPr>
              <a:t>Exercis</a:t>
            </a:r>
            <a:r>
              <a:rPr lang="en-AU" sz="1200" b="1">
                <a:solidFill>
                  <a:srgbClr val="22272B"/>
                </a:solidFill>
                <a:latin typeface="Public Sans"/>
              </a:rPr>
              <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22272B"/>
                </a:solidFill>
                <a:effectLst/>
                <a:uLnTx/>
                <a:uFillTx/>
                <a:latin typeface="Public Sans"/>
              </a:rPr>
              <a:t>videos</a:t>
            </a:r>
            <a:endParaRPr lang="en-AU" sz="1200" b="1" i="0" u="none" strike="noStrike" kern="1200" cap="none" spc="0" normalizeH="0" baseline="0" noProof="0">
              <a:ln>
                <a:noFill/>
              </a:ln>
              <a:solidFill>
                <a:srgbClr val="22272B"/>
              </a:solidFill>
              <a:effectLst/>
              <a:uLnTx/>
              <a:uFillTx/>
              <a:latin typeface="Public Sans"/>
            </a:endParaRPr>
          </a:p>
        </p:txBody>
      </p:sp>
      <p:sp>
        <p:nvSpPr>
          <p:cNvPr id="24" name="TextBox 23">
            <a:extLst>
              <a:ext uri="{FF2B5EF4-FFF2-40B4-BE49-F238E27FC236}">
                <a16:creationId xmlns:a16="http://schemas.microsoft.com/office/drawing/2014/main" id="{208B4963-0623-E91F-6391-DABA687B62D1}"/>
              </a:ext>
            </a:extLst>
          </p:cNvPr>
          <p:cNvSpPr txBox="1"/>
          <p:nvPr/>
        </p:nvSpPr>
        <p:spPr>
          <a:xfrm>
            <a:off x="7118425" y="4350682"/>
            <a:ext cx="1028656" cy="646331"/>
          </a:xfrm>
          <a:prstGeom prst="rect">
            <a:avLst/>
          </a:prstGeom>
          <a:noFill/>
        </p:spPr>
        <p:txBody>
          <a:bodyPr wrap="square" lIns="91440" tIns="45720" rIns="91440" bIns="45720" rtlCol="0" anchor="t">
            <a:spAutoFit/>
          </a:bodyPr>
          <a:lstStyle/>
          <a:p>
            <a:pPr>
              <a:defRPr/>
            </a:pPr>
            <a:r>
              <a:rPr kumimoji="0" lang="en-AU" sz="1200" b="1" i="0" u="none" strike="noStrike" kern="0" cap="none" spc="0" normalizeH="0" baseline="0" noProof="0">
                <a:ln>
                  <a:noFill/>
                </a:ln>
                <a:solidFill>
                  <a:srgbClr val="22272B"/>
                </a:solidFill>
                <a:effectLst/>
                <a:uLnTx/>
                <a:uFillTx/>
                <a:latin typeface="Public Sans"/>
              </a:rPr>
              <a:t>Phone, </a:t>
            </a:r>
            <a:endParaRPr lang="en-US" sz="1200"/>
          </a:p>
          <a:p>
            <a:pPr marL="0" marR="0" lvl="0" indent="0" algn="l" defTabSz="914400">
              <a:lnSpc>
                <a:spcPct val="100000"/>
              </a:lnSpc>
              <a:spcBef>
                <a:spcPts val="0"/>
              </a:spcBef>
              <a:spcAft>
                <a:spcPts val="0"/>
              </a:spcAft>
              <a:buClrTx/>
              <a:buSzTx/>
              <a:buFontTx/>
              <a:buNone/>
              <a:tabLst/>
              <a:defRPr/>
            </a:pPr>
            <a:r>
              <a:rPr kumimoji="0" lang="en-AU" sz="1200" b="1" i="0" u="none" strike="noStrike" kern="0" cap="none" spc="0" normalizeH="0" baseline="0" noProof="0">
                <a:ln>
                  <a:noFill/>
                </a:ln>
                <a:solidFill>
                  <a:srgbClr val="22272B"/>
                </a:solidFill>
                <a:effectLst/>
                <a:uLnTx/>
                <a:uFillTx/>
                <a:latin typeface="Public Sans"/>
              </a:rPr>
              <a:t>video calls,    online chat</a:t>
            </a:r>
            <a:endParaRPr lang="en-AU" sz="1200"/>
          </a:p>
        </p:txBody>
      </p:sp>
      <p:sp>
        <p:nvSpPr>
          <p:cNvPr id="25" name="TextBox 24">
            <a:extLst>
              <a:ext uri="{FF2B5EF4-FFF2-40B4-BE49-F238E27FC236}">
                <a16:creationId xmlns:a16="http://schemas.microsoft.com/office/drawing/2014/main" id="{B66AD1DF-F2AC-5DE7-DE97-4A68F2272A61}"/>
              </a:ext>
            </a:extLst>
          </p:cNvPr>
          <p:cNvSpPr txBox="1"/>
          <p:nvPr/>
        </p:nvSpPr>
        <p:spPr>
          <a:xfrm>
            <a:off x="11244777" y="4345841"/>
            <a:ext cx="123464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a:ln>
                  <a:noFill/>
                </a:ln>
                <a:solidFill>
                  <a:srgbClr val="22272B"/>
                </a:solidFill>
                <a:effectLst/>
                <a:uLnTx/>
                <a:uFillTx/>
                <a:latin typeface="Public Sans"/>
              </a:rPr>
              <a:t>SMS and </a:t>
            </a:r>
            <a:endParaRPr lang="en-AU" sz="1200" b="1" i="0" u="none" strike="noStrike" kern="0" cap="none" spc="0" normalizeH="0" baseline="0" noProof="0">
              <a:ln>
                <a:noFill/>
              </a:ln>
              <a:solidFill>
                <a:srgbClr val="22272B"/>
              </a:solidFill>
              <a:effectLst/>
              <a:uLnTx/>
              <a:uFillTx/>
              <a:latin typeface="Public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a:ln>
                  <a:noFill/>
                </a:ln>
                <a:solidFill>
                  <a:srgbClr val="22272B"/>
                </a:solidFill>
                <a:effectLst/>
                <a:uLnTx/>
                <a:uFillTx/>
                <a:latin typeface="Public Sans"/>
              </a:rPr>
              <a:t>email </a:t>
            </a:r>
            <a:endParaRPr lang="en-AU" sz="1200" b="1" i="0" u="none" strike="noStrike" kern="0" cap="none" spc="0" normalizeH="0" baseline="0" noProof="0">
              <a:ln>
                <a:noFill/>
              </a:ln>
              <a:solidFill>
                <a:srgbClr val="22272B"/>
              </a:solidFill>
              <a:effectLst/>
              <a:uLnTx/>
              <a:uFillTx/>
              <a:latin typeface="Public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a:ln>
                  <a:noFill/>
                </a:ln>
                <a:solidFill>
                  <a:srgbClr val="22272B"/>
                </a:solidFill>
                <a:effectLst/>
                <a:uLnTx/>
                <a:uFillTx/>
                <a:latin typeface="Public Sans"/>
              </a:rPr>
              <a:t>support</a:t>
            </a:r>
            <a:endParaRPr lang="en-AU" sz="1200" b="1" i="0" u="none" strike="noStrike" kern="0" cap="none" spc="0" normalizeH="0" baseline="0" noProof="0">
              <a:ln>
                <a:noFill/>
              </a:ln>
              <a:solidFill>
                <a:srgbClr val="22272B"/>
              </a:solidFill>
              <a:effectLst/>
              <a:uLnTx/>
              <a:uFillTx/>
              <a:latin typeface="Public Sans"/>
            </a:endParaRPr>
          </a:p>
        </p:txBody>
      </p:sp>
      <p:sp>
        <p:nvSpPr>
          <p:cNvPr id="26" name="TextBox 25">
            <a:extLst>
              <a:ext uri="{FF2B5EF4-FFF2-40B4-BE49-F238E27FC236}">
                <a16:creationId xmlns:a16="http://schemas.microsoft.com/office/drawing/2014/main" id="{48D09444-56E7-4016-1F15-75C5C08CA123}"/>
              </a:ext>
            </a:extLst>
          </p:cNvPr>
          <p:cNvSpPr txBox="1"/>
          <p:nvPr/>
        </p:nvSpPr>
        <p:spPr>
          <a:xfrm>
            <a:off x="8247010" y="5599709"/>
            <a:ext cx="2775363"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kern="0">
                <a:solidFill>
                  <a:srgbClr val="22272B"/>
                </a:solidFill>
                <a:latin typeface="Public Sans"/>
              </a:rPr>
              <a:t>Self-service</a:t>
            </a:r>
            <a:r>
              <a:rPr kumimoji="0" lang="en-AU" sz="1200" b="1" i="0" u="none" strike="noStrike" kern="0" cap="none" spc="0" normalizeH="0" baseline="0" noProof="0">
                <a:ln>
                  <a:noFill/>
                </a:ln>
                <a:solidFill>
                  <a:srgbClr val="22272B"/>
                </a:solidFill>
                <a:effectLst/>
                <a:uLnTx/>
                <a:uFillTx/>
                <a:latin typeface="Public Sans"/>
              </a:rPr>
              <a:t> information, resources and appointment setting</a:t>
            </a:r>
            <a:endParaRPr lang="en-AU" sz="1200" b="1" i="0" u="none" strike="noStrike" kern="0" cap="none" spc="0" normalizeH="0" baseline="0" noProof="0">
              <a:ln>
                <a:noFill/>
              </a:ln>
              <a:solidFill>
                <a:srgbClr val="22272B"/>
              </a:solidFill>
              <a:effectLst/>
              <a:uLnTx/>
              <a:uFillTx/>
              <a:latin typeface="Public Sans"/>
            </a:endParaRPr>
          </a:p>
        </p:txBody>
      </p:sp>
      <p:sp>
        <p:nvSpPr>
          <p:cNvPr id="27" name="TextBox 26">
            <a:extLst>
              <a:ext uri="{FF2B5EF4-FFF2-40B4-BE49-F238E27FC236}">
                <a16:creationId xmlns:a16="http://schemas.microsoft.com/office/drawing/2014/main" id="{265785B2-A62B-696D-6AF3-880687F9AF71}"/>
              </a:ext>
            </a:extLst>
          </p:cNvPr>
          <p:cNvSpPr txBox="1"/>
          <p:nvPr/>
        </p:nvSpPr>
        <p:spPr>
          <a:xfrm>
            <a:off x="8540969" y="1790198"/>
            <a:ext cx="2212247"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a:ln>
                  <a:noFill/>
                </a:ln>
                <a:solidFill>
                  <a:srgbClr val="22272B"/>
                </a:solidFill>
                <a:effectLst/>
                <a:uLnTx/>
                <a:uFillTx/>
                <a:latin typeface="Public Sans"/>
              </a:rPr>
              <a:t>Online learning topics for </a:t>
            </a:r>
            <a:endParaRPr lang="en-AU" sz="1200" b="1" i="0" u="none" strike="noStrike" kern="0" cap="none" spc="0" normalizeH="0" baseline="0" noProof="0">
              <a:ln>
                <a:noFill/>
              </a:ln>
              <a:solidFill>
                <a:srgbClr val="22272B"/>
              </a:solidFill>
              <a:effectLst/>
              <a:uLnTx/>
              <a:uFillTx/>
              <a:latin typeface="Public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a:ln>
                  <a:noFill/>
                </a:ln>
                <a:solidFill>
                  <a:srgbClr val="22272B"/>
                </a:solidFill>
                <a:effectLst/>
                <a:uLnTx/>
                <a:uFillTx/>
                <a:latin typeface="Public Sans"/>
              </a:rPr>
              <a:t>older adults</a:t>
            </a:r>
            <a:endParaRPr lang="en-AU" sz="1200" b="1" i="0" u="none" strike="noStrike" kern="0" cap="none" spc="0" normalizeH="0" baseline="0" noProof="0">
              <a:ln>
                <a:noFill/>
              </a:ln>
              <a:solidFill>
                <a:srgbClr val="22272B"/>
              </a:solidFill>
              <a:effectLst/>
              <a:uLnTx/>
              <a:uFillTx/>
              <a:latin typeface="Public Sans"/>
            </a:endParaRPr>
          </a:p>
        </p:txBody>
      </p:sp>
      <p:sp>
        <p:nvSpPr>
          <p:cNvPr id="53" name="TextBox 52">
            <a:extLst>
              <a:ext uri="{FF2B5EF4-FFF2-40B4-BE49-F238E27FC236}">
                <a16:creationId xmlns:a16="http://schemas.microsoft.com/office/drawing/2014/main" id="{0CAD516D-BDB7-5F17-D996-A129F8301544}"/>
              </a:ext>
            </a:extLst>
          </p:cNvPr>
          <p:cNvSpPr txBox="1"/>
          <p:nvPr/>
        </p:nvSpPr>
        <p:spPr>
          <a:xfrm>
            <a:off x="423684" y="4251005"/>
            <a:ext cx="6580642" cy="1785104"/>
          </a:xfrm>
          <a:prstGeom prst="rect">
            <a:avLst/>
          </a:prstGeom>
          <a:solidFill>
            <a:srgbClr val="CBEDFD"/>
          </a:solidFill>
        </p:spPr>
        <p:txBody>
          <a:bodyPr wrap="square" lIns="0" tIns="0" rIns="0" bIns="0" rtlCol="0" anchor="t">
            <a:spAutoFit/>
          </a:bodyPr>
          <a:lstStyle/>
          <a:p>
            <a:pPr marL="107950" algn="l">
              <a:lnSpc>
                <a:spcPct val="150000"/>
              </a:lnSpc>
              <a:spcBef>
                <a:spcPts val="600"/>
              </a:spcBef>
            </a:pPr>
            <a:r>
              <a:rPr lang="en-AU" sz="1400" b="1">
                <a:solidFill>
                  <a:schemeClr val="bg2"/>
                </a:solidFill>
                <a:latin typeface="Public Sans Light"/>
              </a:rPr>
              <a:t>Simple referral and follow up process</a:t>
            </a:r>
          </a:p>
          <a:p>
            <a:pPr marL="645160" indent="-285750">
              <a:spcBef>
                <a:spcPts val="600"/>
              </a:spcBef>
              <a:spcAft>
                <a:spcPts val="600"/>
              </a:spcAft>
              <a:buFont typeface="Arial" panose="020B0604020202020204" pitchFamily="34" charset="0"/>
              <a:buChar char="•"/>
            </a:pPr>
            <a:r>
              <a:rPr lang="en-AU" sz="1400">
                <a:latin typeface="Public Sans Light"/>
              </a:rPr>
              <a:t>Refer online at gethealthynsw.com.au/refer or via medical software (Medical Director and Best Practice) </a:t>
            </a:r>
            <a:endParaRPr lang="en-AU" sz="1400"/>
          </a:p>
          <a:p>
            <a:pPr marL="645160" indent="-285750">
              <a:spcBef>
                <a:spcPts val="600"/>
              </a:spcBef>
              <a:spcAft>
                <a:spcPts val="600"/>
              </a:spcAft>
              <a:buFont typeface="Arial" panose="020B0604020202020204" pitchFamily="34" charset="0"/>
              <a:buChar char="•"/>
            </a:pPr>
            <a:r>
              <a:rPr lang="en-AU" sz="1400">
                <a:latin typeface="Public Sans Light"/>
              </a:rPr>
              <a:t>Patients are contacted, receive a registration call, and are booked to speak with a health coach </a:t>
            </a:r>
          </a:p>
          <a:p>
            <a:pPr marL="645160" indent="-285750">
              <a:spcBef>
                <a:spcPts val="600"/>
              </a:spcBef>
              <a:spcAft>
                <a:spcPts val="600"/>
              </a:spcAft>
              <a:buFont typeface="Arial" panose="020B0604020202020204" pitchFamily="34" charset="0"/>
              <a:buChar char="•"/>
            </a:pPr>
            <a:r>
              <a:rPr lang="en-AU" sz="1400">
                <a:latin typeface="Public Sans Light"/>
              </a:rPr>
              <a:t>Ongoing reports available for GP management</a:t>
            </a:r>
          </a:p>
        </p:txBody>
      </p:sp>
      <p:pic>
        <p:nvPicPr>
          <p:cNvPr id="6" name="Graphic 5" descr="Badge 1 with solid fill">
            <a:extLst>
              <a:ext uri="{FF2B5EF4-FFF2-40B4-BE49-F238E27FC236}">
                <a16:creationId xmlns:a16="http://schemas.microsoft.com/office/drawing/2014/main" id="{00294FEF-CBDC-2C67-B7FE-5658F45364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97" y="4557441"/>
            <a:ext cx="419275" cy="438814"/>
          </a:xfrm>
          <a:prstGeom prst="rect">
            <a:avLst/>
          </a:prstGeom>
        </p:spPr>
      </p:pic>
      <p:pic>
        <p:nvPicPr>
          <p:cNvPr id="10" name="Graphic 9" descr="Badge with solid fill">
            <a:extLst>
              <a:ext uri="{FF2B5EF4-FFF2-40B4-BE49-F238E27FC236}">
                <a16:creationId xmlns:a16="http://schemas.microsoft.com/office/drawing/2014/main" id="{3078767A-59CB-E68A-C701-7C0E61489A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081" y="5146583"/>
            <a:ext cx="447591" cy="428053"/>
          </a:xfrm>
          <a:prstGeom prst="rect">
            <a:avLst/>
          </a:prstGeom>
        </p:spPr>
      </p:pic>
      <p:sp>
        <p:nvSpPr>
          <p:cNvPr id="8" name="Freeform: Shape 7">
            <a:extLst>
              <a:ext uri="{FF2B5EF4-FFF2-40B4-BE49-F238E27FC236}">
                <a16:creationId xmlns:a16="http://schemas.microsoft.com/office/drawing/2014/main" id="{848B28B2-884F-EFD4-26E3-B7A29985C4B3}"/>
              </a:ext>
            </a:extLst>
          </p:cNvPr>
          <p:cNvSpPr/>
          <p:nvPr/>
        </p:nvSpPr>
        <p:spPr>
          <a:xfrm>
            <a:off x="8102364" y="4199773"/>
            <a:ext cx="810721" cy="795114"/>
          </a:xfrm>
          <a:custGeom>
            <a:avLst/>
            <a:gdLst>
              <a:gd name="connsiteX0" fmla="*/ 0 w 583627"/>
              <a:gd name="connsiteY0" fmla="*/ 291814 h 583627"/>
              <a:gd name="connsiteX1" fmla="*/ 291814 w 583627"/>
              <a:gd name="connsiteY1" fmla="*/ 0 h 583627"/>
              <a:gd name="connsiteX2" fmla="*/ 583628 w 583627"/>
              <a:gd name="connsiteY2" fmla="*/ 291814 h 583627"/>
              <a:gd name="connsiteX3" fmla="*/ 291814 w 583627"/>
              <a:gd name="connsiteY3" fmla="*/ 583628 h 583627"/>
              <a:gd name="connsiteX4" fmla="*/ 0 w 583627"/>
              <a:gd name="connsiteY4" fmla="*/ 291814 h 58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7" h="583627">
                <a:moveTo>
                  <a:pt x="0" y="291814"/>
                </a:moveTo>
                <a:cubicBezTo>
                  <a:pt x="0" y="130650"/>
                  <a:pt x="130650" y="0"/>
                  <a:pt x="291814" y="0"/>
                </a:cubicBezTo>
                <a:cubicBezTo>
                  <a:pt x="452978" y="0"/>
                  <a:pt x="583628" y="130650"/>
                  <a:pt x="583628" y="291814"/>
                </a:cubicBezTo>
                <a:cubicBezTo>
                  <a:pt x="583628" y="452978"/>
                  <a:pt x="452978" y="583628"/>
                  <a:pt x="291814" y="583628"/>
                </a:cubicBezTo>
                <a:cubicBezTo>
                  <a:pt x="130650" y="583628"/>
                  <a:pt x="0" y="452978"/>
                  <a:pt x="0" y="291814"/>
                </a:cubicBezTo>
                <a:close/>
              </a:path>
            </a:pathLst>
          </a:custGeom>
          <a:solidFill>
            <a:srgbClr val="002664"/>
          </a:solidFill>
          <a:ln w="12700" cap="flat" cmpd="sng" algn="ctr">
            <a:solidFill>
              <a:srgbClr val="FFFFFF">
                <a:hueOff val="0"/>
                <a:satOff val="0"/>
                <a:lumOff val="0"/>
                <a:alphaOff val="0"/>
              </a:srgbClr>
            </a:solidFill>
            <a:prstDash val="solid"/>
            <a:miter lim="800000"/>
          </a:ln>
          <a:effectLst/>
        </p:spPr>
        <p:txBody>
          <a:bodyPr spcFirstLastPara="0" vert="horz" wrap="square" lIns="100710" tIns="100710" rIns="100710" bIns="10071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AU" sz="1800" b="0" i="0" u="none" strike="noStrike" kern="0" cap="none" spc="0" normalizeH="0" baseline="0" noProof="0">
              <a:ln>
                <a:noFill/>
              </a:ln>
              <a:solidFill>
                <a:srgbClr val="002664"/>
              </a:solidFill>
              <a:effectLst/>
              <a:uLnTx/>
              <a:uFillTx/>
              <a:latin typeface="Public Sans" pitchFamily="2" charset="0"/>
              <a:ea typeface="+mn-ea"/>
              <a:cs typeface="+mn-cs"/>
            </a:endParaRPr>
          </a:p>
        </p:txBody>
      </p:sp>
      <p:sp>
        <p:nvSpPr>
          <p:cNvPr id="9" name="Freeform: Shape 8">
            <a:extLst>
              <a:ext uri="{FF2B5EF4-FFF2-40B4-BE49-F238E27FC236}">
                <a16:creationId xmlns:a16="http://schemas.microsoft.com/office/drawing/2014/main" id="{6C213D78-EDDA-AF58-87F1-59501E002228}"/>
              </a:ext>
            </a:extLst>
          </p:cNvPr>
          <p:cNvSpPr/>
          <p:nvPr/>
        </p:nvSpPr>
        <p:spPr>
          <a:xfrm>
            <a:off x="9262315" y="4751109"/>
            <a:ext cx="810721" cy="795114"/>
          </a:xfrm>
          <a:custGeom>
            <a:avLst/>
            <a:gdLst>
              <a:gd name="connsiteX0" fmla="*/ 0 w 583627"/>
              <a:gd name="connsiteY0" fmla="*/ 291814 h 583627"/>
              <a:gd name="connsiteX1" fmla="*/ 291814 w 583627"/>
              <a:gd name="connsiteY1" fmla="*/ 0 h 583627"/>
              <a:gd name="connsiteX2" fmla="*/ 583628 w 583627"/>
              <a:gd name="connsiteY2" fmla="*/ 291814 h 583627"/>
              <a:gd name="connsiteX3" fmla="*/ 291814 w 583627"/>
              <a:gd name="connsiteY3" fmla="*/ 583628 h 583627"/>
              <a:gd name="connsiteX4" fmla="*/ 0 w 583627"/>
              <a:gd name="connsiteY4" fmla="*/ 291814 h 58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7" h="583627">
                <a:moveTo>
                  <a:pt x="0" y="291814"/>
                </a:moveTo>
                <a:cubicBezTo>
                  <a:pt x="0" y="130650"/>
                  <a:pt x="130650" y="0"/>
                  <a:pt x="291814" y="0"/>
                </a:cubicBezTo>
                <a:cubicBezTo>
                  <a:pt x="452978" y="0"/>
                  <a:pt x="583628" y="130650"/>
                  <a:pt x="583628" y="291814"/>
                </a:cubicBezTo>
                <a:cubicBezTo>
                  <a:pt x="583628" y="452978"/>
                  <a:pt x="452978" y="583628"/>
                  <a:pt x="291814" y="583628"/>
                </a:cubicBezTo>
                <a:cubicBezTo>
                  <a:pt x="130650" y="583628"/>
                  <a:pt x="0" y="452978"/>
                  <a:pt x="0" y="291814"/>
                </a:cubicBezTo>
                <a:close/>
              </a:path>
            </a:pathLst>
          </a:custGeom>
          <a:solidFill>
            <a:srgbClr val="002664"/>
          </a:solidFill>
          <a:ln w="12700" cap="flat" cmpd="sng" algn="ctr">
            <a:solidFill>
              <a:srgbClr val="FFFFFF">
                <a:hueOff val="0"/>
                <a:satOff val="0"/>
                <a:lumOff val="0"/>
                <a:alphaOff val="0"/>
              </a:srgbClr>
            </a:solidFill>
            <a:prstDash val="solid"/>
            <a:miter lim="800000"/>
          </a:ln>
          <a:effectLst/>
        </p:spPr>
        <p:txBody>
          <a:bodyPr spcFirstLastPara="0" vert="horz" wrap="square" lIns="100710" tIns="100710" rIns="100710" bIns="10071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AU" sz="1800" b="0" i="0" u="none" strike="noStrike" kern="0" cap="none" spc="0" normalizeH="0" baseline="0" noProof="0">
              <a:ln>
                <a:noFill/>
              </a:ln>
              <a:solidFill>
                <a:srgbClr val="002664"/>
              </a:solidFill>
              <a:effectLst/>
              <a:uLnTx/>
              <a:uFillTx/>
              <a:latin typeface="Public Sans" pitchFamily="2" charset="0"/>
              <a:ea typeface="+mn-ea"/>
              <a:cs typeface="+mn-cs"/>
            </a:endParaRPr>
          </a:p>
        </p:txBody>
      </p:sp>
      <p:pic>
        <p:nvPicPr>
          <p:cNvPr id="15" name="Graphic 14" descr="Badge 3 with solid fill">
            <a:extLst>
              <a:ext uri="{FF2B5EF4-FFF2-40B4-BE49-F238E27FC236}">
                <a16:creationId xmlns:a16="http://schemas.microsoft.com/office/drawing/2014/main" id="{D881797D-B83D-4594-E3BF-64B2B3FC64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876" y="5623842"/>
            <a:ext cx="447590" cy="428054"/>
          </a:xfrm>
          <a:prstGeom prst="rect">
            <a:avLst/>
          </a:prstGeom>
        </p:spPr>
      </p:pic>
      <p:pic>
        <p:nvPicPr>
          <p:cNvPr id="18" name="Graphic 17" descr="Vlog with solid fill">
            <a:extLst>
              <a:ext uri="{FF2B5EF4-FFF2-40B4-BE49-F238E27FC236}">
                <a16:creationId xmlns:a16="http://schemas.microsoft.com/office/drawing/2014/main" id="{CCB92C42-3CEC-E5DD-4EAD-607B115421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73110" y="4350682"/>
            <a:ext cx="475732" cy="469136"/>
          </a:xfrm>
          <a:prstGeom prst="rect">
            <a:avLst/>
          </a:prstGeom>
        </p:spPr>
      </p:pic>
      <p:pic>
        <p:nvPicPr>
          <p:cNvPr id="16" name="Graphic 15" descr="Open book outline">
            <a:extLst>
              <a:ext uri="{FF2B5EF4-FFF2-40B4-BE49-F238E27FC236}">
                <a16:creationId xmlns:a16="http://schemas.microsoft.com/office/drawing/2014/main" id="{704ADEE6-E3BD-C85F-7F1E-92C501BEBA9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420652" y="4920222"/>
            <a:ext cx="517549" cy="510374"/>
          </a:xfrm>
          <a:prstGeom prst="rect">
            <a:avLst/>
          </a:prstGeom>
        </p:spPr>
      </p:pic>
      <p:sp>
        <p:nvSpPr>
          <p:cNvPr id="14" name="Freeform: Shape 13">
            <a:extLst>
              <a:ext uri="{FF2B5EF4-FFF2-40B4-BE49-F238E27FC236}">
                <a16:creationId xmlns:a16="http://schemas.microsoft.com/office/drawing/2014/main" id="{B746CFAB-731D-C830-B356-88CA24E12372}"/>
              </a:ext>
            </a:extLst>
          </p:cNvPr>
          <p:cNvSpPr/>
          <p:nvPr/>
        </p:nvSpPr>
        <p:spPr>
          <a:xfrm>
            <a:off x="10392038" y="4239499"/>
            <a:ext cx="810721" cy="795114"/>
          </a:xfrm>
          <a:custGeom>
            <a:avLst/>
            <a:gdLst>
              <a:gd name="connsiteX0" fmla="*/ 0 w 583627"/>
              <a:gd name="connsiteY0" fmla="*/ 291814 h 583627"/>
              <a:gd name="connsiteX1" fmla="*/ 291814 w 583627"/>
              <a:gd name="connsiteY1" fmla="*/ 0 h 583627"/>
              <a:gd name="connsiteX2" fmla="*/ 583628 w 583627"/>
              <a:gd name="connsiteY2" fmla="*/ 291814 h 583627"/>
              <a:gd name="connsiteX3" fmla="*/ 291814 w 583627"/>
              <a:gd name="connsiteY3" fmla="*/ 583628 h 583627"/>
              <a:gd name="connsiteX4" fmla="*/ 0 w 583627"/>
              <a:gd name="connsiteY4" fmla="*/ 291814 h 58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7" h="583627">
                <a:moveTo>
                  <a:pt x="0" y="291814"/>
                </a:moveTo>
                <a:cubicBezTo>
                  <a:pt x="0" y="130650"/>
                  <a:pt x="130650" y="0"/>
                  <a:pt x="291814" y="0"/>
                </a:cubicBezTo>
                <a:cubicBezTo>
                  <a:pt x="452978" y="0"/>
                  <a:pt x="583628" y="130650"/>
                  <a:pt x="583628" y="291814"/>
                </a:cubicBezTo>
                <a:cubicBezTo>
                  <a:pt x="583628" y="452978"/>
                  <a:pt x="452978" y="583628"/>
                  <a:pt x="291814" y="583628"/>
                </a:cubicBezTo>
                <a:cubicBezTo>
                  <a:pt x="130650" y="583628"/>
                  <a:pt x="0" y="452978"/>
                  <a:pt x="0" y="291814"/>
                </a:cubicBezTo>
                <a:close/>
              </a:path>
            </a:pathLst>
          </a:custGeom>
          <a:solidFill>
            <a:srgbClr val="002664"/>
          </a:solidFill>
          <a:ln w="12700" cap="flat" cmpd="sng" algn="ctr">
            <a:solidFill>
              <a:srgbClr val="FFFFFF">
                <a:hueOff val="0"/>
                <a:satOff val="0"/>
                <a:lumOff val="0"/>
                <a:alphaOff val="0"/>
              </a:srgbClr>
            </a:solidFill>
            <a:prstDash val="solid"/>
            <a:miter lim="800000"/>
          </a:ln>
          <a:effectLst/>
        </p:spPr>
        <p:txBody>
          <a:bodyPr spcFirstLastPara="0" vert="horz" wrap="square" lIns="100710" tIns="100710" rIns="100710" bIns="10071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AU" sz="1800" b="0" i="0" u="none" strike="noStrike" kern="0" cap="none" spc="0" normalizeH="0" baseline="0" noProof="0">
              <a:ln>
                <a:noFill/>
              </a:ln>
              <a:solidFill>
                <a:srgbClr val="002664"/>
              </a:solidFill>
              <a:effectLst/>
              <a:uLnTx/>
              <a:uFillTx/>
              <a:latin typeface="Public Sans" pitchFamily="2" charset="0"/>
              <a:ea typeface="+mn-ea"/>
              <a:cs typeface="+mn-cs"/>
            </a:endParaRPr>
          </a:p>
        </p:txBody>
      </p:sp>
      <p:pic>
        <p:nvPicPr>
          <p:cNvPr id="17" name="Graphic 16" descr="Smart Phone with solid fill">
            <a:extLst>
              <a:ext uri="{FF2B5EF4-FFF2-40B4-BE49-F238E27FC236}">
                <a16:creationId xmlns:a16="http://schemas.microsoft.com/office/drawing/2014/main" id="{D5434BC8-70EC-AD31-7FBC-4B6A3B51646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32490" y="4359977"/>
            <a:ext cx="556170" cy="548459"/>
          </a:xfrm>
          <a:prstGeom prst="rect">
            <a:avLst/>
          </a:prstGeom>
        </p:spPr>
      </p:pic>
      <p:sp>
        <p:nvSpPr>
          <p:cNvPr id="20" name="Freeform: Shape 19">
            <a:extLst>
              <a:ext uri="{FF2B5EF4-FFF2-40B4-BE49-F238E27FC236}">
                <a16:creationId xmlns:a16="http://schemas.microsoft.com/office/drawing/2014/main" id="{D5A12EE4-2580-CE98-85F0-CE6D41214097}"/>
              </a:ext>
            </a:extLst>
          </p:cNvPr>
          <p:cNvSpPr/>
          <p:nvPr/>
        </p:nvSpPr>
        <p:spPr>
          <a:xfrm>
            <a:off x="10277939" y="2732708"/>
            <a:ext cx="810721" cy="795114"/>
          </a:xfrm>
          <a:custGeom>
            <a:avLst/>
            <a:gdLst>
              <a:gd name="connsiteX0" fmla="*/ 0 w 583627"/>
              <a:gd name="connsiteY0" fmla="*/ 291814 h 583627"/>
              <a:gd name="connsiteX1" fmla="*/ 291814 w 583627"/>
              <a:gd name="connsiteY1" fmla="*/ 0 h 583627"/>
              <a:gd name="connsiteX2" fmla="*/ 583628 w 583627"/>
              <a:gd name="connsiteY2" fmla="*/ 291814 h 583627"/>
              <a:gd name="connsiteX3" fmla="*/ 291814 w 583627"/>
              <a:gd name="connsiteY3" fmla="*/ 583628 h 583627"/>
              <a:gd name="connsiteX4" fmla="*/ 0 w 583627"/>
              <a:gd name="connsiteY4" fmla="*/ 291814 h 58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7" h="583627">
                <a:moveTo>
                  <a:pt x="0" y="291814"/>
                </a:moveTo>
                <a:cubicBezTo>
                  <a:pt x="0" y="130650"/>
                  <a:pt x="130650" y="0"/>
                  <a:pt x="291814" y="0"/>
                </a:cubicBezTo>
                <a:cubicBezTo>
                  <a:pt x="452978" y="0"/>
                  <a:pt x="583628" y="130650"/>
                  <a:pt x="583628" y="291814"/>
                </a:cubicBezTo>
                <a:cubicBezTo>
                  <a:pt x="583628" y="452978"/>
                  <a:pt x="452978" y="583628"/>
                  <a:pt x="291814" y="583628"/>
                </a:cubicBezTo>
                <a:cubicBezTo>
                  <a:pt x="130650" y="583628"/>
                  <a:pt x="0" y="452978"/>
                  <a:pt x="0" y="291814"/>
                </a:cubicBezTo>
                <a:close/>
              </a:path>
            </a:pathLst>
          </a:custGeom>
          <a:solidFill>
            <a:srgbClr val="002664"/>
          </a:solidFill>
          <a:ln w="12700" cap="flat" cmpd="sng" algn="ctr">
            <a:solidFill>
              <a:srgbClr val="FFFFFF">
                <a:hueOff val="0"/>
                <a:satOff val="0"/>
                <a:lumOff val="0"/>
                <a:alphaOff val="0"/>
              </a:srgbClr>
            </a:solidFill>
            <a:prstDash val="solid"/>
            <a:miter lim="800000"/>
          </a:ln>
          <a:effectLst/>
        </p:spPr>
        <p:txBody>
          <a:bodyPr spcFirstLastPara="0" vert="horz" wrap="square" lIns="100710" tIns="100710" rIns="100710" bIns="10071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AU" sz="1800" b="0" i="0" u="none" strike="noStrike" kern="0" cap="none" spc="0" normalizeH="0" baseline="0" noProof="0">
              <a:ln>
                <a:noFill/>
              </a:ln>
              <a:solidFill>
                <a:srgbClr val="002664"/>
              </a:solidFill>
              <a:effectLst/>
              <a:uLnTx/>
              <a:uFillTx/>
              <a:latin typeface="Public Sans" pitchFamily="2" charset="0"/>
              <a:ea typeface="+mn-ea"/>
              <a:cs typeface="+mn-cs"/>
            </a:endParaRPr>
          </a:p>
        </p:txBody>
      </p:sp>
      <p:pic>
        <p:nvPicPr>
          <p:cNvPr id="13" name="Graphic 12" descr="Internet with solid fill">
            <a:extLst>
              <a:ext uri="{FF2B5EF4-FFF2-40B4-BE49-F238E27FC236}">
                <a16:creationId xmlns:a16="http://schemas.microsoft.com/office/drawing/2014/main" id="{3843EAD2-9666-A15B-0C95-8F91A9CD53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435111" y="2850129"/>
            <a:ext cx="584525" cy="576420"/>
          </a:xfrm>
          <a:prstGeom prst="rect">
            <a:avLst/>
          </a:prstGeom>
        </p:spPr>
      </p:pic>
      <p:sp>
        <p:nvSpPr>
          <p:cNvPr id="23" name="Freeform: Shape 22">
            <a:extLst>
              <a:ext uri="{FF2B5EF4-FFF2-40B4-BE49-F238E27FC236}">
                <a16:creationId xmlns:a16="http://schemas.microsoft.com/office/drawing/2014/main" id="{498D437D-3FA2-3F81-7A9D-AC75930BC285}"/>
              </a:ext>
            </a:extLst>
          </p:cNvPr>
          <p:cNvSpPr/>
          <p:nvPr/>
        </p:nvSpPr>
        <p:spPr>
          <a:xfrm>
            <a:off x="9241733" y="2272938"/>
            <a:ext cx="810721" cy="795114"/>
          </a:xfrm>
          <a:custGeom>
            <a:avLst/>
            <a:gdLst>
              <a:gd name="connsiteX0" fmla="*/ 0 w 583627"/>
              <a:gd name="connsiteY0" fmla="*/ 291814 h 583627"/>
              <a:gd name="connsiteX1" fmla="*/ 291814 w 583627"/>
              <a:gd name="connsiteY1" fmla="*/ 0 h 583627"/>
              <a:gd name="connsiteX2" fmla="*/ 583628 w 583627"/>
              <a:gd name="connsiteY2" fmla="*/ 291814 h 583627"/>
              <a:gd name="connsiteX3" fmla="*/ 291814 w 583627"/>
              <a:gd name="connsiteY3" fmla="*/ 583628 h 583627"/>
              <a:gd name="connsiteX4" fmla="*/ 0 w 583627"/>
              <a:gd name="connsiteY4" fmla="*/ 291814 h 58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27" h="583627">
                <a:moveTo>
                  <a:pt x="0" y="291814"/>
                </a:moveTo>
                <a:cubicBezTo>
                  <a:pt x="0" y="130650"/>
                  <a:pt x="130650" y="0"/>
                  <a:pt x="291814" y="0"/>
                </a:cubicBezTo>
                <a:cubicBezTo>
                  <a:pt x="452978" y="0"/>
                  <a:pt x="583628" y="130650"/>
                  <a:pt x="583628" y="291814"/>
                </a:cubicBezTo>
                <a:cubicBezTo>
                  <a:pt x="583628" y="452978"/>
                  <a:pt x="452978" y="583628"/>
                  <a:pt x="291814" y="583628"/>
                </a:cubicBezTo>
                <a:cubicBezTo>
                  <a:pt x="130650" y="583628"/>
                  <a:pt x="0" y="452978"/>
                  <a:pt x="0" y="291814"/>
                </a:cubicBezTo>
                <a:close/>
              </a:path>
            </a:pathLst>
          </a:custGeom>
          <a:solidFill>
            <a:srgbClr val="002664"/>
          </a:solidFill>
          <a:ln w="12700" cap="flat" cmpd="sng" algn="ctr">
            <a:solidFill>
              <a:srgbClr val="FFFFFF">
                <a:hueOff val="0"/>
                <a:satOff val="0"/>
                <a:lumOff val="0"/>
                <a:alphaOff val="0"/>
              </a:srgbClr>
            </a:solidFill>
            <a:prstDash val="solid"/>
            <a:miter lim="800000"/>
          </a:ln>
          <a:effectLst/>
        </p:spPr>
        <p:txBody>
          <a:bodyPr spcFirstLastPara="0" vert="horz" wrap="square" lIns="100710" tIns="100710" rIns="100710" bIns="10071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AU" sz="1800" b="0" i="0" u="none" strike="noStrike" kern="0" cap="none" spc="0" normalizeH="0" baseline="0" noProof="0">
              <a:ln>
                <a:noFill/>
              </a:ln>
              <a:solidFill>
                <a:srgbClr val="002664"/>
              </a:solidFill>
              <a:effectLst/>
              <a:uLnTx/>
              <a:uFillTx/>
              <a:latin typeface="Public Sans" pitchFamily="2" charset="0"/>
              <a:ea typeface="+mn-ea"/>
              <a:cs typeface="+mn-cs"/>
            </a:endParaRPr>
          </a:p>
        </p:txBody>
      </p:sp>
      <p:pic>
        <p:nvPicPr>
          <p:cNvPr id="19" name="Graphic 18" descr="Remote learning language with solid fill">
            <a:extLst>
              <a:ext uri="{FF2B5EF4-FFF2-40B4-BE49-F238E27FC236}">
                <a16:creationId xmlns:a16="http://schemas.microsoft.com/office/drawing/2014/main" id="{B3BECD17-8DD6-95E7-F5BC-C9C197B0895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394193" y="2398765"/>
            <a:ext cx="551996" cy="544342"/>
          </a:xfrm>
          <a:prstGeom prst="rect">
            <a:avLst/>
          </a:prstGeom>
        </p:spPr>
      </p:pic>
    </p:spTree>
    <p:extLst>
      <p:ext uri="{BB962C8B-B14F-4D97-AF65-F5344CB8AC3E}">
        <p14:creationId xmlns:p14="http://schemas.microsoft.com/office/powerpoint/2010/main" val="673392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03AD-2669-D01A-9D00-1968F9A40127}"/>
              </a:ext>
            </a:extLst>
          </p:cNvPr>
          <p:cNvSpPr>
            <a:spLocks noGrp="1"/>
          </p:cNvSpPr>
          <p:nvPr>
            <p:ph type="title"/>
          </p:nvPr>
        </p:nvSpPr>
        <p:spPr>
          <a:xfrm>
            <a:off x="360000" y="526998"/>
            <a:ext cx="9720000" cy="1009652"/>
          </a:xfrm>
        </p:spPr>
        <p:txBody>
          <a:bodyPr/>
          <a:lstStyle/>
          <a:p>
            <a:r>
              <a:rPr lang="en-AU"/>
              <a:t>Setting the scene: Ageing and health</a:t>
            </a:r>
          </a:p>
        </p:txBody>
      </p:sp>
      <p:sp>
        <p:nvSpPr>
          <p:cNvPr id="4" name="Slide Number Placeholder 3">
            <a:extLst>
              <a:ext uri="{FF2B5EF4-FFF2-40B4-BE49-F238E27FC236}">
                <a16:creationId xmlns:a16="http://schemas.microsoft.com/office/drawing/2014/main" id="{B06A77B5-B73F-DF89-F0E9-7FE4788C749B}"/>
              </a:ext>
            </a:extLst>
          </p:cNvPr>
          <p:cNvSpPr>
            <a:spLocks noGrp="1"/>
          </p:cNvSpPr>
          <p:nvPr>
            <p:ph type="sldNum" sz="quarter" idx="12"/>
          </p:nvPr>
        </p:nvSpPr>
        <p:spPr/>
        <p:txBody>
          <a:bodyPr/>
          <a:lstStyle/>
          <a:p>
            <a:fld id="{10A01DC5-1685-4615-8240-15192985C6A2}" type="slidenum">
              <a:rPr lang="en-AU" smtClean="0"/>
              <a:t>22</a:t>
            </a:fld>
            <a:endParaRPr lang="en-AU"/>
          </a:p>
        </p:txBody>
      </p:sp>
      <p:sp>
        <p:nvSpPr>
          <p:cNvPr id="6" name="TextBox 5">
            <a:extLst>
              <a:ext uri="{FF2B5EF4-FFF2-40B4-BE49-F238E27FC236}">
                <a16:creationId xmlns:a16="http://schemas.microsoft.com/office/drawing/2014/main" id="{29A56186-ED5E-C006-6F40-1CA43303A3FF}"/>
              </a:ext>
            </a:extLst>
          </p:cNvPr>
          <p:cNvSpPr txBox="1"/>
          <p:nvPr/>
        </p:nvSpPr>
        <p:spPr>
          <a:xfrm>
            <a:off x="1493284" y="2454364"/>
            <a:ext cx="2660695" cy="830997"/>
          </a:xfrm>
          <a:prstGeom prst="rect">
            <a:avLst/>
          </a:prstGeom>
          <a:noFill/>
        </p:spPr>
        <p:txBody>
          <a:bodyPr wrap="square" lIns="91440" tIns="45720" rIns="91440" bIns="45720" anchor="t">
            <a:spAutoFit/>
          </a:bodyPr>
          <a:lstStyle/>
          <a:p>
            <a:pPr marL="0" lvl="2" defTabSz="609585">
              <a:defRPr/>
            </a:pPr>
            <a:r>
              <a:rPr kumimoji="0" lang="en-AU" sz="2000" b="1" i="0" u="none" strike="noStrike" kern="1200" cap="none" spc="0" normalizeH="0" baseline="0" noProof="0">
                <a:ln>
                  <a:noFill/>
                </a:ln>
                <a:solidFill>
                  <a:srgbClr val="22272B"/>
                </a:solidFill>
                <a:effectLst/>
                <a:uLnTx/>
                <a:uFillTx/>
                <a:latin typeface="Public Sans"/>
              </a:rPr>
              <a:t>58% </a:t>
            </a:r>
          </a:p>
          <a:p>
            <a:pPr marL="0" lvl="2" defTabSz="609585">
              <a:defRPr/>
            </a:pPr>
            <a:r>
              <a:rPr kumimoji="0" lang="en-AU" sz="1400" i="0" u="none" strike="noStrike" kern="1200" cap="none" spc="0" normalizeH="0" baseline="0" noProof="0">
                <a:ln>
                  <a:noFill/>
                </a:ln>
                <a:solidFill>
                  <a:srgbClr val="22272B"/>
                </a:solidFill>
                <a:effectLst/>
                <a:uLnTx/>
                <a:uFillTx/>
                <a:latin typeface="Public Sans Light"/>
              </a:rPr>
              <a:t>of adults 75 or older are physically inactive.</a:t>
            </a:r>
            <a:endParaRPr lang="en-AU" sz="1400" i="0" u="none" strike="noStrike" kern="1200" cap="none" spc="0" normalizeH="0" baseline="0" noProof="0">
              <a:ln>
                <a:noFill/>
              </a:ln>
              <a:solidFill>
                <a:srgbClr val="22272B"/>
              </a:solidFill>
              <a:effectLst/>
              <a:uLnTx/>
              <a:uFillTx/>
              <a:latin typeface="Public Sans Light"/>
            </a:endParaRPr>
          </a:p>
        </p:txBody>
      </p:sp>
      <p:sp>
        <p:nvSpPr>
          <p:cNvPr id="24" name="TextBox 23">
            <a:extLst>
              <a:ext uri="{FF2B5EF4-FFF2-40B4-BE49-F238E27FC236}">
                <a16:creationId xmlns:a16="http://schemas.microsoft.com/office/drawing/2014/main" id="{F00AE0D1-BE61-8140-55AA-514855C45194}"/>
              </a:ext>
            </a:extLst>
          </p:cNvPr>
          <p:cNvSpPr txBox="1"/>
          <p:nvPr/>
        </p:nvSpPr>
        <p:spPr>
          <a:xfrm>
            <a:off x="2286271" y="5497486"/>
            <a:ext cx="7619458" cy="584775"/>
          </a:xfrm>
          <a:prstGeom prst="rect">
            <a:avLst/>
          </a:prstGeom>
          <a:solidFill>
            <a:schemeClr val="bg2"/>
          </a:solidFill>
        </p:spPr>
        <p:txBody>
          <a:bodyPr wrap="square" lIns="91440" tIns="45720" rIns="91440" bIns="45720" anchor="t">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AU" sz="1600" b="0" i="0" u="none" strike="noStrike" kern="1200" cap="none" spc="0" normalizeH="0" baseline="0" noProof="0">
                <a:ln>
                  <a:noFill/>
                </a:ln>
                <a:solidFill>
                  <a:schemeClr val="bg1"/>
                </a:solidFill>
                <a:effectLst/>
                <a:uLnTx/>
                <a:uFillTx/>
                <a:latin typeface="Public Sans Light"/>
              </a:rPr>
              <a:t>Declines in health and function can be linked to reduced physical activity and chronic disease, rather than true physiological ageing.</a:t>
            </a:r>
            <a:r>
              <a:rPr kumimoji="0" lang="en-US" sz="1600" b="0" i="0" u="none" strike="noStrike" kern="1200" cap="none" spc="0" normalizeH="0" baseline="0" noProof="0">
                <a:ln>
                  <a:noFill/>
                </a:ln>
                <a:solidFill>
                  <a:schemeClr val="bg1"/>
                </a:solidFill>
                <a:effectLst/>
                <a:uLnTx/>
                <a:uFillTx/>
                <a:latin typeface="Public Sans Light"/>
              </a:rPr>
              <a:t>​</a:t>
            </a:r>
            <a:endParaRPr lang="en-US">
              <a:solidFill>
                <a:schemeClr val="bg1"/>
              </a:solidFill>
              <a:latin typeface="Public Sans Light"/>
            </a:endParaRPr>
          </a:p>
        </p:txBody>
      </p:sp>
      <p:sp>
        <p:nvSpPr>
          <p:cNvPr id="25" name="TextBox 24">
            <a:extLst>
              <a:ext uri="{FF2B5EF4-FFF2-40B4-BE49-F238E27FC236}">
                <a16:creationId xmlns:a16="http://schemas.microsoft.com/office/drawing/2014/main" id="{68F9C33C-B74A-8BD0-4844-4711C7929A17}"/>
              </a:ext>
            </a:extLst>
          </p:cNvPr>
          <p:cNvSpPr txBox="1"/>
          <p:nvPr/>
        </p:nvSpPr>
        <p:spPr>
          <a:xfrm>
            <a:off x="360000" y="1739380"/>
            <a:ext cx="10961347" cy="538609"/>
          </a:xfrm>
          <a:prstGeom prst="rect">
            <a:avLst/>
          </a:prstGeom>
          <a:noFill/>
        </p:spPr>
        <p:txBody>
          <a:bodyPr wrap="square" lIns="0" tIns="0" rIns="0" bIns="0" rtlCol="0" anchor="t">
            <a:spAutoFit/>
          </a:bodyPr>
          <a:lstStyle/>
          <a:p>
            <a:pPr>
              <a:spcAft>
                <a:spcPts val="600"/>
              </a:spcAft>
            </a:pPr>
            <a:r>
              <a:rPr kumimoji="0" lang="en-AU" sz="1600" b="0" i="0" u="none" strike="noStrike" kern="1200" cap="none" spc="0" normalizeH="0" baseline="0" noProof="0">
                <a:ln>
                  <a:noFill/>
                </a:ln>
                <a:solidFill>
                  <a:srgbClr val="22272B"/>
                </a:solidFill>
                <a:effectLst/>
                <a:uLnTx/>
                <a:uFillTx/>
                <a:latin typeface="Public Sans Light"/>
              </a:rPr>
              <a:t>Australians are living longer, but the proportion of life spent in full health is not improving in parallel. </a:t>
            </a:r>
            <a:endParaRPr lang="en-AU" sz="1600" b="0" i="0" u="none" strike="noStrike" kern="1200" cap="none" spc="0" normalizeH="0" baseline="0" noProof="0">
              <a:ln>
                <a:noFill/>
              </a:ln>
              <a:solidFill>
                <a:srgbClr val="22272B"/>
              </a:solidFill>
              <a:effectLst/>
              <a:uLnTx/>
              <a:uFillTx/>
              <a:latin typeface="Public Sans Light"/>
            </a:endParaRPr>
          </a:p>
          <a:p>
            <a:pPr algn="l">
              <a:spcAft>
                <a:spcPts val="600"/>
              </a:spcAft>
            </a:pPr>
            <a:endParaRPr lang="en-AU" sz="1400"/>
          </a:p>
        </p:txBody>
      </p:sp>
      <p:sp>
        <p:nvSpPr>
          <p:cNvPr id="28" name="Oval 27">
            <a:extLst>
              <a:ext uri="{FF2B5EF4-FFF2-40B4-BE49-F238E27FC236}">
                <a16:creationId xmlns:a16="http://schemas.microsoft.com/office/drawing/2014/main" id="{10E2669B-83A6-EFF0-2941-DAD6AC095AC7}"/>
              </a:ext>
            </a:extLst>
          </p:cNvPr>
          <p:cNvSpPr/>
          <p:nvPr/>
        </p:nvSpPr>
        <p:spPr>
          <a:xfrm>
            <a:off x="394914" y="2347382"/>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69391C8F-D1BD-7787-93A9-B901EB68477A}"/>
              </a:ext>
            </a:extLst>
          </p:cNvPr>
          <p:cNvSpPr/>
          <p:nvPr/>
        </p:nvSpPr>
        <p:spPr>
          <a:xfrm>
            <a:off x="394914" y="3965482"/>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ED9C0551-C790-0C79-D53A-CD992D5D3AAC}"/>
              </a:ext>
            </a:extLst>
          </p:cNvPr>
          <p:cNvSpPr/>
          <p:nvPr/>
        </p:nvSpPr>
        <p:spPr>
          <a:xfrm>
            <a:off x="3967171" y="2376270"/>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91F67982-06A5-43EC-3089-48477761BE31}"/>
              </a:ext>
            </a:extLst>
          </p:cNvPr>
          <p:cNvSpPr/>
          <p:nvPr/>
        </p:nvSpPr>
        <p:spPr>
          <a:xfrm>
            <a:off x="4009416" y="3978305"/>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086F235B-5360-3B78-E165-C4E403C06AC0}"/>
              </a:ext>
            </a:extLst>
          </p:cNvPr>
          <p:cNvSpPr/>
          <p:nvPr/>
        </p:nvSpPr>
        <p:spPr>
          <a:xfrm>
            <a:off x="8317362" y="2376270"/>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0C8A1FE2-6DC4-4651-A10F-7785AC138641}"/>
              </a:ext>
            </a:extLst>
          </p:cNvPr>
          <p:cNvSpPr/>
          <p:nvPr/>
        </p:nvSpPr>
        <p:spPr>
          <a:xfrm>
            <a:off x="8315866" y="3970322"/>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7ED9C538-3423-F40C-1308-C5716A11A055}"/>
              </a:ext>
            </a:extLst>
          </p:cNvPr>
          <p:cNvSpPr txBox="1"/>
          <p:nvPr/>
        </p:nvSpPr>
        <p:spPr>
          <a:xfrm>
            <a:off x="1522935" y="4050397"/>
            <a:ext cx="2309223" cy="1046440"/>
          </a:xfrm>
          <a:prstGeom prst="rect">
            <a:avLst/>
          </a:prstGeom>
          <a:noFill/>
        </p:spPr>
        <p:txBody>
          <a:bodyPr wrap="square" lIns="91440" tIns="45720" rIns="91440" bIns="45720" anchor="t">
            <a:spAutoFit/>
          </a:bodyPr>
          <a:lstStyle/>
          <a:p>
            <a:pPr marL="0" lvl="2" defTabSz="609585">
              <a:defRPr/>
            </a:pPr>
            <a:r>
              <a:rPr kumimoji="0" lang="en-AU" sz="2000" b="1" i="0" u="none" strike="noStrike" kern="1200" cap="none" spc="0" normalizeH="0" baseline="0" noProof="0">
                <a:ln>
                  <a:noFill/>
                </a:ln>
                <a:solidFill>
                  <a:srgbClr val="22272B"/>
                </a:solidFill>
                <a:effectLst/>
                <a:uLnTx/>
                <a:uFillTx/>
                <a:latin typeface="Public Sans"/>
              </a:rPr>
              <a:t>50% </a:t>
            </a:r>
          </a:p>
          <a:p>
            <a:pPr marL="0" lvl="2" defTabSz="609585">
              <a:defRPr/>
            </a:pPr>
            <a:r>
              <a:rPr kumimoji="0" lang="en-AU" sz="1400" i="0" u="none" strike="noStrike" kern="1200" cap="none" spc="0" normalizeH="0" baseline="0" noProof="0">
                <a:ln>
                  <a:noFill/>
                </a:ln>
                <a:solidFill>
                  <a:srgbClr val="22272B"/>
                </a:solidFill>
                <a:effectLst/>
                <a:uLnTx/>
                <a:uFillTx/>
                <a:latin typeface="Public Sans Light"/>
              </a:rPr>
              <a:t>of older adults are either at risk of malnutrition or are malnourished.</a:t>
            </a:r>
            <a:endParaRPr lang="en-AU" sz="1400" i="0" u="none" strike="noStrike" kern="1200" cap="none" spc="0" normalizeH="0" baseline="0" noProof="0">
              <a:ln>
                <a:noFill/>
              </a:ln>
              <a:solidFill>
                <a:srgbClr val="22272B"/>
              </a:solidFill>
              <a:effectLst/>
              <a:uLnTx/>
              <a:uFillTx/>
              <a:latin typeface="Public Sans Light"/>
            </a:endParaRPr>
          </a:p>
        </p:txBody>
      </p:sp>
      <p:sp>
        <p:nvSpPr>
          <p:cNvPr id="37" name="TextBox 36">
            <a:extLst>
              <a:ext uri="{FF2B5EF4-FFF2-40B4-BE49-F238E27FC236}">
                <a16:creationId xmlns:a16="http://schemas.microsoft.com/office/drawing/2014/main" id="{5E3E9B91-B5E0-5728-B285-BCD51F70A549}"/>
              </a:ext>
            </a:extLst>
          </p:cNvPr>
          <p:cNvSpPr txBox="1"/>
          <p:nvPr/>
        </p:nvSpPr>
        <p:spPr>
          <a:xfrm>
            <a:off x="5131512" y="2438032"/>
            <a:ext cx="3003679" cy="1261884"/>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22272B"/>
                </a:solidFill>
                <a:effectLst/>
                <a:uLnTx/>
                <a:uFillTx/>
                <a:latin typeface="Public Sans"/>
              </a:rPr>
              <a:t>80%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srgbClr val="22272B"/>
                </a:solidFill>
                <a:effectLst/>
                <a:uLnTx/>
                <a:uFillTx/>
                <a:latin typeface="Public Sans Light"/>
              </a:rPr>
              <a:t>o</a:t>
            </a:r>
            <a:r>
              <a:rPr kumimoji="0" lang="en-AU" sz="1400" b="0" i="0" u="none" strike="noStrike" kern="1200" cap="none" spc="0" normalizeH="0" baseline="0" noProof="0">
                <a:ln>
                  <a:noFill/>
                </a:ln>
                <a:solidFill>
                  <a:srgbClr val="22272B"/>
                </a:solidFill>
                <a:effectLst/>
                <a:uLnTx/>
                <a:uFillTx/>
                <a:latin typeface="Public Sans Light"/>
              </a:rPr>
              <a:t>f adults aged 65+ live with at least one </a:t>
            </a:r>
            <a:r>
              <a:rPr kumimoji="0" lang="en-AU" sz="1400" i="0" u="none" strike="noStrike" kern="1200" cap="none" spc="0" normalizeH="0" baseline="0" noProof="0">
                <a:ln>
                  <a:noFill/>
                </a:ln>
                <a:solidFill>
                  <a:srgbClr val="22272B"/>
                </a:solidFill>
                <a:effectLst/>
                <a:uLnTx/>
                <a:uFillTx/>
                <a:latin typeface="Public Sans Light"/>
              </a:rPr>
              <a:t>chronic health condition. Older adults account for </a:t>
            </a:r>
            <a:r>
              <a:rPr kumimoji="0" lang="en-AU" sz="1400" b="1" i="0" u="none" strike="noStrike" kern="1200" cap="none" spc="0" normalizeH="0" baseline="0" noProof="0">
                <a:ln>
                  <a:noFill/>
                </a:ln>
                <a:solidFill>
                  <a:srgbClr val="22272B"/>
                </a:solidFill>
                <a:effectLst/>
                <a:uLnTx/>
                <a:uFillTx/>
                <a:latin typeface="Public Sans Light"/>
              </a:rPr>
              <a:t>42% </a:t>
            </a:r>
            <a:r>
              <a:rPr kumimoji="0" lang="en-AU" sz="1400" i="0" u="none" strike="noStrike" kern="1200" cap="none" spc="0" normalizeH="0" baseline="0" noProof="0">
                <a:ln>
                  <a:noFill/>
                </a:ln>
                <a:solidFill>
                  <a:srgbClr val="22272B"/>
                </a:solidFill>
                <a:effectLst/>
                <a:uLnTx/>
                <a:uFillTx/>
                <a:latin typeface="Public Sans Light"/>
              </a:rPr>
              <a:t>of hospitalisations.</a:t>
            </a:r>
            <a:endParaRPr lang="en-AU" sz="1400" i="0" u="none" strike="noStrike" kern="1200" cap="none" spc="0" normalizeH="0" baseline="0" noProof="0">
              <a:ln>
                <a:noFill/>
              </a:ln>
              <a:solidFill>
                <a:srgbClr val="22272B"/>
              </a:solidFill>
              <a:effectLst/>
              <a:uLnTx/>
              <a:uFillTx/>
              <a:latin typeface="Public Sans Light"/>
            </a:endParaRPr>
          </a:p>
        </p:txBody>
      </p:sp>
      <p:sp>
        <p:nvSpPr>
          <p:cNvPr id="38" name="TextBox 37">
            <a:extLst>
              <a:ext uri="{FF2B5EF4-FFF2-40B4-BE49-F238E27FC236}">
                <a16:creationId xmlns:a16="http://schemas.microsoft.com/office/drawing/2014/main" id="{6E1AF899-B8B7-6709-1F05-1FF868CCD355}"/>
              </a:ext>
            </a:extLst>
          </p:cNvPr>
          <p:cNvSpPr txBox="1"/>
          <p:nvPr/>
        </p:nvSpPr>
        <p:spPr>
          <a:xfrm>
            <a:off x="5157101" y="4082123"/>
            <a:ext cx="2811945" cy="104644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2000" b="1">
                <a:solidFill>
                  <a:srgbClr val="22272B"/>
                </a:solidFill>
                <a:latin typeface="Public Sans"/>
              </a:rPr>
              <a:t>75+ years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i="0" u="none" strike="noStrike" kern="1200" cap="none" spc="0" normalizeH="0" baseline="0" noProof="0">
                <a:ln>
                  <a:noFill/>
                </a:ln>
                <a:solidFill>
                  <a:srgbClr val="22272B"/>
                </a:solidFill>
                <a:effectLst/>
                <a:uLnTx/>
                <a:uFillTx/>
                <a:latin typeface="Public Sans Light"/>
              </a:rPr>
              <a:t>Poorer health outcomes</a:t>
            </a:r>
            <a:r>
              <a:rPr kumimoji="0" lang="en-AU" sz="1400" b="1" i="0" u="none" strike="noStrike" kern="1200" cap="none" spc="0" normalizeH="0" baseline="0" noProof="0">
                <a:ln>
                  <a:noFill/>
                </a:ln>
                <a:solidFill>
                  <a:srgbClr val="22272B"/>
                </a:solidFill>
                <a:effectLst/>
                <a:uLnTx/>
                <a:uFillTx/>
                <a:latin typeface="Public Sans Light"/>
              </a:rPr>
              <a:t> </a:t>
            </a:r>
            <a:r>
              <a:rPr kumimoji="0" lang="en-AU" sz="1400" b="0" i="0" u="none" strike="noStrike" kern="1200" cap="none" spc="0" normalizeH="0" baseline="0" noProof="0">
                <a:ln>
                  <a:noFill/>
                </a:ln>
                <a:solidFill>
                  <a:srgbClr val="22272B"/>
                </a:solidFill>
                <a:effectLst/>
                <a:uLnTx/>
                <a:uFillTx/>
                <a:latin typeface="Public Sans Light"/>
              </a:rPr>
              <a:t>for those aged over 75 and priority population groups.</a:t>
            </a:r>
            <a:endParaRPr kumimoji="0" lang="en-AU" sz="1400" b="0" i="0" u="none" strike="noStrike" kern="1200" cap="none" spc="0" normalizeH="0" baseline="0" noProof="0">
              <a:ln>
                <a:noFill/>
              </a:ln>
              <a:solidFill>
                <a:sysClr val="windowText" lastClr="000000"/>
              </a:solidFill>
              <a:effectLst/>
              <a:uLnTx/>
              <a:uFillTx/>
              <a:latin typeface="Public Sans Light"/>
            </a:endParaRPr>
          </a:p>
        </p:txBody>
      </p:sp>
      <p:sp>
        <p:nvSpPr>
          <p:cNvPr id="39" name="TextBox 38">
            <a:extLst>
              <a:ext uri="{FF2B5EF4-FFF2-40B4-BE49-F238E27FC236}">
                <a16:creationId xmlns:a16="http://schemas.microsoft.com/office/drawing/2014/main" id="{8F642118-4138-403C-0DF9-2458EE421450}"/>
              </a:ext>
            </a:extLst>
          </p:cNvPr>
          <p:cNvSpPr txBox="1"/>
          <p:nvPr/>
        </p:nvSpPr>
        <p:spPr>
          <a:xfrm>
            <a:off x="9443887" y="2427034"/>
            <a:ext cx="2335966" cy="1261884"/>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22272B"/>
                </a:solidFill>
                <a:effectLst/>
                <a:uLnTx/>
                <a:uFillTx/>
                <a:latin typeface="Public Sans"/>
              </a:rPr>
              <a:t>1 in 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72B"/>
                </a:solidFill>
                <a:effectLst/>
                <a:uLnTx/>
                <a:uFillTx/>
                <a:latin typeface="Public Sans Light"/>
              </a:rPr>
              <a:t>older adults </a:t>
            </a:r>
            <a:r>
              <a:rPr kumimoji="0" lang="en-AU" sz="1400" i="0" u="none" strike="noStrike" kern="1200" cap="none" spc="0" normalizeH="0" baseline="0" noProof="0">
                <a:ln>
                  <a:noFill/>
                </a:ln>
                <a:solidFill>
                  <a:srgbClr val="22272B"/>
                </a:solidFill>
                <a:effectLst/>
                <a:uLnTx/>
                <a:uFillTx/>
                <a:latin typeface="Public Sans Light"/>
              </a:rPr>
              <a:t>fall each year. </a:t>
            </a:r>
            <a:r>
              <a:rPr kumimoji="0" lang="en-US" sz="1400" b="0" i="0" u="none" strike="noStrike" kern="1200" cap="none" spc="0" normalizeH="0" baseline="0" noProof="0">
                <a:ln>
                  <a:noFill/>
                </a:ln>
                <a:solidFill>
                  <a:srgbClr val="22272B"/>
                </a:solidFill>
                <a:effectLst/>
                <a:uLnTx/>
                <a:uFillTx/>
                <a:latin typeface="Public Sans Light"/>
              </a:rPr>
              <a:t>Fall-related injury is the single largest cause of hospital presentations.</a:t>
            </a:r>
            <a:endParaRPr kumimoji="0" lang="en-AU" sz="1400" b="0" i="0" u="none" strike="noStrike" kern="1200" cap="none" spc="0" normalizeH="0" baseline="0" noProof="0">
              <a:ln>
                <a:noFill/>
              </a:ln>
              <a:solidFill>
                <a:sysClr val="windowText" lastClr="000000"/>
              </a:solidFill>
              <a:effectLst/>
              <a:uLnTx/>
              <a:uFillTx/>
              <a:latin typeface="Public Sans Light"/>
            </a:endParaRPr>
          </a:p>
        </p:txBody>
      </p:sp>
      <p:sp>
        <p:nvSpPr>
          <p:cNvPr id="40" name="TextBox 39">
            <a:extLst>
              <a:ext uri="{FF2B5EF4-FFF2-40B4-BE49-F238E27FC236}">
                <a16:creationId xmlns:a16="http://schemas.microsoft.com/office/drawing/2014/main" id="{A66BDCDA-0CE8-7549-5A27-2BF2C9154764}"/>
              </a:ext>
            </a:extLst>
          </p:cNvPr>
          <p:cNvSpPr txBox="1"/>
          <p:nvPr/>
        </p:nvSpPr>
        <p:spPr>
          <a:xfrm>
            <a:off x="9443887" y="4085383"/>
            <a:ext cx="2469372" cy="104644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22272B"/>
                </a:solidFill>
                <a:effectLst/>
                <a:uLnTx/>
                <a:uFillTx/>
                <a:latin typeface="Public Sans"/>
              </a:rPr>
              <a:t>66%</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72B"/>
                </a:solidFill>
                <a:effectLst/>
                <a:uLnTx/>
                <a:uFillTx/>
                <a:latin typeface="Public Sans Light"/>
              </a:rPr>
              <a:t>of adults 65-74 are overweight or obese and 60% of adults 75 or older.</a:t>
            </a:r>
            <a:r>
              <a:rPr kumimoji="0" lang="en-AU" sz="1400" b="0" i="0" u="none" strike="noStrike" kern="1200" cap="none" spc="0" normalizeH="0" baseline="0" noProof="0">
                <a:ln>
                  <a:noFill/>
                </a:ln>
                <a:solidFill>
                  <a:srgbClr val="22272B"/>
                </a:solidFill>
                <a:effectLst/>
                <a:uLnTx/>
                <a:uFillTx/>
                <a:latin typeface="Public Sans"/>
              </a:rPr>
              <a:t> </a:t>
            </a:r>
            <a:endParaRPr lang="en-AU" sz="1400" b="0" i="0" u="none" strike="noStrike" kern="1200" cap="none" spc="0" normalizeH="0" baseline="0" noProof="0">
              <a:ln>
                <a:noFill/>
              </a:ln>
              <a:solidFill>
                <a:srgbClr val="22272B"/>
              </a:solidFill>
              <a:effectLst/>
              <a:uLnTx/>
              <a:uFillTx/>
              <a:latin typeface="Public Sans"/>
            </a:endParaRPr>
          </a:p>
        </p:txBody>
      </p:sp>
      <p:pic>
        <p:nvPicPr>
          <p:cNvPr id="41" name="Graphic 40" descr="Medical with solid fill">
            <a:extLst>
              <a:ext uri="{FF2B5EF4-FFF2-40B4-BE49-F238E27FC236}">
                <a16:creationId xmlns:a16="http://schemas.microsoft.com/office/drawing/2014/main" id="{F186BA8A-2029-9D3D-2543-D5DA7A62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7118" y="2537883"/>
            <a:ext cx="683621" cy="683621"/>
          </a:xfrm>
          <a:prstGeom prst="rect">
            <a:avLst/>
          </a:prstGeom>
        </p:spPr>
      </p:pic>
      <p:pic>
        <p:nvPicPr>
          <p:cNvPr id="42" name="Graphic 41" descr="Man with cane with solid fill">
            <a:extLst>
              <a:ext uri="{FF2B5EF4-FFF2-40B4-BE49-F238E27FC236}">
                <a16:creationId xmlns:a16="http://schemas.microsoft.com/office/drawing/2014/main" id="{2BF5B958-3AAB-96F1-176C-58D950F6B6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8838" y="4141115"/>
            <a:ext cx="617697" cy="617697"/>
          </a:xfrm>
          <a:prstGeom prst="rect">
            <a:avLst/>
          </a:prstGeom>
        </p:spPr>
      </p:pic>
      <p:pic>
        <p:nvPicPr>
          <p:cNvPr id="43" name="Graphic 42" descr="Slippery with solid fill">
            <a:extLst>
              <a:ext uri="{FF2B5EF4-FFF2-40B4-BE49-F238E27FC236}">
                <a16:creationId xmlns:a16="http://schemas.microsoft.com/office/drawing/2014/main" id="{246C3F97-AEAE-E082-EDB3-628CFE9EC1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516146" y="2493692"/>
            <a:ext cx="654937" cy="654937"/>
          </a:xfrm>
          <a:prstGeom prst="rect">
            <a:avLst/>
          </a:prstGeom>
        </p:spPr>
      </p:pic>
      <p:pic>
        <p:nvPicPr>
          <p:cNvPr id="44" name="Graphic 43" descr="Weight Loss with solid fill">
            <a:extLst>
              <a:ext uri="{FF2B5EF4-FFF2-40B4-BE49-F238E27FC236}">
                <a16:creationId xmlns:a16="http://schemas.microsoft.com/office/drawing/2014/main" id="{A2CC6796-E08E-CF5B-A121-EFE0D53F5C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515984" y="4117335"/>
            <a:ext cx="641477" cy="641477"/>
          </a:xfrm>
          <a:prstGeom prst="rect">
            <a:avLst/>
          </a:prstGeom>
        </p:spPr>
      </p:pic>
      <p:pic>
        <p:nvPicPr>
          <p:cNvPr id="46" name="Graphic 45" descr="Grocery bag with solid fill">
            <a:extLst>
              <a:ext uri="{FF2B5EF4-FFF2-40B4-BE49-F238E27FC236}">
                <a16:creationId xmlns:a16="http://schemas.microsoft.com/office/drawing/2014/main" id="{1B27B00F-CEA4-502B-924D-A697A468CB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6707" y="4150680"/>
            <a:ext cx="608132" cy="608132"/>
          </a:xfrm>
          <a:prstGeom prst="rect">
            <a:avLst/>
          </a:prstGeom>
        </p:spPr>
      </p:pic>
      <p:pic>
        <p:nvPicPr>
          <p:cNvPr id="50" name="Picture 49">
            <a:extLst>
              <a:ext uri="{FF2B5EF4-FFF2-40B4-BE49-F238E27FC236}">
                <a16:creationId xmlns:a16="http://schemas.microsoft.com/office/drawing/2014/main" id="{4199BFA9-2F05-BE7F-E361-54C8C554BA34}"/>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546003" y="2485305"/>
            <a:ext cx="669540" cy="691373"/>
          </a:xfrm>
          <a:prstGeom prst="rect">
            <a:avLst/>
          </a:prstGeom>
        </p:spPr>
      </p:pic>
      <p:cxnSp>
        <p:nvCxnSpPr>
          <p:cNvPr id="52" name="Straight Connector 51">
            <a:extLst>
              <a:ext uri="{FF2B5EF4-FFF2-40B4-BE49-F238E27FC236}">
                <a16:creationId xmlns:a16="http://schemas.microsoft.com/office/drawing/2014/main" id="{565172D2-A6DE-C59B-EB90-A7B7EBED0D30}"/>
              </a:ext>
            </a:extLst>
          </p:cNvPr>
          <p:cNvCxnSpPr/>
          <p:nvPr/>
        </p:nvCxnSpPr>
        <p:spPr>
          <a:xfrm>
            <a:off x="3746090" y="2347382"/>
            <a:ext cx="0" cy="2749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8D608A-2DE5-3102-93D7-CA29B6F95E27}"/>
              </a:ext>
            </a:extLst>
          </p:cNvPr>
          <p:cNvCxnSpPr/>
          <p:nvPr/>
        </p:nvCxnSpPr>
        <p:spPr>
          <a:xfrm>
            <a:off x="8140106" y="2427034"/>
            <a:ext cx="0" cy="2749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58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079E77-766A-55F6-2B2F-6E86475E45BF}"/>
              </a:ext>
            </a:extLst>
          </p:cNvPr>
          <p:cNvSpPr/>
          <p:nvPr/>
        </p:nvSpPr>
        <p:spPr>
          <a:xfrm>
            <a:off x="695610" y="4049523"/>
            <a:ext cx="5029048" cy="19085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E44181CE-2A18-2EB9-79CC-39393F97E9BB}"/>
              </a:ext>
            </a:extLst>
          </p:cNvPr>
          <p:cNvSpPr/>
          <p:nvPr/>
        </p:nvSpPr>
        <p:spPr>
          <a:xfrm>
            <a:off x="6472059" y="4061498"/>
            <a:ext cx="4976908" cy="17086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31D35731-8411-BFFC-DE05-8C0634425801}"/>
              </a:ext>
            </a:extLst>
          </p:cNvPr>
          <p:cNvSpPr>
            <a:spLocks noGrp="1"/>
          </p:cNvSpPr>
          <p:nvPr>
            <p:ph type="sldNum" sz="quarter" idx="12"/>
          </p:nvPr>
        </p:nvSpPr>
        <p:spPr/>
        <p:txBody>
          <a:bodyPr/>
          <a:lstStyle/>
          <a:p>
            <a:fld id="{10A01DC5-1685-4615-8240-15192985C6A2}" type="slidenum">
              <a:rPr lang="en-AU" smtClean="0"/>
              <a:t>23</a:t>
            </a:fld>
            <a:endParaRPr lang="en-AU"/>
          </a:p>
        </p:txBody>
      </p:sp>
      <p:sp>
        <p:nvSpPr>
          <p:cNvPr id="5" name="Title 1">
            <a:extLst>
              <a:ext uri="{FF2B5EF4-FFF2-40B4-BE49-F238E27FC236}">
                <a16:creationId xmlns:a16="http://schemas.microsoft.com/office/drawing/2014/main" id="{2E26B12C-B4AF-5823-B9E7-2E4D3372A1F9}"/>
              </a:ext>
            </a:extLst>
          </p:cNvPr>
          <p:cNvSpPr txBox="1">
            <a:spLocks/>
          </p:cNvSpPr>
          <p:nvPr/>
        </p:nvSpPr>
        <p:spPr>
          <a:xfrm>
            <a:off x="360000" y="355084"/>
            <a:ext cx="9720000" cy="1009652"/>
          </a:xfrm>
          <a:prstGeom prst="rect">
            <a:avLst/>
          </a:prstGeom>
        </p:spPr>
        <p:txBody>
          <a:bodyPr vert="horz" lIns="0" tIns="0" rIns="0" bIns="0" rtlCol="0" anchor="t">
            <a:normAutofit/>
          </a:bodyPr>
          <a:lstStyle>
            <a:lvl1pPr algn="l" defTabSz="914377" rtl="0" eaLnBrk="1" latinLnBrk="0" hangingPunct="1">
              <a:lnSpc>
                <a:spcPct val="90000"/>
              </a:lnSpc>
              <a:spcBef>
                <a:spcPct val="0"/>
              </a:spcBef>
              <a:buNone/>
              <a:defRPr sz="3600" kern="1200">
                <a:solidFill>
                  <a:schemeClr val="accent1"/>
                </a:solidFill>
                <a:latin typeface="+mn-lt"/>
                <a:ea typeface="+mj-ea"/>
                <a:cs typeface="+mj-cs"/>
              </a:defRPr>
            </a:lvl1pPr>
          </a:lstStyle>
          <a:p>
            <a:r>
              <a:rPr lang="en-AU"/>
              <a:t>Healthy ageing as a priority</a:t>
            </a:r>
          </a:p>
          <a:p>
            <a:r>
              <a:rPr lang="en-AU" sz="2400"/>
              <a:t>More years in life, more health in those years</a:t>
            </a:r>
          </a:p>
        </p:txBody>
      </p:sp>
      <p:sp>
        <p:nvSpPr>
          <p:cNvPr id="10" name="Rectangle 9">
            <a:extLst>
              <a:ext uri="{FF2B5EF4-FFF2-40B4-BE49-F238E27FC236}">
                <a16:creationId xmlns:a16="http://schemas.microsoft.com/office/drawing/2014/main" id="{3D7E2C57-B1D7-EBFC-054B-46B8E19F3EE0}"/>
              </a:ext>
            </a:extLst>
          </p:cNvPr>
          <p:cNvSpPr/>
          <p:nvPr/>
        </p:nvSpPr>
        <p:spPr>
          <a:xfrm>
            <a:off x="506784" y="2195582"/>
            <a:ext cx="5437239" cy="3882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8000" tIns="108000" rIns="72000" bIns="45720" rtlCol="0" anchor="t"/>
          <a:lstStyle/>
          <a:p>
            <a:pPr marL="171450" indent="-171450" defTabSz="609585">
              <a:spcBef>
                <a:spcPts val="600"/>
              </a:spcBef>
              <a:spcAft>
                <a:spcPts val="600"/>
              </a:spcAft>
              <a:buFont typeface="Arial" panose="020B0604020202020204" pitchFamily="34" charset="0"/>
              <a:buChar char="•"/>
              <a:defRPr/>
            </a:pPr>
            <a:endParaRPr kumimoji="0" lang="en-US" sz="1400" b="0" i="0" u="none" strike="noStrike" kern="1200" cap="none" spc="0" normalizeH="0" baseline="0" noProof="0">
              <a:ln>
                <a:noFill/>
              </a:ln>
              <a:solidFill>
                <a:schemeClr val="tx1"/>
              </a:solidFill>
              <a:effectLst/>
              <a:uLnTx/>
              <a:uFillTx/>
              <a:latin typeface="Public Sans" pitchFamily="2" charset="0"/>
              <a:ea typeface="+mn-ea"/>
              <a:cs typeface="+mn-cs"/>
            </a:endParaRPr>
          </a:p>
          <a:p>
            <a:pPr marL="171450" indent="-171450" defTabSz="609585">
              <a:spcBef>
                <a:spcPts val="600"/>
              </a:spcBef>
              <a:spcAft>
                <a:spcPts val="600"/>
              </a:spcAft>
              <a:buFont typeface="Arial" panose="020B0604020202020204" pitchFamily="34" charset="0"/>
              <a:buChar char="•"/>
              <a:defRPr/>
            </a:pPr>
            <a:r>
              <a:rPr kumimoji="0" lang="en-US" sz="1400" b="0" i="0" u="none" strike="noStrike" kern="1200" cap="none" spc="0" normalizeH="0" baseline="0" noProof="0">
                <a:ln>
                  <a:noFill/>
                </a:ln>
                <a:solidFill>
                  <a:schemeClr val="tx1"/>
                </a:solidFill>
                <a:effectLst/>
                <a:uLnTx/>
                <a:uFillTx/>
                <a:latin typeface="Public Sans Light"/>
              </a:rPr>
              <a:t>Physical activity helps to maintain independence, maintain muscle mass, reduce risk of frailty and falls, improve sleep and mental health and maintain a healthy weight. </a:t>
            </a:r>
            <a:endParaRPr lang="en-AU" sz="1400" b="1" i="0" u="none" strike="noStrike" kern="1200" cap="none" spc="0" normalizeH="0" baseline="0" noProof="0">
              <a:ln>
                <a:noFill/>
              </a:ln>
              <a:solidFill>
                <a:schemeClr val="tx1"/>
              </a:solidFill>
              <a:effectLst/>
              <a:uLnTx/>
              <a:uFillTx/>
              <a:latin typeface="Public Sans Light"/>
            </a:endParaRPr>
          </a:p>
          <a:p>
            <a:pPr marL="171450" indent="-171450" defTabSz="609585">
              <a:spcAft>
                <a:spcPts val="600"/>
              </a:spcAft>
              <a:buFont typeface="Arial" panose="020B0604020202020204" pitchFamily="34" charset="0"/>
              <a:buChar char="•"/>
              <a:defRPr/>
            </a:pPr>
            <a:r>
              <a:rPr kumimoji="0" lang="en-AU" sz="1400" b="0" i="0" u="none" strike="noStrike" kern="1200" cap="none" spc="0" normalizeH="0" baseline="0" noProof="0">
                <a:ln>
                  <a:noFill/>
                </a:ln>
                <a:solidFill>
                  <a:schemeClr val="tx1"/>
                </a:solidFill>
                <a:effectLst/>
                <a:uLnTx/>
                <a:uFillTx/>
                <a:latin typeface="Public Sans Light"/>
              </a:rPr>
              <a:t>Greatest benefits of physical activity are achieved by those who are sedentary.</a:t>
            </a:r>
            <a:endParaRPr lang="en-AU" sz="1400" b="0" i="0" u="none" strike="noStrike" kern="1200" cap="none" spc="0" normalizeH="0" baseline="0" noProof="0">
              <a:ln>
                <a:noFill/>
              </a:ln>
              <a:solidFill>
                <a:schemeClr val="tx1"/>
              </a:solidFill>
              <a:effectLst/>
              <a:uLnTx/>
              <a:uFillTx/>
              <a:latin typeface="Public Sans Light"/>
            </a:endParaRPr>
          </a:p>
          <a:p>
            <a:pPr defTabSz="609585">
              <a:spcAft>
                <a:spcPts val="600"/>
              </a:spcAft>
              <a:defRPr/>
            </a:pPr>
            <a:endParaRPr kumimoji="0" lang="en-AU" sz="1400" b="0" i="0" u="none" strike="noStrike" kern="1200" cap="none" spc="0" normalizeH="0" baseline="0" noProof="0">
              <a:ln>
                <a:noFill/>
              </a:ln>
              <a:solidFill>
                <a:srgbClr val="22272B"/>
              </a:solidFill>
              <a:effectLst/>
              <a:uLnTx/>
              <a:uFillTx/>
              <a:latin typeface="Public Sans" pitchFamily="2" charset="0"/>
              <a:ea typeface="+mn-ea"/>
              <a:cs typeface="+mn-cs"/>
            </a:endParaRPr>
          </a:p>
          <a:p>
            <a:pPr marL="0" marR="0" lvl="0" indent="0" algn="l" defTabSz="609585" rtl="0" eaLnBrk="1" fontAlgn="base"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22272B"/>
              </a:solidFill>
              <a:effectLst/>
              <a:highlight>
                <a:srgbClr val="FFFF00"/>
              </a:highlight>
              <a:uLnTx/>
              <a:uFillTx/>
              <a:latin typeface="Arial" panose="020B06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ysClr val="windowText" lastClr="000000"/>
              </a:solidFill>
              <a:effectLst/>
              <a:uLnTx/>
              <a:uFillTx/>
              <a:latin typeface="Public Sans Light"/>
              <a:ea typeface="+mn-ea"/>
              <a:cs typeface="+mn-cs"/>
            </a:endParaRPr>
          </a:p>
        </p:txBody>
      </p:sp>
      <p:sp>
        <p:nvSpPr>
          <p:cNvPr id="33" name="TextBox 32">
            <a:extLst>
              <a:ext uri="{FF2B5EF4-FFF2-40B4-BE49-F238E27FC236}">
                <a16:creationId xmlns:a16="http://schemas.microsoft.com/office/drawing/2014/main" id="{E53C03F8-7928-3535-EF9F-792BD2280CD4}"/>
              </a:ext>
            </a:extLst>
          </p:cNvPr>
          <p:cNvSpPr txBox="1"/>
          <p:nvPr/>
        </p:nvSpPr>
        <p:spPr>
          <a:xfrm>
            <a:off x="743033" y="4065289"/>
            <a:ext cx="4948321" cy="1892826"/>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22272B"/>
                </a:solidFill>
                <a:effectLst/>
                <a:uLnTx/>
                <a:uFillTx/>
                <a:latin typeface="Public Sans Light"/>
                <a:ea typeface="+mn-lt"/>
                <a:cs typeface="+mn-lt"/>
              </a:rPr>
              <a:t>Recommendations: </a:t>
            </a:r>
            <a:r>
              <a:rPr kumimoji="0" lang="en-US" sz="1400" i="0" u="none" strike="noStrike" kern="1200" cap="none" spc="0" normalizeH="0" baseline="0" noProof="0">
                <a:ln>
                  <a:noFill/>
                </a:ln>
                <a:solidFill>
                  <a:srgbClr val="22272B"/>
                </a:solidFill>
                <a:effectLst/>
                <a:uLnTx/>
                <a:uFillTx/>
                <a:latin typeface="Public Sans Light"/>
              </a:rPr>
              <a:t>30 minutes </a:t>
            </a:r>
            <a:r>
              <a:rPr kumimoji="0" lang="en-US" sz="1400" b="0" i="0" u="none" strike="noStrike" kern="1200" cap="none" spc="0" normalizeH="0" baseline="0" noProof="0">
                <a:ln>
                  <a:noFill/>
                </a:ln>
                <a:solidFill>
                  <a:srgbClr val="22272B"/>
                </a:solidFill>
                <a:effectLst/>
                <a:uLnTx/>
                <a:uFillTx/>
                <a:latin typeface="Public Sans Light"/>
              </a:rPr>
              <a:t>of moderate intensity physical activity on most, preferably all days. Including exercises for:</a:t>
            </a:r>
            <a:endParaRPr lang="en-US" sz="1400" b="0" i="0" u="none" strike="noStrike" kern="1200" cap="none" spc="0" normalizeH="0" baseline="0" noProof="0">
              <a:ln>
                <a:noFill/>
              </a:ln>
              <a:solidFill>
                <a:srgbClr val="22272B"/>
              </a:solidFill>
              <a:effectLst/>
              <a:uLnTx/>
              <a:uFillTx/>
              <a:latin typeface="Public Sans Light"/>
            </a:endParaRPr>
          </a:p>
          <a:p>
            <a:pPr marL="437515" indent="-285750" defTabSz="609585">
              <a:buFont typeface="Arial" panose="020B0604020202020204" pitchFamily="34" charset="0"/>
              <a:buChar char="•"/>
              <a:defRPr/>
            </a:pPr>
            <a:r>
              <a:rPr kumimoji="0" lang="en-US" sz="1400" b="0" i="0" u="none" strike="noStrike" kern="1200" cap="none" spc="0" normalizeH="0" baseline="0" noProof="0">
                <a:ln>
                  <a:noFill/>
                </a:ln>
                <a:solidFill>
                  <a:srgbClr val="22272B"/>
                </a:solidFill>
                <a:effectLst/>
                <a:uLnTx/>
                <a:uFillTx/>
                <a:latin typeface="Public Sans Light"/>
              </a:rPr>
              <a:t>Fitness</a:t>
            </a:r>
            <a:endParaRPr lang="en-US" sz="1400" b="0" i="0" u="none" strike="noStrike" kern="1200" cap="none" spc="0" normalizeH="0" baseline="0" noProof="0">
              <a:ln>
                <a:noFill/>
              </a:ln>
              <a:solidFill>
                <a:srgbClr val="22272B"/>
              </a:solidFill>
              <a:effectLst/>
              <a:uLnTx/>
              <a:uFillTx/>
              <a:latin typeface="Public Sans Light"/>
            </a:endParaRPr>
          </a:p>
          <a:p>
            <a:pPr marL="437515" indent="-285750" defTabSz="609585">
              <a:buFont typeface="Arial" panose="020B0604020202020204" pitchFamily="34" charset="0"/>
              <a:buChar char="•"/>
              <a:defRPr/>
            </a:pPr>
            <a:r>
              <a:rPr kumimoji="0" lang="en-US" sz="1400" b="0" i="0" u="none" strike="noStrike" kern="1200" cap="none" spc="0" normalizeH="0" baseline="0" noProof="0">
                <a:ln>
                  <a:noFill/>
                </a:ln>
                <a:solidFill>
                  <a:srgbClr val="22272B"/>
                </a:solidFill>
                <a:effectLst/>
                <a:uLnTx/>
                <a:uFillTx/>
                <a:latin typeface="Public Sans Light"/>
              </a:rPr>
              <a:t>Strength</a:t>
            </a:r>
            <a:endParaRPr lang="en-US" sz="1400" b="0" i="0" u="none" strike="noStrike" kern="1200" cap="none" spc="0" normalizeH="0" baseline="0" noProof="0">
              <a:ln>
                <a:noFill/>
              </a:ln>
              <a:solidFill>
                <a:srgbClr val="22272B"/>
              </a:solidFill>
              <a:effectLst/>
              <a:uLnTx/>
              <a:uFillTx/>
              <a:latin typeface="Public Sans Light"/>
            </a:endParaRPr>
          </a:p>
          <a:p>
            <a:pPr marL="437515" indent="-285750" defTabSz="609585">
              <a:buFont typeface="Arial" panose="020B0604020202020204" pitchFamily="34" charset="0"/>
              <a:buChar char="•"/>
              <a:defRPr/>
            </a:pPr>
            <a:r>
              <a:rPr kumimoji="0" lang="en-US" sz="1400" b="0" i="0" u="none" strike="noStrike" kern="1200" cap="none" spc="0" normalizeH="0" baseline="0" noProof="0">
                <a:ln>
                  <a:noFill/>
                </a:ln>
                <a:solidFill>
                  <a:srgbClr val="22272B"/>
                </a:solidFill>
                <a:effectLst/>
                <a:uLnTx/>
                <a:uFillTx/>
                <a:latin typeface="Public Sans Light"/>
              </a:rPr>
              <a:t>Flexibility</a:t>
            </a:r>
            <a:endParaRPr lang="en-US" sz="1400" b="0" i="0" u="none" strike="noStrike" kern="1200" cap="none" spc="0" normalizeH="0" baseline="0" noProof="0">
              <a:ln>
                <a:noFill/>
              </a:ln>
              <a:solidFill>
                <a:srgbClr val="22272B"/>
              </a:solidFill>
              <a:effectLst/>
              <a:uLnTx/>
              <a:uFillTx/>
              <a:latin typeface="Public Sans Light"/>
            </a:endParaRPr>
          </a:p>
          <a:p>
            <a:pPr marL="437515" indent="-285750" defTabSz="609585">
              <a:spcAft>
                <a:spcPts val="600"/>
              </a:spcAft>
              <a:buFont typeface="Arial" panose="020B0604020202020204" pitchFamily="34" charset="0"/>
              <a:buChar char="•"/>
              <a:defRPr/>
            </a:pPr>
            <a:r>
              <a:rPr kumimoji="0" lang="en-US" sz="1400" b="0" i="0" u="none" strike="noStrike" kern="1200" cap="none" spc="0" normalizeH="0" baseline="0" noProof="0">
                <a:ln>
                  <a:noFill/>
                </a:ln>
                <a:solidFill>
                  <a:srgbClr val="22272B"/>
                </a:solidFill>
                <a:effectLst/>
                <a:uLnTx/>
                <a:uFillTx/>
                <a:latin typeface="Public Sans Light"/>
              </a:rPr>
              <a:t>Balance</a:t>
            </a:r>
            <a:endParaRPr lang="en-US" sz="1400" b="0" i="0" u="none" strike="noStrike" kern="1200" cap="none" spc="0" normalizeH="0" baseline="0" noProof="0">
              <a:ln>
                <a:noFill/>
              </a:ln>
              <a:solidFill>
                <a:srgbClr val="22272B"/>
              </a:solidFill>
              <a:effectLst/>
              <a:uLnTx/>
              <a:uFillTx/>
              <a:latin typeface="Public Sans Light"/>
            </a:endParaRP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AU" sz="1400" b="0" i="0" u="none" strike="noStrike" kern="1200" cap="none" spc="0" normalizeH="0" baseline="0" noProof="0">
                <a:ln>
                  <a:noFill/>
                </a:ln>
                <a:solidFill>
                  <a:srgbClr val="22272B"/>
                </a:solidFill>
                <a:effectLst/>
                <a:uLnTx/>
                <a:uFillTx/>
                <a:latin typeface="Public Sans Light"/>
                <a:ea typeface="+mn-lt"/>
                <a:cs typeface="+mn-lt"/>
              </a:rPr>
              <a:t>Activities should be easy to </a:t>
            </a:r>
            <a:r>
              <a:rPr lang="en-AU" sz="1400">
                <a:solidFill>
                  <a:srgbClr val="22272B"/>
                </a:solidFill>
                <a:latin typeface="Public Sans Light"/>
                <a:ea typeface="+mn-lt"/>
                <a:cs typeface="+mn-lt"/>
              </a:rPr>
              <a:t>fit into everyday life</a:t>
            </a:r>
            <a:r>
              <a:rPr kumimoji="0" lang="en-US" sz="1400" b="0" i="0" u="none" strike="noStrike" kern="1200" cap="none" spc="0" normalizeH="0" baseline="0" noProof="0">
                <a:ln>
                  <a:noFill/>
                </a:ln>
                <a:solidFill>
                  <a:srgbClr val="22272B"/>
                </a:solidFill>
                <a:effectLst/>
                <a:uLnTx/>
                <a:uFillTx/>
                <a:latin typeface="Public Sans Light"/>
                <a:ea typeface="+mn-lt"/>
                <a:cs typeface="+mn-lt"/>
              </a:rPr>
              <a:t>.</a:t>
            </a:r>
            <a:endParaRPr lang="en-US" sz="1400" b="0" i="0" u="none" strike="noStrike" kern="1200" cap="none" spc="0" normalizeH="0" baseline="0" noProof="0">
              <a:ln>
                <a:noFill/>
              </a:ln>
              <a:solidFill>
                <a:srgbClr val="22272B"/>
              </a:solidFill>
              <a:effectLst/>
              <a:highlight>
                <a:srgbClr val="FFFF00"/>
              </a:highlight>
              <a:uLnTx/>
              <a:uFillTx/>
              <a:latin typeface="Public Sans Light"/>
            </a:endParaRPr>
          </a:p>
        </p:txBody>
      </p:sp>
      <p:sp>
        <p:nvSpPr>
          <p:cNvPr id="34" name="TextBox 33">
            <a:extLst>
              <a:ext uri="{FF2B5EF4-FFF2-40B4-BE49-F238E27FC236}">
                <a16:creationId xmlns:a16="http://schemas.microsoft.com/office/drawing/2014/main" id="{A01491FD-4924-FA5C-F581-336C021C093C}"/>
              </a:ext>
            </a:extLst>
          </p:cNvPr>
          <p:cNvSpPr txBox="1"/>
          <p:nvPr/>
        </p:nvSpPr>
        <p:spPr>
          <a:xfrm>
            <a:off x="325247" y="1970067"/>
            <a:ext cx="2094861" cy="422405"/>
          </a:xfrm>
          <a:prstGeom prst="rect">
            <a:avLst/>
          </a:prstGeom>
          <a:solidFill>
            <a:schemeClr val="bg2"/>
          </a:solidFill>
        </p:spPr>
        <p:txBody>
          <a:bodyPr wrap="square" lIns="144000" tIns="72000" rIns="72000" bIns="72000" rtlCol="0">
            <a:spAutoFit/>
          </a:bodyPr>
          <a:lstStyle/>
          <a:p>
            <a:pPr algn="l">
              <a:spcAft>
                <a:spcPts val="600"/>
              </a:spcAft>
            </a:pPr>
            <a:r>
              <a:rPr lang="en-AU" b="1">
                <a:solidFill>
                  <a:schemeClr val="bg1"/>
                </a:solidFill>
                <a:latin typeface="+mj-lt"/>
              </a:rPr>
              <a:t>Physical activity</a:t>
            </a:r>
          </a:p>
        </p:txBody>
      </p:sp>
      <p:sp>
        <p:nvSpPr>
          <p:cNvPr id="37" name="TextBox 36">
            <a:extLst>
              <a:ext uri="{FF2B5EF4-FFF2-40B4-BE49-F238E27FC236}">
                <a16:creationId xmlns:a16="http://schemas.microsoft.com/office/drawing/2014/main" id="{E31906F4-23AC-770C-5219-152A630DFD05}"/>
              </a:ext>
            </a:extLst>
          </p:cNvPr>
          <p:cNvSpPr txBox="1"/>
          <p:nvPr/>
        </p:nvSpPr>
        <p:spPr>
          <a:xfrm>
            <a:off x="6472059" y="4049523"/>
            <a:ext cx="4755971" cy="1620124"/>
          </a:xfrm>
          <a:prstGeom prst="rect">
            <a:avLst/>
          </a:prstGeom>
          <a:noFill/>
        </p:spPr>
        <p:txBody>
          <a:bodyPr wrap="square" lIns="91440" tIns="45720" rIns="91440" bIns="45720" anchor="t">
            <a:spAutoFit/>
          </a:bodyPr>
          <a:lstStyle/>
          <a:p>
            <a:pPr marL="0" marR="0" lvl="2" indent="0" algn="l" defTabSz="609585"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22272B"/>
                </a:solidFill>
                <a:effectLst/>
                <a:uLnTx/>
                <a:uFillTx/>
                <a:latin typeface="Public Sans Light"/>
                <a:ea typeface="+mn-lt"/>
                <a:cs typeface="+mn-lt"/>
              </a:rPr>
              <a:t>Recommendations: </a:t>
            </a:r>
            <a:r>
              <a:rPr kumimoji="0" lang="en-AU" sz="1400" b="0" i="0" u="none" strike="noStrike" kern="1200" cap="none" spc="0" normalizeH="0" baseline="0" noProof="0">
                <a:ln>
                  <a:noFill/>
                </a:ln>
                <a:solidFill>
                  <a:srgbClr val="22272B"/>
                </a:solidFill>
                <a:effectLst/>
                <a:uLnTx/>
                <a:uFillTx/>
                <a:latin typeface="Public Sans Light"/>
                <a:ea typeface="+mn-lt"/>
                <a:cs typeface="+mn-lt"/>
              </a:rPr>
              <a:t>eating a healthy, balanced diet </a:t>
            </a:r>
            <a:endParaRPr lang="en-AU" sz="1400" b="0" i="0" u="none" strike="noStrike" kern="1200" cap="none" spc="0" normalizeH="0" baseline="0" noProof="0">
              <a:ln>
                <a:noFill/>
              </a:ln>
              <a:solidFill>
                <a:srgbClr val="22272B"/>
              </a:solidFill>
              <a:effectLst/>
              <a:uLnTx/>
              <a:uFillTx/>
              <a:latin typeface="Public Sans Light"/>
              <a:ea typeface="+mn-lt"/>
              <a:cs typeface="+mn-lt"/>
            </a:endParaRPr>
          </a:p>
          <a:p>
            <a:pPr marL="0" marR="0" lvl="2" indent="0" algn="l" defTabSz="609585"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22272B"/>
                </a:solidFill>
                <a:effectLst/>
                <a:uLnTx/>
                <a:uFillTx/>
                <a:latin typeface="Public Sans Light"/>
                <a:ea typeface="+mn-lt"/>
                <a:cs typeface="+mn-lt"/>
              </a:rPr>
              <a:t>and increasing:</a:t>
            </a:r>
            <a:endParaRPr lang="en-AU" sz="1400" b="0" i="0" u="none" strike="noStrike" kern="1200" cap="none" spc="0" normalizeH="0" baseline="0" noProof="0">
              <a:ln>
                <a:noFill/>
              </a:ln>
              <a:solidFill>
                <a:srgbClr val="22272B"/>
              </a:solidFill>
              <a:effectLst/>
              <a:uLnTx/>
              <a:uFillTx/>
              <a:latin typeface="Public Sans Light"/>
              <a:ea typeface="+mn-lt"/>
              <a:cs typeface="+mn-lt"/>
            </a:endParaRPr>
          </a:p>
          <a:p>
            <a:pPr marL="323215" lvl="2" indent="-171450" defTabSz="609585">
              <a:lnSpc>
                <a:spcPct val="120000"/>
              </a:lnSpc>
              <a:buFont typeface="Arial" panose="020B0604020202020204" pitchFamily="34" charset="0"/>
              <a:buChar char="•"/>
              <a:defRPr/>
            </a:pPr>
            <a:r>
              <a:rPr kumimoji="0" lang="en-AU" sz="1400" b="0" i="0" u="none" strike="noStrike" kern="1200" cap="none" spc="0" normalizeH="0" baseline="0" noProof="0">
                <a:ln>
                  <a:noFill/>
                </a:ln>
                <a:solidFill>
                  <a:srgbClr val="22272B"/>
                </a:solidFill>
                <a:effectLst/>
                <a:uLnTx/>
                <a:uFillTx/>
                <a:latin typeface="Public Sans Light"/>
                <a:ea typeface="+mn-lt"/>
                <a:cs typeface="+mn-lt"/>
              </a:rPr>
              <a:t>Protein (eggs and lean meat)</a:t>
            </a:r>
            <a:endParaRPr lang="en-AU" sz="1400" b="0" i="0" u="none" strike="noStrike" kern="1200" cap="none" spc="0" normalizeH="0" baseline="0" noProof="0">
              <a:ln>
                <a:noFill/>
              </a:ln>
              <a:solidFill>
                <a:srgbClr val="22272B"/>
              </a:solidFill>
              <a:effectLst/>
              <a:uLnTx/>
              <a:uFillTx/>
              <a:latin typeface="Public Sans Light"/>
              <a:ea typeface="+mn-lt"/>
              <a:cs typeface="+mn-lt"/>
            </a:endParaRPr>
          </a:p>
          <a:p>
            <a:pPr marL="323215" lvl="2" indent="-171450" defTabSz="609585">
              <a:lnSpc>
                <a:spcPct val="120000"/>
              </a:lnSpc>
              <a:buFont typeface="Arial" panose="020B0604020202020204" pitchFamily="34" charset="0"/>
              <a:buChar char="•"/>
              <a:defRPr/>
            </a:pPr>
            <a:r>
              <a:rPr kumimoji="0" lang="en-AU" sz="1400" b="0" i="0" u="none" strike="noStrike" kern="1200" cap="none" spc="0" normalizeH="0" baseline="0" noProof="0">
                <a:ln>
                  <a:noFill/>
                </a:ln>
                <a:solidFill>
                  <a:srgbClr val="22272B"/>
                </a:solidFill>
                <a:effectLst/>
                <a:uLnTx/>
                <a:uFillTx/>
                <a:latin typeface="Public Sans Light"/>
                <a:ea typeface="+mn-lt"/>
                <a:cs typeface="+mn-lt"/>
              </a:rPr>
              <a:t>Calcium (dairy)</a:t>
            </a:r>
            <a:endParaRPr lang="en-AU" sz="1400" b="0" i="0" u="none" strike="noStrike" kern="1200" cap="none" spc="0" normalizeH="0" baseline="0" noProof="0">
              <a:ln>
                <a:noFill/>
              </a:ln>
              <a:solidFill>
                <a:srgbClr val="22272B"/>
              </a:solidFill>
              <a:effectLst/>
              <a:uLnTx/>
              <a:uFillTx/>
              <a:latin typeface="Public Sans Light"/>
              <a:ea typeface="+mn-lt"/>
              <a:cs typeface="+mn-lt"/>
            </a:endParaRPr>
          </a:p>
          <a:p>
            <a:pPr marL="323215" lvl="2" indent="-171450" defTabSz="609585">
              <a:lnSpc>
                <a:spcPct val="120000"/>
              </a:lnSpc>
              <a:buFont typeface="Arial" panose="020B0604020202020204" pitchFamily="34" charset="0"/>
              <a:buChar char="•"/>
              <a:defRPr/>
            </a:pPr>
            <a:r>
              <a:rPr kumimoji="0" lang="en-AU" sz="1400" b="0" i="0" u="none" strike="noStrike" kern="1200" cap="none" spc="0" normalizeH="0" baseline="0" noProof="0">
                <a:ln>
                  <a:noFill/>
                </a:ln>
                <a:solidFill>
                  <a:srgbClr val="22272B"/>
                </a:solidFill>
                <a:effectLst/>
                <a:uLnTx/>
                <a:uFillTx/>
                <a:latin typeface="Public Sans Light"/>
                <a:ea typeface="+mn-lt"/>
                <a:cs typeface="+mn-lt"/>
              </a:rPr>
              <a:t>Vitamin D (sunshine)</a:t>
            </a:r>
            <a:endParaRPr lang="en-AU" sz="1400" b="0" i="0" u="none" strike="noStrike" kern="1200" cap="none" spc="0" normalizeH="0" baseline="0" noProof="0">
              <a:ln>
                <a:noFill/>
              </a:ln>
              <a:solidFill>
                <a:srgbClr val="22272B"/>
              </a:solidFill>
              <a:effectLst/>
              <a:uLnTx/>
              <a:uFillTx/>
              <a:latin typeface="Public Sans Light"/>
              <a:ea typeface="+mn-lt"/>
              <a:cs typeface="+mn-lt"/>
            </a:endParaRPr>
          </a:p>
          <a:p>
            <a:pPr marL="323215" lvl="2" indent="-171450" defTabSz="609585">
              <a:lnSpc>
                <a:spcPct val="120000"/>
              </a:lnSpc>
              <a:buFont typeface="Arial" panose="020B0604020202020204" pitchFamily="34" charset="0"/>
              <a:buChar char="•"/>
              <a:defRPr/>
            </a:pPr>
            <a:r>
              <a:rPr kumimoji="0" lang="en-AU" sz="1400" b="0" i="0" u="none" strike="noStrike" kern="1200" cap="none" spc="0" normalizeH="0" baseline="0" noProof="0">
                <a:ln>
                  <a:noFill/>
                </a:ln>
                <a:solidFill>
                  <a:srgbClr val="22272B"/>
                </a:solidFill>
                <a:effectLst/>
                <a:uLnTx/>
                <a:uFillTx/>
                <a:latin typeface="Public Sans Light"/>
                <a:ea typeface="+mn-lt"/>
                <a:cs typeface="+mn-lt"/>
              </a:rPr>
              <a:t>Importance of fibre (wholegrains). </a:t>
            </a:r>
            <a:endParaRPr lang="en-AU" sz="1400" b="0" i="0" u="none" strike="noStrike" kern="1200" cap="none" spc="0" normalizeH="0" baseline="0" noProof="0">
              <a:ln>
                <a:noFill/>
              </a:ln>
              <a:solidFill>
                <a:srgbClr val="22272B"/>
              </a:solidFill>
              <a:effectLst/>
              <a:uLnTx/>
              <a:uFillTx/>
              <a:latin typeface="Public Sans Light"/>
              <a:cs typeface="Arial"/>
            </a:endParaRPr>
          </a:p>
        </p:txBody>
      </p:sp>
      <p:sp>
        <p:nvSpPr>
          <p:cNvPr id="38" name="Rectangle 37">
            <a:extLst>
              <a:ext uri="{FF2B5EF4-FFF2-40B4-BE49-F238E27FC236}">
                <a16:creationId xmlns:a16="http://schemas.microsoft.com/office/drawing/2014/main" id="{ABCFE410-90B4-8A55-024D-992C5C80D587}"/>
              </a:ext>
            </a:extLst>
          </p:cNvPr>
          <p:cNvSpPr/>
          <p:nvPr/>
        </p:nvSpPr>
        <p:spPr>
          <a:xfrm>
            <a:off x="2851535" y="2032466"/>
            <a:ext cx="2825825" cy="382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Walk outline">
            <a:extLst>
              <a:ext uri="{FF2B5EF4-FFF2-40B4-BE49-F238E27FC236}">
                <a16:creationId xmlns:a16="http://schemas.microsoft.com/office/drawing/2014/main" id="{6BDDAADC-0820-B881-775C-E6F0C8D516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65200" y="1743396"/>
            <a:ext cx="718236" cy="718236"/>
          </a:xfrm>
          <a:prstGeom prst="rect">
            <a:avLst/>
          </a:prstGeom>
        </p:spPr>
      </p:pic>
      <p:pic>
        <p:nvPicPr>
          <p:cNvPr id="17" name="Graphic 16" descr="Swimming outline">
            <a:extLst>
              <a:ext uri="{FF2B5EF4-FFF2-40B4-BE49-F238E27FC236}">
                <a16:creationId xmlns:a16="http://schemas.microsoft.com/office/drawing/2014/main" id="{EAA9838C-D9E1-93EC-51DF-203C8E6317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5436" y="1796635"/>
            <a:ext cx="718236" cy="718236"/>
          </a:xfrm>
          <a:prstGeom prst="rect">
            <a:avLst/>
          </a:prstGeom>
        </p:spPr>
      </p:pic>
      <p:pic>
        <p:nvPicPr>
          <p:cNvPr id="19" name="Graphic 18" descr="Yoga outline">
            <a:extLst>
              <a:ext uri="{FF2B5EF4-FFF2-40B4-BE49-F238E27FC236}">
                <a16:creationId xmlns:a16="http://schemas.microsoft.com/office/drawing/2014/main" id="{EF2D1AA5-23B2-E24D-8235-26980BC4A8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0140" y="1732716"/>
            <a:ext cx="703100" cy="703100"/>
          </a:xfrm>
          <a:prstGeom prst="rect">
            <a:avLst/>
          </a:prstGeom>
        </p:spPr>
      </p:pic>
      <p:sp>
        <p:nvSpPr>
          <p:cNvPr id="40" name="Rectangle 39">
            <a:extLst>
              <a:ext uri="{FF2B5EF4-FFF2-40B4-BE49-F238E27FC236}">
                <a16:creationId xmlns:a16="http://schemas.microsoft.com/office/drawing/2014/main" id="{9B2E071B-9C1A-D323-5C52-79E404317997}"/>
              </a:ext>
            </a:extLst>
          </p:cNvPr>
          <p:cNvSpPr/>
          <p:nvPr/>
        </p:nvSpPr>
        <p:spPr>
          <a:xfrm>
            <a:off x="6247977" y="2215843"/>
            <a:ext cx="5437239" cy="3882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8000" tIns="108000" rIns="72000" bIns="45720" rtlCol="0" anchor="t"/>
          <a:lstStyle/>
          <a:p>
            <a:pPr marL="171450" indent="-171450" defTabSz="609585">
              <a:spcBef>
                <a:spcPts val="600"/>
              </a:spcBef>
              <a:spcAft>
                <a:spcPts val="600"/>
              </a:spcAft>
              <a:buFont typeface="Arial" panose="020B0604020202020204" pitchFamily="34" charset="0"/>
              <a:buChar char="•"/>
              <a:defRPr/>
            </a:pPr>
            <a:endParaRPr kumimoji="0" lang="en-US" sz="1400" b="0" i="0" u="none" strike="noStrike" kern="1200" cap="none" spc="0" normalizeH="0" baseline="0" noProof="0">
              <a:ln>
                <a:noFill/>
              </a:ln>
              <a:solidFill>
                <a:schemeClr val="tx1"/>
              </a:solidFill>
              <a:effectLst/>
              <a:uLnTx/>
              <a:uFillTx/>
              <a:latin typeface="Public Sans" pitchFamily="2" charset="0"/>
              <a:ea typeface="+mn-ea"/>
              <a:cs typeface="+mn-cs"/>
            </a:endParaRPr>
          </a:p>
          <a:p>
            <a:pPr marL="285750" indent="-285750" algn="l" rtl="0" fontAlgn="base">
              <a:spcAft>
                <a:spcPts val="600"/>
              </a:spcAft>
              <a:buFont typeface="Arial" panose="020B0604020202020204" pitchFamily="34" charset="0"/>
              <a:buChar char="•"/>
            </a:pPr>
            <a:r>
              <a:rPr lang="en-AU" sz="1400" b="0" i="0" u="none" strike="noStrike">
                <a:solidFill>
                  <a:srgbClr val="22272B"/>
                </a:solidFill>
                <a:effectLst/>
                <a:latin typeface="Public Sans Light"/>
              </a:rPr>
              <a:t>Healthy eating helps to maintain a healthy weight, reduce risk of malnutrition, osteoporosis and bowel cancer.</a:t>
            </a:r>
            <a:r>
              <a:rPr lang="en-AU" sz="1400" b="0" i="0">
                <a:solidFill>
                  <a:srgbClr val="22272B"/>
                </a:solidFill>
                <a:effectLst/>
                <a:latin typeface="Public Sans Light"/>
              </a:rPr>
              <a:t>​</a:t>
            </a:r>
          </a:p>
          <a:p>
            <a:pPr marL="285750" indent="-285750" algn="l" rtl="0" fontAlgn="base">
              <a:spcAft>
                <a:spcPts val="600"/>
              </a:spcAft>
              <a:buFont typeface="Arial" panose="020B0604020202020204" pitchFamily="34" charset="0"/>
              <a:buChar char="•"/>
            </a:pPr>
            <a:r>
              <a:rPr lang="en-AU" sz="1400" b="0" i="0" u="none" strike="noStrike">
                <a:solidFill>
                  <a:srgbClr val="22272B"/>
                </a:solidFill>
                <a:effectLst/>
                <a:latin typeface="Public Sans Light"/>
              </a:rPr>
              <a:t>A nutrient and protein rich diet is important as we age.</a:t>
            </a:r>
            <a:endParaRPr lang="en-US" sz="1400" b="0" i="0">
              <a:solidFill>
                <a:srgbClr val="22272B"/>
              </a:solidFill>
              <a:effectLst/>
              <a:latin typeface="Public Sans Light"/>
            </a:endParaRPr>
          </a:p>
          <a:p>
            <a:pPr defTabSz="609585">
              <a:spcAft>
                <a:spcPts val="600"/>
              </a:spcAft>
              <a:defRPr/>
            </a:pPr>
            <a:endParaRPr lang="en-AU" sz="1400" b="0" i="0" u="none" strike="noStrike" kern="1200" cap="none" spc="0" normalizeH="0" baseline="0" noProof="0">
              <a:ln>
                <a:noFill/>
              </a:ln>
              <a:solidFill>
                <a:srgbClr val="22272B"/>
              </a:solidFill>
              <a:effectLst/>
              <a:uLnTx/>
              <a:uFillTx/>
              <a:latin typeface="Public Sans Light"/>
            </a:endParaRPr>
          </a:p>
          <a:p>
            <a:pPr marL="0" marR="0" lvl="0" indent="0" algn="l" defTabSz="609585" rtl="0" eaLnBrk="1" fontAlgn="base"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22272B"/>
              </a:solidFill>
              <a:effectLst/>
              <a:highlight>
                <a:srgbClr val="FFFF00"/>
              </a:highlight>
              <a:uLnTx/>
              <a:uFillTx/>
              <a:latin typeface="Arial" panose="020B06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ysClr val="windowText" lastClr="000000"/>
              </a:solidFill>
              <a:effectLst/>
              <a:uLnTx/>
              <a:uFillTx/>
              <a:latin typeface="Public Sans Light"/>
              <a:ea typeface="+mn-ea"/>
              <a:cs typeface="+mn-cs"/>
            </a:endParaRPr>
          </a:p>
        </p:txBody>
      </p:sp>
      <p:sp>
        <p:nvSpPr>
          <p:cNvPr id="35" name="TextBox 34">
            <a:extLst>
              <a:ext uri="{FF2B5EF4-FFF2-40B4-BE49-F238E27FC236}">
                <a16:creationId xmlns:a16="http://schemas.microsoft.com/office/drawing/2014/main" id="{5652CCD5-AAB8-8EE6-0EDF-3C0C21AF3E6A}"/>
              </a:ext>
            </a:extLst>
          </p:cNvPr>
          <p:cNvSpPr txBox="1"/>
          <p:nvPr/>
        </p:nvSpPr>
        <p:spPr>
          <a:xfrm>
            <a:off x="6119822" y="2004640"/>
            <a:ext cx="2094861" cy="422405"/>
          </a:xfrm>
          <a:prstGeom prst="rect">
            <a:avLst/>
          </a:prstGeom>
          <a:solidFill>
            <a:schemeClr val="bg2"/>
          </a:solidFill>
        </p:spPr>
        <p:txBody>
          <a:bodyPr wrap="square" lIns="144000" tIns="72000" rIns="72000" bIns="72000" rtlCol="0">
            <a:spAutoFit/>
          </a:bodyPr>
          <a:lstStyle/>
          <a:p>
            <a:pPr algn="l">
              <a:spcAft>
                <a:spcPts val="600"/>
              </a:spcAft>
            </a:pPr>
            <a:r>
              <a:rPr lang="en-AU" b="1">
                <a:solidFill>
                  <a:schemeClr val="bg1"/>
                </a:solidFill>
                <a:latin typeface="+mj-lt"/>
              </a:rPr>
              <a:t>Healthy eating</a:t>
            </a:r>
          </a:p>
        </p:txBody>
      </p:sp>
      <p:sp>
        <p:nvSpPr>
          <p:cNvPr id="41" name="Rectangle 40">
            <a:extLst>
              <a:ext uri="{FF2B5EF4-FFF2-40B4-BE49-F238E27FC236}">
                <a16:creationId xmlns:a16="http://schemas.microsoft.com/office/drawing/2014/main" id="{2CF29F60-C0F8-C124-23E8-20C1846A14A4}"/>
              </a:ext>
            </a:extLst>
          </p:cNvPr>
          <p:cNvSpPr/>
          <p:nvPr/>
        </p:nvSpPr>
        <p:spPr>
          <a:xfrm>
            <a:off x="8614030" y="2035043"/>
            <a:ext cx="2825825" cy="382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Graphic 20" descr="Apple outline">
            <a:extLst>
              <a:ext uri="{FF2B5EF4-FFF2-40B4-BE49-F238E27FC236}">
                <a16:creationId xmlns:a16="http://schemas.microsoft.com/office/drawing/2014/main" id="{90116DA4-D6C9-D112-60A2-E1DE568B87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4370" y="1835384"/>
            <a:ext cx="633249" cy="633249"/>
          </a:xfrm>
          <a:prstGeom prst="rect">
            <a:avLst/>
          </a:prstGeom>
        </p:spPr>
      </p:pic>
      <p:pic>
        <p:nvPicPr>
          <p:cNvPr id="31" name="Graphic 30" descr="Chicken leg outline">
            <a:extLst>
              <a:ext uri="{FF2B5EF4-FFF2-40B4-BE49-F238E27FC236}">
                <a16:creationId xmlns:a16="http://schemas.microsoft.com/office/drawing/2014/main" id="{739A3BEC-186C-5C8B-479C-E2C3D62818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94781" y="1874202"/>
            <a:ext cx="633249" cy="633249"/>
          </a:xfrm>
          <a:prstGeom prst="rect">
            <a:avLst/>
          </a:prstGeom>
        </p:spPr>
      </p:pic>
      <p:pic>
        <p:nvPicPr>
          <p:cNvPr id="45" name="Graphic 44" descr="Dairy outline">
            <a:extLst>
              <a:ext uri="{FF2B5EF4-FFF2-40B4-BE49-F238E27FC236}">
                <a16:creationId xmlns:a16="http://schemas.microsoft.com/office/drawing/2014/main" id="{0AF1B9E0-1A3A-9DDF-B328-74E3B4AF66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82675" y="1796635"/>
            <a:ext cx="703100" cy="703100"/>
          </a:xfrm>
          <a:prstGeom prst="rect">
            <a:avLst/>
          </a:prstGeom>
        </p:spPr>
      </p:pic>
      <p:pic>
        <p:nvPicPr>
          <p:cNvPr id="49" name="Picture 48">
            <a:extLst>
              <a:ext uri="{FF2B5EF4-FFF2-40B4-BE49-F238E27FC236}">
                <a16:creationId xmlns:a16="http://schemas.microsoft.com/office/drawing/2014/main" id="{55B79AAB-CACD-3121-36F0-80F3B60FA0DB}"/>
              </a:ext>
            </a:extLst>
          </p:cNvPr>
          <p:cNvPicPr>
            <a:picLocks noChangeAspect="1"/>
          </p:cNvPicPr>
          <p:nvPr/>
        </p:nvPicPr>
        <p:blipFill>
          <a:blip r:embed="rId14">
            <a:duotone>
              <a:schemeClr val="accent1">
                <a:shade val="45000"/>
                <a:satMod val="135000"/>
              </a:schemeClr>
              <a:prstClr val="white"/>
            </a:duotone>
          </a:blip>
          <a:stretch>
            <a:fillRect/>
          </a:stretch>
        </p:blipFill>
        <p:spPr>
          <a:xfrm>
            <a:off x="9915924" y="1753632"/>
            <a:ext cx="666352" cy="708000"/>
          </a:xfrm>
          <a:prstGeom prst="rect">
            <a:avLst/>
          </a:prstGeom>
        </p:spPr>
      </p:pic>
    </p:spTree>
    <p:extLst>
      <p:ext uri="{BB962C8B-B14F-4D97-AF65-F5344CB8AC3E}">
        <p14:creationId xmlns:p14="http://schemas.microsoft.com/office/powerpoint/2010/main" val="126165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D3CF-BB20-B3E7-AF69-2E36F05ED7D6}"/>
              </a:ext>
            </a:extLst>
          </p:cNvPr>
          <p:cNvSpPr>
            <a:spLocks noGrp="1"/>
          </p:cNvSpPr>
          <p:nvPr>
            <p:ph type="title"/>
          </p:nvPr>
        </p:nvSpPr>
        <p:spPr/>
        <p:txBody>
          <a:bodyPr/>
          <a:lstStyle/>
          <a:p>
            <a:r>
              <a:rPr lang="en-AU"/>
              <a:t>Referring to free healthy ageing support</a:t>
            </a:r>
          </a:p>
        </p:txBody>
      </p:sp>
      <p:sp>
        <p:nvSpPr>
          <p:cNvPr id="4" name="Slide Number Placeholder 3">
            <a:extLst>
              <a:ext uri="{FF2B5EF4-FFF2-40B4-BE49-F238E27FC236}">
                <a16:creationId xmlns:a16="http://schemas.microsoft.com/office/drawing/2014/main" id="{A4B4AFF7-7256-F7F8-5EAF-80A1949EA8C0}"/>
              </a:ext>
            </a:extLst>
          </p:cNvPr>
          <p:cNvSpPr>
            <a:spLocks noGrp="1"/>
          </p:cNvSpPr>
          <p:nvPr>
            <p:ph type="sldNum" sz="quarter" idx="12"/>
          </p:nvPr>
        </p:nvSpPr>
        <p:spPr/>
        <p:txBody>
          <a:bodyPr/>
          <a:lstStyle/>
          <a:p>
            <a:fld id="{10A01DC5-1685-4615-8240-15192985C6A2}" type="slidenum">
              <a:rPr lang="en-AU" smtClean="0"/>
              <a:t>24</a:t>
            </a:fld>
            <a:endParaRPr lang="en-AU"/>
          </a:p>
        </p:txBody>
      </p:sp>
      <p:sp>
        <p:nvSpPr>
          <p:cNvPr id="7" name="Rectangle 6">
            <a:extLst>
              <a:ext uri="{FF2B5EF4-FFF2-40B4-BE49-F238E27FC236}">
                <a16:creationId xmlns:a16="http://schemas.microsoft.com/office/drawing/2014/main" id="{A2A05511-BC9B-75E9-ED0B-62A7FE11711F}"/>
              </a:ext>
            </a:extLst>
          </p:cNvPr>
          <p:cNvSpPr/>
          <p:nvPr/>
        </p:nvSpPr>
        <p:spPr>
          <a:xfrm>
            <a:off x="536234" y="1756132"/>
            <a:ext cx="3553396" cy="4414846"/>
          </a:xfrm>
          <a:prstGeom prst="rect">
            <a:avLst/>
          </a:prstGeom>
          <a:solidFill>
            <a:srgbClr val="CEB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3" name="Rectangle: Rounded Corners 22">
            <a:extLst>
              <a:ext uri="{FF2B5EF4-FFF2-40B4-BE49-F238E27FC236}">
                <a16:creationId xmlns:a16="http://schemas.microsoft.com/office/drawing/2014/main" id="{AF1E792A-8620-9BDA-B3DD-C1CC38461196}"/>
              </a:ext>
            </a:extLst>
          </p:cNvPr>
          <p:cNvSpPr/>
          <p:nvPr/>
        </p:nvSpPr>
        <p:spPr>
          <a:xfrm>
            <a:off x="915994" y="2448270"/>
            <a:ext cx="2543271" cy="567180"/>
          </a:xfrm>
          <a:prstGeom prst="roundRect">
            <a:avLst>
              <a:gd name="adj" fmla="val 50000"/>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9D95AF1E-4128-757C-145E-4E7A0832D521}"/>
              </a:ext>
            </a:extLst>
          </p:cNvPr>
          <p:cNvSpPr txBox="1"/>
          <p:nvPr/>
        </p:nvSpPr>
        <p:spPr>
          <a:xfrm>
            <a:off x="1191180" y="2527677"/>
            <a:ext cx="1748781" cy="430887"/>
          </a:xfrm>
          <a:prstGeom prst="rect">
            <a:avLst/>
          </a:prstGeom>
          <a:noFill/>
        </p:spPr>
        <p:txBody>
          <a:bodyPr wrap="square" lIns="0" tIns="0" rIns="0" bIns="0" rtlCol="0">
            <a:spAutoFit/>
          </a:bodyPr>
          <a:lstStyle/>
          <a:p>
            <a:pPr algn="l">
              <a:spcAft>
                <a:spcPts val="600"/>
              </a:spcAft>
            </a:pPr>
            <a:r>
              <a:rPr lang="en-AU" sz="1400"/>
              <a:t>Healthy ageing online learning</a:t>
            </a:r>
          </a:p>
        </p:txBody>
      </p:sp>
      <p:sp>
        <p:nvSpPr>
          <p:cNvPr id="25" name="Oval 24">
            <a:extLst>
              <a:ext uri="{FF2B5EF4-FFF2-40B4-BE49-F238E27FC236}">
                <a16:creationId xmlns:a16="http://schemas.microsoft.com/office/drawing/2014/main" id="{B6AF3AF8-60D1-C349-F803-71835DEF2F06}"/>
              </a:ext>
            </a:extLst>
          </p:cNvPr>
          <p:cNvSpPr/>
          <p:nvPr/>
        </p:nvSpPr>
        <p:spPr>
          <a:xfrm>
            <a:off x="2872148" y="2316122"/>
            <a:ext cx="857854" cy="863256"/>
          </a:xfrm>
          <a:prstGeom prst="ellipse">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blue line art of a computer&#10;&#10;AI-generated content may be incorrect.">
            <a:extLst>
              <a:ext uri="{FF2B5EF4-FFF2-40B4-BE49-F238E27FC236}">
                <a16:creationId xmlns:a16="http://schemas.microsoft.com/office/drawing/2014/main" id="{C6AA2AAA-D1D6-ACC1-A2D8-4EBEAC366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579" y="2387844"/>
            <a:ext cx="704392" cy="704392"/>
          </a:xfrm>
          <a:prstGeom prst="rect">
            <a:avLst/>
          </a:prstGeom>
        </p:spPr>
      </p:pic>
      <p:sp>
        <p:nvSpPr>
          <p:cNvPr id="51" name="Rectangle: Rounded Corners 50">
            <a:extLst>
              <a:ext uri="{FF2B5EF4-FFF2-40B4-BE49-F238E27FC236}">
                <a16:creationId xmlns:a16="http://schemas.microsoft.com/office/drawing/2014/main" id="{6C36D0E7-EEBF-190D-F44D-3FE87C6F6A57}"/>
              </a:ext>
            </a:extLst>
          </p:cNvPr>
          <p:cNvSpPr/>
          <p:nvPr/>
        </p:nvSpPr>
        <p:spPr>
          <a:xfrm>
            <a:off x="386302" y="1612294"/>
            <a:ext cx="2359935" cy="571120"/>
          </a:xfrm>
          <a:prstGeom prst="roundRect">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B425227A-331C-18A6-355C-47CD445B186C}"/>
              </a:ext>
            </a:extLst>
          </p:cNvPr>
          <p:cNvSpPr txBox="1"/>
          <p:nvPr/>
        </p:nvSpPr>
        <p:spPr>
          <a:xfrm>
            <a:off x="255652" y="1756132"/>
            <a:ext cx="2435550" cy="276999"/>
          </a:xfrm>
          <a:prstGeom prst="rect">
            <a:avLst/>
          </a:prstGeom>
          <a:noFill/>
        </p:spPr>
        <p:txBody>
          <a:bodyPr wrap="square" lIns="0" tIns="0" rIns="0" bIns="0" rtlCol="0">
            <a:spAutoFit/>
          </a:bodyPr>
          <a:lstStyle/>
          <a:p>
            <a:pPr algn="ctr">
              <a:spcAft>
                <a:spcPts val="600"/>
              </a:spcAft>
            </a:pPr>
            <a:r>
              <a:rPr lang="en-AU"/>
              <a:t>Active and Healthy</a:t>
            </a:r>
          </a:p>
        </p:txBody>
      </p:sp>
      <p:sp>
        <p:nvSpPr>
          <p:cNvPr id="42" name="Rectangle 41">
            <a:extLst>
              <a:ext uri="{FF2B5EF4-FFF2-40B4-BE49-F238E27FC236}">
                <a16:creationId xmlns:a16="http://schemas.microsoft.com/office/drawing/2014/main" id="{AABC28D5-C6D8-11D1-DE1F-C854822F50CB}"/>
              </a:ext>
            </a:extLst>
          </p:cNvPr>
          <p:cNvSpPr/>
          <p:nvPr/>
        </p:nvSpPr>
        <p:spPr>
          <a:xfrm>
            <a:off x="4394955" y="1756132"/>
            <a:ext cx="3629272" cy="3231582"/>
          </a:xfrm>
          <a:prstGeom prst="rect">
            <a:avLst/>
          </a:prstGeom>
          <a:solidFill>
            <a:srgbClr val="9ADEF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46" name="Rectangle: Rounded Corners 45">
            <a:extLst>
              <a:ext uri="{FF2B5EF4-FFF2-40B4-BE49-F238E27FC236}">
                <a16:creationId xmlns:a16="http://schemas.microsoft.com/office/drawing/2014/main" id="{A39CEB72-B3D0-E607-C3CC-1968F5CBBA3B}"/>
              </a:ext>
            </a:extLst>
          </p:cNvPr>
          <p:cNvSpPr/>
          <p:nvPr/>
        </p:nvSpPr>
        <p:spPr>
          <a:xfrm>
            <a:off x="4787011" y="2456768"/>
            <a:ext cx="2543271" cy="558682"/>
          </a:xfrm>
          <a:prstGeom prst="roundRect">
            <a:avLst>
              <a:gd name="adj" fmla="val 50000"/>
            </a:avLst>
          </a:prstGeom>
          <a:solidFill>
            <a:srgbClr val="9ADE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E23C0F67-AA95-B796-AB8D-97E3983E172A}"/>
              </a:ext>
            </a:extLst>
          </p:cNvPr>
          <p:cNvSpPr txBox="1"/>
          <p:nvPr/>
        </p:nvSpPr>
        <p:spPr>
          <a:xfrm>
            <a:off x="5058325" y="2612187"/>
            <a:ext cx="2107095" cy="215444"/>
          </a:xfrm>
          <a:prstGeom prst="rect">
            <a:avLst/>
          </a:prstGeom>
          <a:noFill/>
        </p:spPr>
        <p:txBody>
          <a:bodyPr wrap="square" lIns="0" tIns="0" rIns="0" bIns="0" rtlCol="0">
            <a:spAutoFit/>
          </a:bodyPr>
          <a:lstStyle/>
          <a:p>
            <a:pPr algn="l">
              <a:spcAft>
                <a:spcPts val="600"/>
              </a:spcAft>
            </a:pPr>
            <a:r>
              <a:rPr lang="en-AU" sz="1400"/>
              <a:t>Health coaching</a:t>
            </a:r>
          </a:p>
        </p:txBody>
      </p:sp>
      <p:sp>
        <p:nvSpPr>
          <p:cNvPr id="37" name="Rectangle: Rounded Corners 36">
            <a:extLst>
              <a:ext uri="{FF2B5EF4-FFF2-40B4-BE49-F238E27FC236}">
                <a16:creationId xmlns:a16="http://schemas.microsoft.com/office/drawing/2014/main" id="{862E0F41-41A0-16D2-EE9A-B6E8CFF66ACF}"/>
              </a:ext>
            </a:extLst>
          </p:cNvPr>
          <p:cNvSpPr/>
          <p:nvPr/>
        </p:nvSpPr>
        <p:spPr>
          <a:xfrm>
            <a:off x="4225263" y="1651090"/>
            <a:ext cx="2359936" cy="59333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177DFDA0-6AAB-133A-4B64-30AC4B199076}"/>
              </a:ext>
            </a:extLst>
          </p:cNvPr>
          <p:cNvSpPr txBox="1"/>
          <p:nvPr/>
        </p:nvSpPr>
        <p:spPr>
          <a:xfrm>
            <a:off x="4196189" y="1812011"/>
            <a:ext cx="2435550" cy="276999"/>
          </a:xfrm>
          <a:prstGeom prst="rect">
            <a:avLst/>
          </a:prstGeom>
          <a:noFill/>
        </p:spPr>
        <p:txBody>
          <a:bodyPr wrap="square" lIns="0" tIns="0" rIns="0" bIns="0" rtlCol="0">
            <a:spAutoFit/>
          </a:bodyPr>
          <a:lstStyle/>
          <a:p>
            <a:pPr algn="ctr">
              <a:spcAft>
                <a:spcPts val="600"/>
              </a:spcAft>
            </a:pPr>
            <a:r>
              <a:rPr lang="en-AU">
                <a:solidFill>
                  <a:schemeClr val="bg1"/>
                </a:solidFill>
              </a:rPr>
              <a:t>Get Healthy Service</a:t>
            </a:r>
          </a:p>
        </p:txBody>
      </p:sp>
      <p:sp>
        <p:nvSpPr>
          <p:cNvPr id="12" name="Rectangle: Rounded Corners 11">
            <a:extLst>
              <a:ext uri="{FF2B5EF4-FFF2-40B4-BE49-F238E27FC236}">
                <a16:creationId xmlns:a16="http://schemas.microsoft.com/office/drawing/2014/main" id="{3D3E3DDB-4369-A73F-810E-81159073B4DC}"/>
              </a:ext>
            </a:extLst>
          </p:cNvPr>
          <p:cNvSpPr/>
          <p:nvPr/>
        </p:nvSpPr>
        <p:spPr>
          <a:xfrm>
            <a:off x="939943" y="3368650"/>
            <a:ext cx="2543271" cy="567180"/>
          </a:xfrm>
          <a:prstGeom prst="roundRect">
            <a:avLst>
              <a:gd name="adj" fmla="val 50000"/>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64B72547-217A-4D19-73E9-8A67CDD2004A}"/>
              </a:ext>
            </a:extLst>
          </p:cNvPr>
          <p:cNvSpPr/>
          <p:nvPr/>
        </p:nvSpPr>
        <p:spPr>
          <a:xfrm>
            <a:off x="929729" y="4397394"/>
            <a:ext cx="2543271" cy="567180"/>
          </a:xfrm>
          <a:prstGeom prst="roundRect">
            <a:avLst>
              <a:gd name="adj" fmla="val 50000"/>
            </a:avLst>
          </a:prstGeom>
          <a:solidFill>
            <a:srgbClr val="E6E1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A0F3EB3E-4817-8B8A-1823-EDDAC8771B01}"/>
              </a:ext>
            </a:extLst>
          </p:cNvPr>
          <p:cNvSpPr/>
          <p:nvPr/>
        </p:nvSpPr>
        <p:spPr>
          <a:xfrm>
            <a:off x="2856433" y="3303333"/>
            <a:ext cx="857854" cy="863256"/>
          </a:xfrm>
          <a:prstGeom prst="ellipse">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59500E2B-3459-C1FB-2B94-53FB2D67B5CF}"/>
              </a:ext>
            </a:extLst>
          </p:cNvPr>
          <p:cNvSpPr/>
          <p:nvPr/>
        </p:nvSpPr>
        <p:spPr>
          <a:xfrm>
            <a:off x="2885306" y="4262788"/>
            <a:ext cx="857854" cy="863256"/>
          </a:xfrm>
          <a:prstGeom prst="ellipse">
            <a:avLst/>
          </a:prstGeom>
          <a:solidFill>
            <a:srgbClr val="CE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842E5494-FD88-3C95-4C24-2758F3AD5AE6}"/>
              </a:ext>
            </a:extLst>
          </p:cNvPr>
          <p:cNvSpPr txBox="1"/>
          <p:nvPr/>
        </p:nvSpPr>
        <p:spPr>
          <a:xfrm>
            <a:off x="1181400" y="3452289"/>
            <a:ext cx="2000810" cy="430887"/>
          </a:xfrm>
          <a:prstGeom prst="rect">
            <a:avLst/>
          </a:prstGeom>
          <a:noFill/>
        </p:spPr>
        <p:txBody>
          <a:bodyPr wrap="square" lIns="0" tIns="0" rIns="0" bIns="0" rtlCol="0">
            <a:spAutoFit/>
          </a:bodyPr>
          <a:lstStyle/>
          <a:p>
            <a:pPr algn="l">
              <a:spcAft>
                <a:spcPts val="600"/>
              </a:spcAft>
            </a:pPr>
            <a:r>
              <a:rPr lang="en-AU" sz="1400"/>
              <a:t>Fact sheets and exercise manual</a:t>
            </a:r>
          </a:p>
        </p:txBody>
      </p:sp>
      <p:pic>
        <p:nvPicPr>
          <p:cNvPr id="31" name="Picture 30" descr="A blue line drawing of a newspaper&#10;&#10;AI-generated content may be incorrect.">
            <a:extLst>
              <a:ext uri="{FF2B5EF4-FFF2-40B4-BE49-F238E27FC236}">
                <a16:creationId xmlns:a16="http://schemas.microsoft.com/office/drawing/2014/main" id="{AE7FB736-785E-2065-5C5D-2F517951B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227" y="3444535"/>
            <a:ext cx="573223" cy="573223"/>
          </a:xfrm>
          <a:prstGeom prst="rect">
            <a:avLst/>
          </a:prstGeom>
        </p:spPr>
      </p:pic>
      <p:sp>
        <p:nvSpPr>
          <p:cNvPr id="19" name="Rectangle 18">
            <a:extLst>
              <a:ext uri="{FF2B5EF4-FFF2-40B4-BE49-F238E27FC236}">
                <a16:creationId xmlns:a16="http://schemas.microsoft.com/office/drawing/2014/main" id="{53C0F0E6-0861-C9B8-8F08-C67A65E08648}"/>
              </a:ext>
            </a:extLst>
          </p:cNvPr>
          <p:cNvSpPr/>
          <p:nvPr/>
        </p:nvSpPr>
        <p:spPr>
          <a:xfrm>
            <a:off x="722564" y="5269883"/>
            <a:ext cx="3191545" cy="749510"/>
          </a:xfrm>
          <a:prstGeom prst="rect">
            <a:avLst/>
          </a:prstGeom>
          <a:solidFill>
            <a:schemeClr val="bg1"/>
          </a:solidFill>
          <a:ln>
            <a:solidFill>
              <a:srgbClr val="CEB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Picture 35" descr="A blue line drawing of a person lifting weights&#10;&#10;AI-generated content may be incorrect.">
            <a:extLst>
              <a:ext uri="{FF2B5EF4-FFF2-40B4-BE49-F238E27FC236}">
                <a16:creationId xmlns:a16="http://schemas.microsoft.com/office/drawing/2014/main" id="{141209B8-2D8C-3019-6D68-15F3C405A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1999" y="4400682"/>
            <a:ext cx="587031" cy="587031"/>
          </a:xfrm>
          <a:prstGeom prst="rect">
            <a:avLst/>
          </a:prstGeom>
        </p:spPr>
      </p:pic>
      <p:sp>
        <p:nvSpPr>
          <p:cNvPr id="33" name="TextBox 32">
            <a:extLst>
              <a:ext uri="{FF2B5EF4-FFF2-40B4-BE49-F238E27FC236}">
                <a16:creationId xmlns:a16="http://schemas.microsoft.com/office/drawing/2014/main" id="{361DB357-AF46-1584-2846-E145C4D31AD6}"/>
              </a:ext>
            </a:extLst>
          </p:cNvPr>
          <p:cNvSpPr txBox="1"/>
          <p:nvPr/>
        </p:nvSpPr>
        <p:spPr>
          <a:xfrm>
            <a:off x="1162486" y="4573262"/>
            <a:ext cx="2107095" cy="215444"/>
          </a:xfrm>
          <a:prstGeom prst="rect">
            <a:avLst/>
          </a:prstGeom>
          <a:noFill/>
        </p:spPr>
        <p:txBody>
          <a:bodyPr wrap="square" lIns="0" tIns="0" rIns="0" bIns="0" rtlCol="0">
            <a:spAutoFit/>
          </a:bodyPr>
          <a:lstStyle/>
          <a:p>
            <a:pPr algn="l">
              <a:spcAft>
                <a:spcPts val="600"/>
              </a:spcAft>
            </a:pPr>
            <a:r>
              <a:rPr lang="en-AU" sz="1400"/>
              <a:t>Exercise directory</a:t>
            </a:r>
          </a:p>
        </p:txBody>
      </p:sp>
      <p:sp>
        <p:nvSpPr>
          <p:cNvPr id="18" name="Oval 17">
            <a:extLst>
              <a:ext uri="{FF2B5EF4-FFF2-40B4-BE49-F238E27FC236}">
                <a16:creationId xmlns:a16="http://schemas.microsoft.com/office/drawing/2014/main" id="{4235743E-9FAB-C70F-E02E-A29674A2BA33}"/>
              </a:ext>
            </a:extLst>
          </p:cNvPr>
          <p:cNvSpPr/>
          <p:nvPr/>
        </p:nvSpPr>
        <p:spPr>
          <a:xfrm>
            <a:off x="6793115" y="2274965"/>
            <a:ext cx="857854" cy="863256"/>
          </a:xfrm>
          <a:prstGeom prst="ellipse">
            <a:avLst/>
          </a:prstGeom>
          <a:solidFill>
            <a:srgbClr val="8CE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5" name="Picture 44" descr="A person with a headset&#10;&#10;AI-generated content may be incorrect.">
            <a:extLst>
              <a:ext uri="{FF2B5EF4-FFF2-40B4-BE49-F238E27FC236}">
                <a16:creationId xmlns:a16="http://schemas.microsoft.com/office/drawing/2014/main" id="{64408154-342E-33A7-AF4A-868001CE3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2501" y="2387844"/>
            <a:ext cx="558682" cy="558682"/>
          </a:xfrm>
          <a:prstGeom prst="rect">
            <a:avLst/>
          </a:prstGeom>
        </p:spPr>
      </p:pic>
      <p:sp>
        <p:nvSpPr>
          <p:cNvPr id="15" name="TextBox 14">
            <a:extLst>
              <a:ext uri="{FF2B5EF4-FFF2-40B4-BE49-F238E27FC236}">
                <a16:creationId xmlns:a16="http://schemas.microsoft.com/office/drawing/2014/main" id="{B8B7DC9F-335A-D5C7-AF9E-894C73180BAE}"/>
              </a:ext>
            </a:extLst>
          </p:cNvPr>
          <p:cNvSpPr txBox="1"/>
          <p:nvPr/>
        </p:nvSpPr>
        <p:spPr>
          <a:xfrm>
            <a:off x="437366" y="5405011"/>
            <a:ext cx="3722825" cy="492443"/>
          </a:xfrm>
          <a:prstGeom prst="rect">
            <a:avLst/>
          </a:prstGeom>
          <a:noFill/>
        </p:spPr>
        <p:txBody>
          <a:bodyPr wrap="square" lIns="0" tIns="0" rIns="0" bIns="0" rtlCol="0">
            <a:spAutoFit/>
          </a:bodyPr>
          <a:lstStyle/>
          <a:p>
            <a:pPr algn="ctr">
              <a:spcAft>
                <a:spcPts val="600"/>
              </a:spcAft>
            </a:pPr>
            <a:r>
              <a:rPr lang="en-AU" sz="1600"/>
              <a:t>Visit the website:</a:t>
            </a:r>
            <a:br>
              <a:rPr lang="en-AU" sz="1600"/>
            </a:br>
            <a:r>
              <a:rPr lang="en-AU" sz="1600" b="1">
                <a:latin typeface="+mj-lt"/>
              </a:rPr>
              <a:t>activeandhealthy.nsw.gov.au</a:t>
            </a:r>
            <a:endParaRPr lang="en-AU" sz="1600">
              <a:latin typeface="+mj-lt"/>
            </a:endParaRPr>
          </a:p>
        </p:txBody>
      </p:sp>
      <p:pic>
        <p:nvPicPr>
          <p:cNvPr id="40" name="Graphic 39" descr="Cursor with solid fill">
            <a:extLst>
              <a:ext uri="{FF2B5EF4-FFF2-40B4-BE49-F238E27FC236}">
                <a16:creationId xmlns:a16="http://schemas.microsoft.com/office/drawing/2014/main" id="{51C153B1-2C08-D963-07DE-14C5370488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3341" y="5617501"/>
            <a:ext cx="611892" cy="611892"/>
          </a:xfrm>
          <a:prstGeom prst="rect">
            <a:avLst/>
          </a:prstGeom>
        </p:spPr>
      </p:pic>
      <p:sp>
        <p:nvSpPr>
          <p:cNvPr id="20" name="Rectangle 19">
            <a:extLst>
              <a:ext uri="{FF2B5EF4-FFF2-40B4-BE49-F238E27FC236}">
                <a16:creationId xmlns:a16="http://schemas.microsoft.com/office/drawing/2014/main" id="{B06BEDAE-78D1-C5FD-3770-43C8EF6537EB}"/>
              </a:ext>
            </a:extLst>
          </p:cNvPr>
          <p:cNvSpPr/>
          <p:nvPr/>
        </p:nvSpPr>
        <p:spPr>
          <a:xfrm>
            <a:off x="4589422" y="3444083"/>
            <a:ext cx="3278845" cy="1396858"/>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014D9B71-14CD-7111-74B8-6708B71BE780}"/>
              </a:ext>
            </a:extLst>
          </p:cNvPr>
          <p:cNvSpPr txBox="1"/>
          <p:nvPr/>
        </p:nvSpPr>
        <p:spPr>
          <a:xfrm>
            <a:off x="4738864" y="3554048"/>
            <a:ext cx="3129403" cy="1138773"/>
          </a:xfrm>
          <a:prstGeom prst="rect">
            <a:avLst/>
          </a:prstGeom>
          <a:noFill/>
        </p:spPr>
        <p:txBody>
          <a:bodyPr wrap="square" lIns="0" tIns="0" rIns="0" bIns="0" rtlCol="0">
            <a:spAutoFit/>
          </a:bodyPr>
          <a:lstStyle/>
          <a:p>
            <a:pPr algn="l">
              <a:spcAft>
                <a:spcPts val="600"/>
              </a:spcAft>
            </a:pPr>
            <a:r>
              <a:rPr lang="en-AU" sz="1600"/>
              <a:t>Refer online at:</a:t>
            </a:r>
          </a:p>
          <a:p>
            <a:pPr algn="l">
              <a:spcAft>
                <a:spcPts val="600"/>
              </a:spcAft>
            </a:pPr>
            <a:r>
              <a:rPr lang="en-AU" sz="1600" b="1">
                <a:latin typeface="+mj-lt"/>
              </a:rPr>
              <a:t>gethealthynsw.com.au/refer</a:t>
            </a:r>
          </a:p>
          <a:p>
            <a:pPr algn="l">
              <a:spcAft>
                <a:spcPts val="600"/>
              </a:spcAft>
            </a:pPr>
            <a:r>
              <a:rPr lang="en-AU" sz="1600"/>
              <a:t>Or via electronic medical record (</a:t>
            </a:r>
            <a:r>
              <a:rPr lang="en-AU" sz="1600" err="1"/>
              <a:t>eMR</a:t>
            </a:r>
            <a:r>
              <a:rPr lang="en-AU" sz="1600"/>
              <a:t>) or other medical software</a:t>
            </a:r>
          </a:p>
        </p:txBody>
      </p:sp>
      <p:pic>
        <p:nvPicPr>
          <p:cNvPr id="21" name="Graphic 20" descr="Cursor with solid fill">
            <a:extLst>
              <a:ext uri="{FF2B5EF4-FFF2-40B4-BE49-F238E27FC236}">
                <a16:creationId xmlns:a16="http://schemas.microsoft.com/office/drawing/2014/main" id="{E8C1E0BE-4780-F5ED-1B03-EF71AC021F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46148" y="3731146"/>
            <a:ext cx="611892" cy="611892"/>
          </a:xfrm>
          <a:prstGeom prst="rect">
            <a:avLst/>
          </a:prstGeom>
        </p:spPr>
      </p:pic>
      <p:pic>
        <p:nvPicPr>
          <p:cNvPr id="26" name="Picture 25" descr="A group of people sitting in chairs&#10;&#10;AI-generated content may be incorrect.">
            <a:extLst>
              <a:ext uri="{FF2B5EF4-FFF2-40B4-BE49-F238E27FC236}">
                <a16:creationId xmlns:a16="http://schemas.microsoft.com/office/drawing/2014/main" id="{B0FF5398-3E22-F363-42B9-86DCF0AC827A}"/>
              </a:ext>
            </a:extLst>
          </p:cNvPr>
          <p:cNvPicPr>
            <a:picLocks noChangeAspect="1"/>
          </p:cNvPicPr>
          <p:nvPr/>
        </p:nvPicPr>
        <p:blipFill>
          <a:blip r:embed="rId9">
            <a:extLst>
              <a:ext uri="{28A0092B-C50C-407E-A947-70E740481C1C}">
                <a14:useLocalDpi xmlns:a14="http://schemas.microsoft.com/office/drawing/2010/main" val="0"/>
              </a:ext>
            </a:extLst>
          </a:blip>
          <a:srcRect l="15938" r="28957"/>
          <a:stretch/>
        </p:blipFill>
        <p:spPr>
          <a:xfrm flipH="1">
            <a:off x="8139581" y="1677092"/>
            <a:ext cx="3695933" cy="4473515"/>
          </a:xfrm>
          <a:prstGeom prst="rect">
            <a:avLst/>
          </a:prstGeom>
        </p:spPr>
      </p:pic>
    </p:spTree>
    <p:extLst>
      <p:ext uri="{BB962C8B-B14F-4D97-AF65-F5344CB8AC3E}">
        <p14:creationId xmlns:p14="http://schemas.microsoft.com/office/powerpoint/2010/main" val="280346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FEBA9-C6E0-A7EF-0892-0F1C9DC727B3}"/>
              </a:ext>
            </a:extLst>
          </p:cNvPr>
          <p:cNvSpPr>
            <a:spLocks noGrp="1"/>
          </p:cNvSpPr>
          <p:nvPr>
            <p:ph type="title"/>
          </p:nvPr>
        </p:nvSpPr>
        <p:spPr>
          <a:xfrm>
            <a:off x="359999" y="360000"/>
            <a:ext cx="10083411" cy="1009652"/>
          </a:xfrm>
        </p:spPr>
        <p:txBody>
          <a:bodyPr>
            <a:normAutofit fontScale="90000"/>
          </a:bodyPr>
          <a:lstStyle/>
          <a:p>
            <a:r>
              <a:rPr lang="en-AU"/>
              <a:t>Older people are the heart of the family and community</a:t>
            </a:r>
            <a:br>
              <a:rPr lang="en-AU"/>
            </a:br>
            <a:endParaRPr lang="en-AU"/>
          </a:p>
        </p:txBody>
      </p:sp>
      <p:sp>
        <p:nvSpPr>
          <p:cNvPr id="4" name="Slide Number Placeholder 3">
            <a:extLst>
              <a:ext uri="{FF2B5EF4-FFF2-40B4-BE49-F238E27FC236}">
                <a16:creationId xmlns:a16="http://schemas.microsoft.com/office/drawing/2014/main" id="{412687AC-2B3B-7F72-8868-246DB9A52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002664"/>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7" name="TextBox 6">
            <a:extLst>
              <a:ext uri="{FF2B5EF4-FFF2-40B4-BE49-F238E27FC236}">
                <a16:creationId xmlns:a16="http://schemas.microsoft.com/office/drawing/2014/main" id="{14E7F1D9-4FC7-60C8-5257-F021E4941F36}"/>
              </a:ext>
            </a:extLst>
          </p:cNvPr>
          <p:cNvSpPr txBox="1"/>
          <p:nvPr/>
        </p:nvSpPr>
        <p:spPr>
          <a:xfrm>
            <a:off x="360001" y="1715343"/>
            <a:ext cx="6920047" cy="4412105"/>
          </a:xfrm>
          <a:prstGeom prst="rect">
            <a:avLst/>
          </a:prstGeom>
          <a:noFill/>
        </p:spPr>
        <p:txBody>
          <a:bodyPr wrap="square" lIns="0" tIns="0" rIns="0" bIns="0" rtlCol="0" anchor="t">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This Multicultural Health Week, we focus on supporting older people from culturally and linguistically diverse communities to stay healthy, active and socially connected.</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We understand that some multicultural communities experience higher rates of chronic health issues and cancer.</a:t>
            </a:r>
          </a:p>
          <a:p>
            <a:pPr marL="0" marR="0" lvl="0" indent="0" algn="l" defTabSz="609585" rtl="0" eaLnBrk="1" fontAlgn="auto" latinLnBrk="0" hangingPunct="1">
              <a:lnSpc>
                <a:spcPct val="150000"/>
              </a:lnSpc>
              <a:spcBef>
                <a:spcPts val="0"/>
              </a:spcBef>
              <a:spcAft>
                <a:spcPts val="600"/>
              </a:spcAft>
              <a:buClrTx/>
              <a:buSzTx/>
              <a:buFontTx/>
              <a:buNone/>
              <a:tabLst/>
              <a:defRPr/>
            </a:pP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a:p>
            <a:pPr defTabSz="609585">
              <a:lnSpc>
                <a:spcPct val="150000"/>
              </a:lnSpc>
              <a:spcAft>
                <a:spcPts val="600"/>
              </a:spcAft>
              <a:defRPr/>
            </a:pPr>
            <a:r>
              <a:rPr kumimoji="0" lang="en-AU" sz="1800" b="1" i="0" u="none" strike="noStrike" kern="1200" cap="none" spc="0" normalizeH="0" baseline="0" noProof="0">
                <a:ln>
                  <a:noFill/>
                </a:ln>
                <a:solidFill>
                  <a:srgbClr val="22272B"/>
                </a:solidFill>
                <a:effectLst/>
                <a:uLnTx/>
                <a:uFillTx/>
                <a:latin typeface="Public Sans Light"/>
                <a:ea typeface="+mn-ea"/>
                <a:cs typeface="+mn-cs"/>
              </a:rPr>
              <a:t>We are supporting you</a:t>
            </a:r>
            <a:r>
              <a:rPr lang="en-AU" b="1">
                <a:solidFill>
                  <a:srgbClr val="22272B"/>
                </a:solidFill>
                <a:latin typeface="Public Sans Light"/>
              </a:rPr>
              <a:t> to access</a:t>
            </a:r>
            <a:r>
              <a:rPr kumimoji="0" lang="en-AU" sz="1800" b="1" i="0" u="none" strike="noStrike" kern="1200" cap="none" spc="0" normalizeH="0" baseline="0" noProof="0">
                <a:ln>
                  <a:noFill/>
                </a:ln>
                <a:solidFill>
                  <a:srgbClr val="22272B"/>
                </a:solidFill>
                <a:effectLst/>
                <a:uLnTx/>
                <a:uFillTx/>
                <a:latin typeface="Public Sans Light"/>
                <a:ea typeface="+mn-ea"/>
                <a:cs typeface="+mn-cs"/>
              </a:rPr>
              <a:t>:</a:t>
            </a:r>
            <a:endParaRPr lang="en-AU" sz="1800" b="1" i="0" u="none" strike="noStrike" kern="1200" cap="none" spc="0" normalizeH="0" baseline="0" noProof="0">
              <a:ln>
                <a:noFill/>
              </a:ln>
              <a:solidFill>
                <a:srgbClr val="22272B"/>
              </a:solidFill>
              <a:effectLst/>
              <a:uLnTx/>
              <a:uFillTx/>
              <a:latin typeface="Public Sans Light"/>
            </a:endParaRPr>
          </a:p>
          <a:p>
            <a:pPr marL="285750" indent="-285750" defTabSz="609585">
              <a:lnSpc>
                <a:spcPct val="150000"/>
              </a:lnSpc>
              <a:spcAft>
                <a:spcPts val="600"/>
              </a:spcAft>
              <a:buFont typeface="Arial" panose="020B0604020202020204" pitchFamily="34" charset="0"/>
              <a:buChar char="•"/>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health information in your language </a:t>
            </a:r>
            <a:endParaRPr lang="en-AU" sz="1800" b="0" i="0" u="none" strike="noStrike" kern="1200" cap="none" spc="0" normalizeH="0" baseline="0" noProof="0">
              <a:ln>
                <a:noFill/>
              </a:ln>
              <a:solidFill>
                <a:srgbClr val="22272B"/>
              </a:solidFill>
              <a:effectLst/>
              <a:uLnTx/>
              <a:uFillTx/>
              <a:latin typeface="Public Sans Light"/>
            </a:endParaRP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a:solidFill>
                  <a:srgbClr val="22272B"/>
                </a:solidFill>
                <a:latin typeface="Public Sans Light"/>
              </a:rPr>
              <a:t>healthy</a:t>
            </a:r>
            <a:r>
              <a:rPr kumimoji="0" lang="en-AU" sz="1800" b="0" i="0" u="none" strike="noStrike" kern="1200" cap="none" spc="0" normalizeH="0" baseline="0" noProof="0">
                <a:ln>
                  <a:noFill/>
                </a:ln>
                <a:solidFill>
                  <a:srgbClr val="22272B"/>
                </a:solidFill>
                <a:effectLst/>
                <a:uLnTx/>
                <a:uFillTx/>
                <a:latin typeface="Public Sans Light"/>
                <a:ea typeface="+mn-ea"/>
                <a:cs typeface="+mn-cs"/>
              </a:rPr>
              <a:t> ageing programs and services with language support </a:t>
            </a:r>
            <a:endParaRPr lang="en-AU" sz="1800" b="0" i="0" u="none" strike="noStrike" kern="1200" cap="none" spc="0" normalizeH="0" baseline="0" noProof="0">
              <a:ln>
                <a:noFill/>
              </a:ln>
              <a:solidFill>
                <a:srgbClr val="22272B"/>
              </a:solidFill>
              <a:effectLst/>
              <a:uLnTx/>
              <a:uFillTx/>
              <a:latin typeface="Public Sans Light"/>
            </a:endParaRP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22272B"/>
              </a:solidFill>
              <a:effectLst/>
              <a:highlight>
                <a:srgbClr val="FFFF00"/>
              </a:highlight>
              <a:uLnTx/>
              <a:uFillTx/>
              <a:latin typeface="Public Sans Light"/>
              <a:ea typeface="+mn-ea"/>
              <a:cs typeface="+mn-cs"/>
            </a:endParaRPr>
          </a:p>
        </p:txBody>
      </p:sp>
      <p:pic>
        <p:nvPicPr>
          <p:cNvPr id="5" name="Picture Placeholder 7">
            <a:extLst>
              <a:ext uri="{FF2B5EF4-FFF2-40B4-BE49-F238E27FC236}">
                <a16:creationId xmlns:a16="http://schemas.microsoft.com/office/drawing/2014/main" id="{9C43BF65-7826-FA2A-8186-9520F9E88C40}"/>
              </a:ext>
            </a:extLst>
          </p:cNvPr>
          <p:cNvPicPr>
            <a:picLocks noChangeAspect="1"/>
          </p:cNvPicPr>
          <p:nvPr/>
        </p:nvPicPr>
        <p:blipFill>
          <a:blip r:embed="rId2">
            <a:extLst>
              <a:ext uri="{28A0092B-C50C-407E-A947-70E740481C1C}">
                <a14:useLocalDpi xmlns:a14="http://schemas.microsoft.com/office/drawing/2010/main" val="0"/>
              </a:ext>
            </a:extLst>
          </a:blip>
          <a:srcRect l="19970" t="1359" r="18813"/>
          <a:stretch>
            <a:fillRect/>
          </a:stretch>
        </p:blipFill>
        <p:spPr>
          <a:xfrm>
            <a:off x="7643223" y="1907974"/>
            <a:ext cx="4110408" cy="3694222"/>
          </a:xfrm>
          <a:prstGeom prst="rect">
            <a:avLst/>
          </a:prstGeom>
          <a:noFill/>
        </p:spPr>
      </p:pic>
    </p:spTree>
    <p:extLst>
      <p:ext uri="{BB962C8B-B14F-4D97-AF65-F5344CB8AC3E}">
        <p14:creationId xmlns:p14="http://schemas.microsoft.com/office/powerpoint/2010/main" val="32617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3D1E9-9955-B862-CA29-7219AE32C871}"/>
              </a:ext>
            </a:extLst>
          </p:cNvPr>
          <p:cNvSpPr>
            <a:spLocks noGrp="1"/>
          </p:cNvSpPr>
          <p:nvPr>
            <p:ph type="title"/>
          </p:nvPr>
        </p:nvSpPr>
        <p:spPr/>
        <p:txBody>
          <a:bodyPr/>
          <a:lstStyle/>
          <a:p>
            <a:r>
              <a:rPr lang="en-AU"/>
              <a:t>Healthy ageing</a:t>
            </a:r>
            <a:endParaRPr lang="en-US"/>
          </a:p>
        </p:txBody>
      </p:sp>
      <p:sp>
        <p:nvSpPr>
          <p:cNvPr id="4" name="Slide Number Placeholder 3">
            <a:extLst>
              <a:ext uri="{FF2B5EF4-FFF2-40B4-BE49-F238E27FC236}">
                <a16:creationId xmlns:a16="http://schemas.microsoft.com/office/drawing/2014/main" id="{A4FD552F-DC11-3C8F-A263-FF189BC139B0}"/>
              </a:ext>
            </a:extLst>
          </p:cNvPr>
          <p:cNvSpPr>
            <a:spLocks noGrp="1"/>
          </p:cNvSpPr>
          <p:nvPr>
            <p:ph type="sldNum" sz="quarter" idx="12"/>
          </p:nvPr>
        </p:nvSpPr>
        <p:spPr/>
        <p:txBody>
          <a:bodyPr/>
          <a:lstStyle/>
          <a:p>
            <a:fld id="{10A01DC5-1685-4615-8240-15192985C6A2}" type="slidenum">
              <a:rPr lang="en-AU" smtClean="0"/>
              <a:t>4</a:t>
            </a:fld>
            <a:endParaRPr lang="en-AU"/>
          </a:p>
        </p:txBody>
      </p:sp>
      <p:sp>
        <p:nvSpPr>
          <p:cNvPr id="6" name="Oval 5">
            <a:extLst>
              <a:ext uri="{FF2B5EF4-FFF2-40B4-BE49-F238E27FC236}">
                <a16:creationId xmlns:a16="http://schemas.microsoft.com/office/drawing/2014/main" id="{4DDC71B8-B311-A58A-68B5-6AF8827F87DE}"/>
              </a:ext>
            </a:extLst>
          </p:cNvPr>
          <p:cNvSpPr/>
          <p:nvPr/>
        </p:nvSpPr>
        <p:spPr>
          <a:xfrm>
            <a:off x="619332" y="2532472"/>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A55113D1-4FE6-EE97-951D-E04E93FC2A41}"/>
              </a:ext>
            </a:extLst>
          </p:cNvPr>
          <p:cNvSpPr txBox="1"/>
          <p:nvPr/>
        </p:nvSpPr>
        <p:spPr>
          <a:xfrm>
            <a:off x="355310" y="3689673"/>
            <a:ext cx="1503309" cy="553998"/>
          </a:xfrm>
          <a:prstGeom prst="rect">
            <a:avLst/>
          </a:prstGeom>
          <a:noFill/>
        </p:spPr>
        <p:txBody>
          <a:bodyPr wrap="square" lIns="0" tIns="0" rIns="0" bIns="0" rtlCol="0" anchor="t">
            <a:spAutoFit/>
          </a:bodyPr>
          <a:lstStyle/>
          <a:p>
            <a:pPr algn="ctr" defTabSz="609585">
              <a:spcAft>
                <a:spcPts val="600"/>
              </a:spcAft>
              <a:defRPr/>
            </a:pPr>
            <a:r>
              <a:rPr lang="en-AU">
                <a:solidFill>
                  <a:srgbClr val="22272B"/>
                </a:solidFill>
                <a:latin typeface="Public Sans Light"/>
              </a:rPr>
              <a:t>Stay independent</a:t>
            </a:r>
            <a:endParaRPr lang="en-US">
              <a:ea typeface="+mn-ea"/>
              <a:cs typeface="+mn-cs"/>
            </a:endParaRPr>
          </a:p>
        </p:txBody>
      </p:sp>
      <p:sp>
        <p:nvSpPr>
          <p:cNvPr id="10" name="Oval 9">
            <a:extLst>
              <a:ext uri="{FF2B5EF4-FFF2-40B4-BE49-F238E27FC236}">
                <a16:creationId xmlns:a16="http://schemas.microsoft.com/office/drawing/2014/main" id="{E61AFA37-5FEB-5DDE-39DB-1E2B354C3E80}"/>
              </a:ext>
            </a:extLst>
          </p:cNvPr>
          <p:cNvSpPr/>
          <p:nvPr/>
        </p:nvSpPr>
        <p:spPr>
          <a:xfrm>
            <a:off x="619332" y="4415445"/>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F7E3C08E-1B6A-9387-6B19-3E23877FDF7F}"/>
              </a:ext>
            </a:extLst>
          </p:cNvPr>
          <p:cNvSpPr txBox="1"/>
          <p:nvPr/>
        </p:nvSpPr>
        <p:spPr>
          <a:xfrm>
            <a:off x="355310" y="5572646"/>
            <a:ext cx="1503309" cy="553998"/>
          </a:xfrm>
          <a:prstGeom prst="rect">
            <a:avLst/>
          </a:prstGeom>
          <a:noFill/>
        </p:spPr>
        <p:txBody>
          <a:bodyPr wrap="square" lIns="0" tIns="0" rIns="0" bIns="0" rtlCol="0" anchor="t">
            <a:spAutoFit/>
          </a:bodyPr>
          <a:lstStyle/>
          <a:p>
            <a:pPr algn="ctr" defTabSz="609585">
              <a:spcAft>
                <a:spcPts val="600"/>
              </a:spcAft>
              <a:defRPr/>
            </a:pPr>
            <a:r>
              <a:rPr lang="en-AU"/>
              <a:t>Improve wellbeing</a:t>
            </a:r>
          </a:p>
        </p:txBody>
      </p:sp>
      <p:sp>
        <p:nvSpPr>
          <p:cNvPr id="14" name="Oval 13">
            <a:extLst>
              <a:ext uri="{FF2B5EF4-FFF2-40B4-BE49-F238E27FC236}">
                <a16:creationId xmlns:a16="http://schemas.microsoft.com/office/drawing/2014/main" id="{43F22D0C-8909-7416-C8B1-5F8E8CA13FCB}"/>
              </a:ext>
            </a:extLst>
          </p:cNvPr>
          <p:cNvSpPr/>
          <p:nvPr/>
        </p:nvSpPr>
        <p:spPr>
          <a:xfrm>
            <a:off x="2625355" y="2532472"/>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12ED103C-E277-2407-8DDE-C183064EFD7F}"/>
              </a:ext>
            </a:extLst>
          </p:cNvPr>
          <p:cNvSpPr txBox="1"/>
          <p:nvPr/>
        </p:nvSpPr>
        <p:spPr>
          <a:xfrm>
            <a:off x="2200347" y="3689673"/>
            <a:ext cx="1900407" cy="553998"/>
          </a:xfrm>
          <a:prstGeom prst="rect">
            <a:avLst/>
          </a:prstGeom>
          <a:noFill/>
        </p:spPr>
        <p:txBody>
          <a:bodyPr wrap="square" lIns="0" tIns="0" rIns="0" bIns="0" rtlCol="0" anchor="t">
            <a:spAutoFit/>
          </a:bodyPr>
          <a:lstStyle/>
          <a:p>
            <a:pPr algn="ctr" defTabSz="609585">
              <a:spcAft>
                <a:spcPts val="600"/>
              </a:spcAft>
              <a:defRPr/>
            </a:pPr>
            <a:r>
              <a:rPr lang="en-AU"/>
              <a:t>Improve balance and prevent falls</a:t>
            </a:r>
          </a:p>
        </p:txBody>
      </p:sp>
      <p:sp>
        <p:nvSpPr>
          <p:cNvPr id="18" name="Oval 17">
            <a:extLst>
              <a:ext uri="{FF2B5EF4-FFF2-40B4-BE49-F238E27FC236}">
                <a16:creationId xmlns:a16="http://schemas.microsoft.com/office/drawing/2014/main" id="{DD9BBEBF-4B85-9CED-5077-EAA7ABC04C31}"/>
              </a:ext>
            </a:extLst>
          </p:cNvPr>
          <p:cNvSpPr/>
          <p:nvPr/>
        </p:nvSpPr>
        <p:spPr>
          <a:xfrm>
            <a:off x="2625355" y="4415445"/>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E3614631-2279-914C-2781-D761E56DB2FF}"/>
              </a:ext>
            </a:extLst>
          </p:cNvPr>
          <p:cNvSpPr txBox="1"/>
          <p:nvPr/>
        </p:nvSpPr>
        <p:spPr>
          <a:xfrm>
            <a:off x="2414995" y="5572646"/>
            <a:ext cx="1503309" cy="276999"/>
          </a:xfrm>
          <a:prstGeom prst="rect">
            <a:avLst/>
          </a:prstGeom>
          <a:noFill/>
        </p:spPr>
        <p:txBody>
          <a:bodyPr wrap="square" lIns="0" tIns="0" rIns="0" bIns="0" rtlCol="0" anchor="t">
            <a:spAutoFit/>
          </a:bodyPr>
          <a:lstStyle/>
          <a:p>
            <a:pPr algn="ctr" defTabSz="609585">
              <a:spcAft>
                <a:spcPts val="600"/>
              </a:spcAft>
              <a:defRPr/>
            </a:pPr>
            <a:r>
              <a:rPr lang="en-AU">
                <a:solidFill>
                  <a:srgbClr val="22272B"/>
                </a:solidFill>
                <a:latin typeface="Public Sans Light"/>
              </a:rPr>
              <a:t>Reduce stress</a:t>
            </a:r>
            <a:endParaRPr lang="en-AU"/>
          </a:p>
        </p:txBody>
      </p:sp>
      <p:sp>
        <p:nvSpPr>
          <p:cNvPr id="22" name="Oval 21">
            <a:extLst>
              <a:ext uri="{FF2B5EF4-FFF2-40B4-BE49-F238E27FC236}">
                <a16:creationId xmlns:a16="http://schemas.microsoft.com/office/drawing/2014/main" id="{241670B1-16EE-A79A-30AB-2C0189D889A1}"/>
              </a:ext>
            </a:extLst>
          </p:cNvPr>
          <p:cNvSpPr/>
          <p:nvPr/>
        </p:nvSpPr>
        <p:spPr>
          <a:xfrm>
            <a:off x="4909971" y="2543204"/>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D2C237D0-2AB4-B77E-14E1-BED3EABEE9C6}"/>
              </a:ext>
            </a:extLst>
          </p:cNvPr>
          <p:cNvSpPr txBox="1"/>
          <p:nvPr/>
        </p:nvSpPr>
        <p:spPr>
          <a:xfrm>
            <a:off x="4517160" y="3689673"/>
            <a:ext cx="1750154" cy="553998"/>
          </a:xfrm>
          <a:prstGeom prst="rect">
            <a:avLst/>
          </a:prstGeom>
          <a:noFill/>
        </p:spPr>
        <p:txBody>
          <a:bodyPr wrap="square" lIns="0" tIns="0" rIns="0" bIns="0" rtlCol="0" anchor="t">
            <a:spAutoFit/>
          </a:bodyPr>
          <a:lstStyle/>
          <a:p>
            <a:pPr algn="ctr" defTabSz="609585">
              <a:spcAft>
                <a:spcPts val="600"/>
              </a:spcAft>
              <a:defRPr/>
            </a:pPr>
            <a:r>
              <a:rPr lang="en-AU">
                <a:solidFill>
                  <a:srgbClr val="22272B"/>
                </a:solidFill>
                <a:latin typeface="Public Sans Light"/>
              </a:rPr>
              <a:t>Keep bones and muscles strong</a:t>
            </a:r>
            <a:endParaRPr lang="en-AU" b="0" i="0" u="none" strike="noStrike" kern="1200" cap="none" spc="0" normalizeH="0" baseline="0" noProof="0">
              <a:ln>
                <a:noFill/>
              </a:ln>
              <a:solidFill>
                <a:srgbClr val="22272B"/>
              </a:solidFill>
              <a:effectLst/>
              <a:uLnTx/>
              <a:uFillTx/>
              <a:latin typeface="Public Sans Light"/>
            </a:endParaRPr>
          </a:p>
        </p:txBody>
      </p:sp>
      <p:sp>
        <p:nvSpPr>
          <p:cNvPr id="26" name="Oval 25">
            <a:extLst>
              <a:ext uri="{FF2B5EF4-FFF2-40B4-BE49-F238E27FC236}">
                <a16:creationId xmlns:a16="http://schemas.microsoft.com/office/drawing/2014/main" id="{733ABE2C-8361-8AC7-D3B2-73F56E270085}"/>
              </a:ext>
            </a:extLst>
          </p:cNvPr>
          <p:cNvSpPr/>
          <p:nvPr/>
        </p:nvSpPr>
        <p:spPr>
          <a:xfrm>
            <a:off x="4909971" y="4426177"/>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0265CBC1-9A00-7829-A1FE-1905349226B6}"/>
              </a:ext>
            </a:extLst>
          </p:cNvPr>
          <p:cNvSpPr txBox="1"/>
          <p:nvPr/>
        </p:nvSpPr>
        <p:spPr>
          <a:xfrm>
            <a:off x="4613752" y="5583378"/>
            <a:ext cx="1503309" cy="276999"/>
          </a:xfrm>
          <a:prstGeom prst="rect">
            <a:avLst/>
          </a:prstGeom>
          <a:noFill/>
        </p:spPr>
        <p:txBody>
          <a:bodyPr wrap="square" lIns="0" tIns="0" rIns="0" bIns="0" rtlCol="0" anchor="t">
            <a:spAutoFit/>
          </a:bodyPr>
          <a:lstStyle/>
          <a:p>
            <a:pPr algn="ctr" defTabSz="609585">
              <a:spcAft>
                <a:spcPts val="600"/>
              </a:spcAft>
              <a:defRPr/>
            </a:pPr>
            <a:r>
              <a:rPr lang="en-AU">
                <a:solidFill>
                  <a:srgbClr val="22272B"/>
                </a:solidFill>
                <a:latin typeface="Public Sans Light"/>
              </a:rPr>
              <a:t>Improve sleep</a:t>
            </a:r>
            <a:endParaRPr lang="en-US">
              <a:ea typeface="+mn-ea"/>
              <a:cs typeface="+mn-cs"/>
            </a:endParaRPr>
          </a:p>
        </p:txBody>
      </p:sp>
      <p:sp>
        <p:nvSpPr>
          <p:cNvPr id="5" name="TextBox 4">
            <a:extLst>
              <a:ext uri="{FF2B5EF4-FFF2-40B4-BE49-F238E27FC236}">
                <a16:creationId xmlns:a16="http://schemas.microsoft.com/office/drawing/2014/main" id="{6051D2DF-1C43-4E67-4B4C-F19EE0DF193F}"/>
              </a:ext>
            </a:extLst>
          </p:cNvPr>
          <p:cNvSpPr txBox="1"/>
          <p:nvPr/>
        </p:nvSpPr>
        <p:spPr>
          <a:xfrm>
            <a:off x="358097" y="1069852"/>
            <a:ext cx="8778414" cy="307777"/>
          </a:xfrm>
          <a:prstGeom prst="rect">
            <a:avLst/>
          </a:prstGeom>
          <a:noFill/>
        </p:spPr>
        <p:txBody>
          <a:bodyPr wrap="square" lIns="0" tIns="0" rIns="0" bIns="0" rtlCol="0" anchor="t">
            <a:spAutoFit/>
          </a:bodyPr>
          <a:lstStyle/>
          <a:p>
            <a:pPr defTabSz="609585">
              <a:spcAft>
                <a:spcPts val="600"/>
              </a:spcAft>
              <a:defRPr/>
            </a:pPr>
            <a:r>
              <a:rPr lang="en-AU" sz="2000" b="1">
                <a:solidFill>
                  <a:srgbClr val="22272B"/>
                </a:solidFill>
                <a:latin typeface="Public Sans Light"/>
              </a:rPr>
              <a:t>Being</a:t>
            </a:r>
            <a:r>
              <a:rPr kumimoji="0" lang="en-AU" b="1" i="0" u="none" strike="noStrike" kern="1200" cap="none" spc="0" normalizeH="0" baseline="0" noProof="0">
                <a:ln>
                  <a:noFill/>
                </a:ln>
                <a:solidFill>
                  <a:srgbClr val="22272B"/>
                </a:solidFill>
                <a:effectLst/>
                <a:uLnTx/>
                <a:uFillTx/>
                <a:latin typeface="Public Sans Light"/>
                <a:ea typeface="+mn-ea"/>
                <a:cs typeface="+mn-cs"/>
              </a:rPr>
              <a:t> physically and mentally able to do the things you value and enjoy</a:t>
            </a:r>
            <a:endParaRPr lang="en-US"/>
          </a:p>
        </p:txBody>
      </p:sp>
      <p:sp>
        <p:nvSpPr>
          <p:cNvPr id="7" name="TextBox 6">
            <a:extLst>
              <a:ext uri="{FF2B5EF4-FFF2-40B4-BE49-F238E27FC236}">
                <a16:creationId xmlns:a16="http://schemas.microsoft.com/office/drawing/2014/main" id="{9CB22F79-BCFB-C542-2DF8-5ACDA0416BC3}"/>
              </a:ext>
            </a:extLst>
          </p:cNvPr>
          <p:cNvSpPr txBox="1"/>
          <p:nvPr/>
        </p:nvSpPr>
        <p:spPr>
          <a:xfrm>
            <a:off x="358097" y="1831852"/>
            <a:ext cx="8778414" cy="276999"/>
          </a:xfrm>
          <a:prstGeom prst="rect">
            <a:avLst/>
          </a:prstGeom>
          <a:noFill/>
        </p:spPr>
        <p:txBody>
          <a:bodyPr wrap="square" lIns="0" tIns="0" rIns="0" bIns="0" rtlCol="0" anchor="t">
            <a:spAutoFit/>
          </a:bodyPr>
          <a:lstStyle/>
          <a:p>
            <a:pPr defTabSz="609585">
              <a:spcAft>
                <a:spcPts val="600"/>
              </a:spcAft>
              <a:defRPr/>
            </a:pPr>
            <a:r>
              <a:rPr lang="en-AU">
                <a:solidFill>
                  <a:srgbClr val="22272B"/>
                </a:solidFill>
                <a:latin typeface="Public Sans Light"/>
              </a:rPr>
              <a:t>Getting healthy and active in older adulthood can help:</a:t>
            </a:r>
            <a:endParaRPr lang="en-US"/>
          </a:p>
        </p:txBody>
      </p:sp>
      <p:pic>
        <p:nvPicPr>
          <p:cNvPr id="9" name="Picture 8" descr="Two men standing in a garden&#10;&#10;AI-generated content may be incorrect.">
            <a:extLst>
              <a:ext uri="{FF2B5EF4-FFF2-40B4-BE49-F238E27FC236}">
                <a16:creationId xmlns:a16="http://schemas.microsoft.com/office/drawing/2014/main" id="{01296298-6865-E531-90B0-C064279BF0C5}"/>
              </a:ext>
            </a:extLst>
          </p:cNvPr>
          <p:cNvPicPr>
            <a:picLocks noChangeAspect="1"/>
          </p:cNvPicPr>
          <p:nvPr/>
        </p:nvPicPr>
        <p:blipFill>
          <a:blip r:embed="rId2"/>
          <a:srcRect l="7440" t="-70" r="25164" b="-530"/>
          <a:stretch>
            <a:fillRect/>
          </a:stretch>
        </p:blipFill>
        <p:spPr>
          <a:xfrm>
            <a:off x="7327542" y="1972544"/>
            <a:ext cx="4235682" cy="4151023"/>
          </a:xfrm>
          <a:prstGeom prst="rect">
            <a:avLst/>
          </a:prstGeom>
        </p:spPr>
      </p:pic>
      <p:pic>
        <p:nvPicPr>
          <p:cNvPr id="11" name="Picture 10" descr="A blue line drawing of a person lifting weights&#10;&#10;AI-generated content may be incorrect.">
            <a:extLst>
              <a:ext uri="{FF2B5EF4-FFF2-40B4-BE49-F238E27FC236}">
                <a16:creationId xmlns:a16="http://schemas.microsoft.com/office/drawing/2014/main" id="{7B8358D5-36BE-E65F-5953-BE56C7F71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918" y="2683322"/>
            <a:ext cx="720000" cy="720000"/>
          </a:xfrm>
          <a:prstGeom prst="rect">
            <a:avLst/>
          </a:prstGeom>
        </p:spPr>
      </p:pic>
      <p:pic>
        <p:nvPicPr>
          <p:cNvPr id="15" name="Graphic 14" descr="Snooze outline">
            <a:extLst>
              <a:ext uri="{FF2B5EF4-FFF2-40B4-BE49-F238E27FC236}">
                <a16:creationId xmlns:a16="http://schemas.microsoft.com/office/drawing/2014/main" id="{95D1D6D1-4C80-08B2-F1BF-E84F19F698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9615" y="4539622"/>
            <a:ext cx="720000" cy="720000"/>
          </a:xfrm>
          <a:prstGeom prst="rect">
            <a:avLst/>
          </a:prstGeom>
        </p:spPr>
      </p:pic>
      <p:pic>
        <p:nvPicPr>
          <p:cNvPr id="19" name="Graphic 18" descr="Yoga outline">
            <a:extLst>
              <a:ext uri="{FF2B5EF4-FFF2-40B4-BE49-F238E27FC236}">
                <a16:creationId xmlns:a16="http://schemas.microsoft.com/office/drawing/2014/main" id="{E494F949-56EA-13E3-CD45-FD044D73D8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50465" y="2694037"/>
            <a:ext cx="720000" cy="720000"/>
          </a:xfrm>
          <a:prstGeom prst="rect">
            <a:avLst/>
          </a:prstGeom>
        </p:spPr>
      </p:pic>
      <p:pic>
        <p:nvPicPr>
          <p:cNvPr id="23" name="Graphic 22" descr="Brain in head outline">
            <a:extLst>
              <a:ext uri="{FF2B5EF4-FFF2-40B4-BE49-F238E27FC236}">
                <a16:creationId xmlns:a16="http://schemas.microsoft.com/office/drawing/2014/main" id="{7A7348EE-4E49-05A4-5B67-06CBDF5F17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362" y="4426177"/>
            <a:ext cx="914400" cy="914400"/>
          </a:xfrm>
          <a:prstGeom prst="rect">
            <a:avLst/>
          </a:prstGeom>
        </p:spPr>
      </p:pic>
      <p:pic>
        <p:nvPicPr>
          <p:cNvPr id="21" name="Picture 20" descr="A black screen with white text&#10;&#10;AI-generated content may be incorrect.">
            <a:extLst>
              <a:ext uri="{FF2B5EF4-FFF2-40B4-BE49-F238E27FC236}">
                <a16:creationId xmlns:a16="http://schemas.microsoft.com/office/drawing/2014/main" id="{FF901319-3114-3B19-0996-FB8D3818D8A9}"/>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05606" y="4511862"/>
            <a:ext cx="734432" cy="734432"/>
          </a:xfrm>
          <a:prstGeom prst="rect">
            <a:avLst/>
          </a:prstGeom>
        </p:spPr>
      </p:pic>
      <p:pic>
        <p:nvPicPr>
          <p:cNvPr id="27" name="Picture 26" descr="A person standing with a cane&#10;&#10;AI-generated content may be incorrect.">
            <a:extLst>
              <a:ext uri="{FF2B5EF4-FFF2-40B4-BE49-F238E27FC236}">
                <a16:creationId xmlns:a16="http://schemas.microsoft.com/office/drawing/2014/main" id="{0534725A-E4BD-01F6-D158-E4D819F4CC54}"/>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l="9507"/>
          <a:stretch>
            <a:fillRect/>
          </a:stretch>
        </p:blipFill>
        <p:spPr>
          <a:xfrm>
            <a:off x="712741" y="2476547"/>
            <a:ext cx="908415" cy="1003852"/>
          </a:xfrm>
          <a:prstGeom prst="rect">
            <a:avLst/>
          </a:prstGeom>
        </p:spPr>
      </p:pic>
    </p:spTree>
    <p:extLst>
      <p:ext uri="{BB962C8B-B14F-4D97-AF65-F5344CB8AC3E}">
        <p14:creationId xmlns:p14="http://schemas.microsoft.com/office/powerpoint/2010/main" val="20117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23B103F-A5AE-8314-F950-8C11B5D70934}"/>
              </a:ext>
            </a:extLst>
          </p:cNvPr>
          <p:cNvSpPr/>
          <p:nvPr/>
        </p:nvSpPr>
        <p:spPr>
          <a:xfrm>
            <a:off x="4157435" y="4661388"/>
            <a:ext cx="1260000" cy="126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0B3E03C-A2C8-F840-CB54-0728D6C4782D}"/>
              </a:ext>
            </a:extLst>
          </p:cNvPr>
          <p:cNvSpPr>
            <a:spLocks noGrp="1"/>
          </p:cNvSpPr>
          <p:nvPr>
            <p:ph type="title"/>
          </p:nvPr>
        </p:nvSpPr>
        <p:spPr/>
        <p:txBody>
          <a:bodyPr/>
          <a:lstStyle/>
          <a:p>
            <a:r>
              <a:rPr lang="en-AU"/>
              <a:t>Free healthy ageing support</a:t>
            </a:r>
            <a:endParaRPr lang="en-AU">
              <a:solidFill>
                <a:srgbClr val="000000"/>
              </a:solidFill>
            </a:endParaRPr>
          </a:p>
          <a:p>
            <a:endParaRPr lang="en-AU"/>
          </a:p>
        </p:txBody>
      </p:sp>
      <p:pic>
        <p:nvPicPr>
          <p:cNvPr id="14" name="Content Placeholder 13" descr="A blue outline of hands holding a book&#10;&#10;AI-generated content may be incorrect.">
            <a:extLst>
              <a:ext uri="{FF2B5EF4-FFF2-40B4-BE49-F238E27FC236}">
                <a16:creationId xmlns:a16="http://schemas.microsoft.com/office/drawing/2014/main" id="{909A6BCB-393B-F60A-9A7C-2050A0D087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7173" y="4738100"/>
            <a:ext cx="1080000" cy="1080000"/>
          </a:xfrm>
        </p:spPr>
      </p:pic>
      <p:sp>
        <p:nvSpPr>
          <p:cNvPr id="4" name="Slide Number Placeholder 3">
            <a:extLst>
              <a:ext uri="{FF2B5EF4-FFF2-40B4-BE49-F238E27FC236}">
                <a16:creationId xmlns:a16="http://schemas.microsoft.com/office/drawing/2014/main" id="{E973E15B-3717-224F-56D4-FEB489E35E8B}"/>
              </a:ext>
            </a:extLst>
          </p:cNvPr>
          <p:cNvSpPr>
            <a:spLocks noGrp="1"/>
          </p:cNvSpPr>
          <p:nvPr>
            <p:ph type="sldNum" sz="quarter" idx="12"/>
          </p:nvPr>
        </p:nvSpPr>
        <p:spPr/>
        <p:txBody>
          <a:bodyPr/>
          <a:lstStyle/>
          <a:p>
            <a:fld id="{10A01DC5-1685-4615-8240-15192985C6A2}" type="slidenum">
              <a:rPr lang="en-AU" smtClean="0"/>
              <a:t>5</a:t>
            </a:fld>
            <a:endParaRPr lang="en-AU"/>
          </a:p>
        </p:txBody>
      </p:sp>
      <p:sp>
        <p:nvSpPr>
          <p:cNvPr id="5" name="Oval 4">
            <a:extLst>
              <a:ext uri="{FF2B5EF4-FFF2-40B4-BE49-F238E27FC236}">
                <a16:creationId xmlns:a16="http://schemas.microsoft.com/office/drawing/2014/main" id="{54D286A6-3E43-C069-AADE-02CF38352C3B}"/>
              </a:ext>
            </a:extLst>
          </p:cNvPr>
          <p:cNvSpPr/>
          <p:nvPr/>
        </p:nvSpPr>
        <p:spPr>
          <a:xfrm>
            <a:off x="619332" y="2729118"/>
            <a:ext cx="1260000" cy="126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B6C40BC2-5942-49AE-538C-2731D11DE537}"/>
              </a:ext>
            </a:extLst>
          </p:cNvPr>
          <p:cNvSpPr txBox="1"/>
          <p:nvPr/>
        </p:nvSpPr>
        <p:spPr>
          <a:xfrm>
            <a:off x="1914497" y="3052623"/>
            <a:ext cx="1503309" cy="553998"/>
          </a:xfrm>
          <a:prstGeom prst="rect">
            <a:avLst/>
          </a:prstGeom>
          <a:noFill/>
        </p:spPr>
        <p:txBody>
          <a:bodyPr wrap="square" lIns="0" tIns="0" rIns="0" bIns="0" rtlCol="0" anchor="t">
            <a:spAutoFit/>
          </a:bodyPr>
          <a:lstStyle/>
          <a:p>
            <a:pPr algn="ctr" defTabSz="609585">
              <a:spcAft>
                <a:spcPts val="600"/>
              </a:spcAft>
              <a:defRPr/>
            </a:pPr>
            <a:r>
              <a:rPr lang="en-AU">
                <a:solidFill>
                  <a:srgbClr val="22272B"/>
                </a:solidFill>
                <a:latin typeface="Public Sans Light"/>
              </a:rPr>
              <a:t>Online learning</a:t>
            </a:r>
            <a:endParaRPr lang="en-US">
              <a:ea typeface="+mn-ea"/>
              <a:cs typeface="+mn-cs"/>
            </a:endParaRPr>
          </a:p>
        </p:txBody>
      </p:sp>
      <p:sp>
        <p:nvSpPr>
          <p:cNvPr id="8" name="TextBox 7">
            <a:extLst>
              <a:ext uri="{FF2B5EF4-FFF2-40B4-BE49-F238E27FC236}">
                <a16:creationId xmlns:a16="http://schemas.microsoft.com/office/drawing/2014/main" id="{774EE1BB-9FC0-20DD-2D1E-EB7D053B4520}"/>
              </a:ext>
            </a:extLst>
          </p:cNvPr>
          <p:cNvSpPr txBox="1"/>
          <p:nvPr/>
        </p:nvSpPr>
        <p:spPr>
          <a:xfrm>
            <a:off x="5487173" y="4772790"/>
            <a:ext cx="1503309" cy="830997"/>
          </a:xfrm>
          <a:prstGeom prst="rect">
            <a:avLst/>
          </a:prstGeom>
          <a:noFill/>
        </p:spPr>
        <p:txBody>
          <a:bodyPr wrap="square" lIns="0" tIns="0" rIns="0" bIns="0" rtlCol="0" anchor="t">
            <a:spAutoFit/>
          </a:bodyPr>
          <a:lstStyle/>
          <a:p>
            <a:pPr algn="ctr" defTabSz="609585">
              <a:spcAft>
                <a:spcPts val="600"/>
              </a:spcAft>
              <a:defRPr/>
            </a:pPr>
            <a:r>
              <a:rPr lang="en-AU"/>
              <a:t>Fact sheets and exercise manual</a:t>
            </a:r>
            <a:endParaRPr lang="en-US"/>
          </a:p>
        </p:txBody>
      </p:sp>
      <p:sp>
        <p:nvSpPr>
          <p:cNvPr id="10" name="TextBox 9">
            <a:extLst>
              <a:ext uri="{FF2B5EF4-FFF2-40B4-BE49-F238E27FC236}">
                <a16:creationId xmlns:a16="http://schemas.microsoft.com/office/drawing/2014/main" id="{0474DB7B-2D2F-1475-302D-ED04BED1B624}"/>
              </a:ext>
            </a:extLst>
          </p:cNvPr>
          <p:cNvSpPr txBox="1"/>
          <p:nvPr/>
        </p:nvSpPr>
        <p:spPr>
          <a:xfrm>
            <a:off x="5379078" y="3009869"/>
            <a:ext cx="1503309" cy="553998"/>
          </a:xfrm>
          <a:prstGeom prst="rect">
            <a:avLst/>
          </a:prstGeom>
          <a:noFill/>
        </p:spPr>
        <p:txBody>
          <a:bodyPr wrap="square" lIns="0" tIns="0" rIns="0" bIns="0" rtlCol="0" anchor="t">
            <a:spAutoFit/>
          </a:bodyPr>
          <a:lstStyle/>
          <a:p>
            <a:pPr algn="ctr" defTabSz="609585">
              <a:spcAft>
                <a:spcPts val="600"/>
              </a:spcAft>
              <a:defRPr/>
            </a:pPr>
            <a:r>
              <a:rPr lang="en-AU"/>
              <a:t>Exercise directory</a:t>
            </a:r>
            <a:endParaRPr lang="en-US"/>
          </a:p>
        </p:txBody>
      </p:sp>
      <p:sp>
        <p:nvSpPr>
          <p:cNvPr id="12" name="TextBox 11">
            <a:extLst>
              <a:ext uri="{FF2B5EF4-FFF2-40B4-BE49-F238E27FC236}">
                <a16:creationId xmlns:a16="http://schemas.microsoft.com/office/drawing/2014/main" id="{5F18418D-CA2C-0649-9DFE-21AB7221BC2C}"/>
              </a:ext>
            </a:extLst>
          </p:cNvPr>
          <p:cNvSpPr txBox="1"/>
          <p:nvPr/>
        </p:nvSpPr>
        <p:spPr>
          <a:xfrm>
            <a:off x="1927984" y="4868850"/>
            <a:ext cx="1503309" cy="553998"/>
          </a:xfrm>
          <a:prstGeom prst="rect">
            <a:avLst/>
          </a:prstGeom>
          <a:noFill/>
        </p:spPr>
        <p:txBody>
          <a:bodyPr wrap="square" lIns="0" tIns="0" rIns="0" bIns="0" rtlCol="0" anchor="t">
            <a:spAutoFit/>
          </a:bodyPr>
          <a:lstStyle/>
          <a:p>
            <a:pPr algn="ctr" defTabSz="609585">
              <a:spcAft>
                <a:spcPts val="600"/>
              </a:spcAft>
              <a:defRPr/>
            </a:pPr>
            <a:r>
              <a:rPr lang="en-AU"/>
              <a:t>Health coaching</a:t>
            </a:r>
            <a:endParaRPr lang="en-US"/>
          </a:p>
        </p:txBody>
      </p:sp>
      <p:grpSp>
        <p:nvGrpSpPr>
          <p:cNvPr id="25" name="Group 24">
            <a:extLst>
              <a:ext uri="{FF2B5EF4-FFF2-40B4-BE49-F238E27FC236}">
                <a16:creationId xmlns:a16="http://schemas.microsoft.com/office/drawing/2014/main" id="{0CB34D53-0C4A-A982-2D09-0F40254351A1}"/>
              </a:ext>
            </a:extLst>
          </p:cNvPr>
          <p:cNvGrpSpPr/>
          <p:nvPr/>
        </p:nvGrpSpPr>
        <p:grpSpPr>
          <a:xfrm>
            <a:off x="667984" y="4596786"/>
            <a:ext cx="1260000" cy="1260000"/>
            <a:chOff x="5924210" y="2680790"/>
            <a:chExt cx="1260000" cy="1260000"/>
          </a:xfrm>
        </p:grpSpPr>
        <p:sp>
          <p:nvSpPr>
            <p:cNvPr id="11" name="Oval 10">
              <a:extLst>
                <a:ext uri="{FF2B5EF4-FFF2-40B4-BE49-F238E27FC236}">
                  <a16:creationId xmlns:a16="http://schemas.microsoft.com/office/drawing/2014/main" id="{03D63020-C46E-7677-C2BC-D010B51A85B5}"/>
                </a:ext>
              </a:extLst>
            </p:cNvPr>
            <p:cNvSpPr/>
            <p:nvPr/>
          </p:nvSpPr>
          <p:spPr>
            <a:xfrm>
              <a:off x="5924210" y="2680790"/>
              <a:ext cx="1260000" cy="126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A person with a headset&#10;&#10;AI-generated content may be incorrect.">
              <a:extLst>
                <a:ext uri="{FF2B5EF4-FFF2-40B4-BE49-F238E27FC236}">
                  <a16:creationId xmlns:a16="http://schemas.microsoft.com/office/drawing/2014/main" id="{9791E3DE-1948-7E26-EEFA-487F82287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413" y="2797942"/>
              <a:ext cx="900000" cy="900000"/>
            </a:xfrm>
            <a:prstGeom prst="rect">
              <a:avLst/>
            </a:prstGeom>
          </p:spPr>
        </p:pic>
      </p:grpSp>
      <p:sp>
        <p:nvSpPr>
          <p:cNvPr id="19" name="TextBox 18">
            <a:extLst>
              <a:ext uri="{FF2B5EF4-FFF2-40B4-BE49-F238E27FC236}">
                <a16:creationId xmlns:a16="http://schemas.microsoft.com/office/drawing/2014/main" id="{258CD246-7A96-9F8B-9449-5844F8059287}"/>
              </a:ext>
            </a:extLst>
          </p:cNvPr>
          <p:cNvSpPr txBox="1"/>
          <p:nvPr/>
        </p:nvSpPr>
        <p:spPr>
          <a:xfrm>
            <a:off x="341183" y="1712151"/>
            <a:ext cx="6843027" cy="646331"/>
          </a:xfrm>
          <a:prstGeom prst="rect">
            <a:avLst/>
          </a:prstGeom>
          <a:noFill/>
        </p:spPr>
        <p:txBody>
          <a:bodyPr wrap="square" lIns="91440" tIns="45720" rIns="91440" bIns="45720" anchor="t">
            <a:spAutoFit/>
          </a:bodyPr>
          <a:lstStyle/>
          <a:p>
            <a:pPr defTabSz="609585">
              <a:defRPr/>
            </a:pPr>
            <a:r>
              <a:rPr lang="en-AU">
                <a:solidFill>
                  <a:srgbClr val="22272B"/>
                </a:solidFill>
                <a:latin typeface="Public Sans Light"/>
                <a:ea typeface="Calibri"/>
                <a:cs typeface="Times New Roman"/>
              </a:rPr>
              <a:t>NSW Health has free support to help you live healthy and active lives and stay independent for as long as possible</a:t>
            </a:r>
          </a:p>
        </p:txBody>
      </p:sp>
      <p:pic>
        <p:nvPicPr>
          <p:cNvPr id="20" name="Picture 19" descr="A blue line art of a computer&#10;&#10;AI-generated content may be incorrect.">
            <a:extLst>
              <a:ext uri="{FF2B5EF4-FFF2-40B4-BE49-F238E27FC236}">
                <a16:creationId xmlns:a16="http://schemas.microsoft.com/office/drawing/2014/main" id="{C8D37828-B6BC-8766-CA81-97EBBF914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81" y="2843822"/>
            <a:ext cx="990000" cy="990000"/>
          </a:xfrm>
          <a:prstGeom prst="rect">
            <a:avLst/>
          </a:prstGeom>
        </p:spPr>
      </p:pic>
      <p:grpSp>
        <p:nvGrpSpPr>
          <p:cNvPr id="24" name="Group 23">
            <a:extLst>
              <a:ext uri="{FF2B5EF4-FFF2-40B4-BE49-F238E27FC236}">
                <a16:creationId xmlns:a16="http://schemas.microsoft.com/office/drawing/2014/main" id="{C03E6501-649E-4C0A-9D36-881C8A6653E2}"/>
              </a:ext>
            </a:extLst>
          </p:cNvPr>
          <p:cNvGrpSpPr/>
          <p:nvPr/>
        </p:nvGrpSpPr>
        <p:grpSpPr>
          <a:xfrm>
            <a:off x="4119078" y="2699622"/>
            <a:ext cx="1260000" cy="1260000"/>
            <a:chOff x="4119078" y="2699622"/>
            <a:chExt cx="1260000" cy="1260000"/>
          </a:xfrm>
        </p:grpSpPr>
        <p:sp>
          <p:nvSpPr>
            <p:cNvPr id="9" name="Oval 8">
              <a:extLst>
                <a:ext uri="{FF2B5EF4-FFF2-40B4-BE49-F238E27FC236}">
                  <a16:creationId xmlns:a16="http://schemas.microsoft.com/office/drawing/2014/main" id="{A0DE940E-6806-AFEE-28A8-72988EAC8050}"/>
                </a:ext>
              </a:extLst>
            </p:cNvPr>
            <p:cNvSpPr/>
            <p:nvPr/>
          </p:nvSpPr>
          <p:spPr>
            <a:xfrm>
              <a:off x="4119078" y="2699622"/>
              <a:ext cx="1260000" cy="126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descr="A blue line drawing of a person lifting weights&#10;&#10;AI-generated content may be incorrect.">
              <a:extLst>
                <a:ext uri="{FF2B5EF4-FFF2-40B4-BE49-F238E27FC236}">
                  <a16:creationId xmlns:a16="http://schemas.microsoft.com/office/drawing/2014/main" id="{80AD4FD2-5B3F-78DC-4A68-FABA174C4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494" y="2881126"/>
              <a:ext cx="900000" cy="900000"/>
            </a:xfrm>
            <a:prstGeom prst="rect">
              <a:avLst/>
            </a:prstGeom>
          </p:spPr>
        </p:pic>
      </p:grpSp>
      <p:pic>
        <p:nvPicPr>
          <p:cNvPr id="23" name="Picture 22" descr="A group of people doing tai chi&#10;&#10;AI-generated content may be incorrect.">
            <a:extLst>
              <a:ext uri="{FF2B5EF4-FFF2-40B4-BE49-F238E27FC236}">
                <a16:creationId xmlns:a16="http://schemas.microsoft.com/office/drawing/2014/main" id="{FCC782D5-E3A8-56C4-5B4A-2632818A394B}"/>
              </a:ext>
            </a:extLst>
          </p:cNvPr>
          <p:cNvPicPr>
            <a:picLocks noChangeAspect="1"/>
          </p:cNvPicPr>
          <p:nvPr/>
        </p:nvPicPr>
        <p:blipFill>
          <a:blip r:embed="rId6">
            <a:extLst>
              <a:ext uri="{28A0092B-C50C-407E-A947-70E740481C1C}">
                <a14:useLocalDpi xmlns:a14="http://schemas.microsoft.com/office/drawing/2010/main" val="0"/>
              </a:ext>
            </a:extLst>
          </a:blip>
          <a:srcRect l="19974" r="12885"/>
          <a:stretch>
            <a:fillRect/>
          </a:stretch>
        </p:blipFill>
        <p:spPr>
          <a:xfrm>
            <a:off x="7425586" y="1804685"/>
            <a:ext cx="4340574" cy="4309872"/>
          </a:xfrm>
          <a:prstGeom prst="rect">
            <a:avLst/>
          </a:prstGeom>
        </p:spPr>
      </p:pic>
    </p:spTree>
    <p:extLst>
      <p:ext uri="{BB962C8B-B14F-4D97-AF65-F5344CB8AC3E}">
        <p14:creationId xmlns:p14="http://schemas.microsoft.com/office/powerpoint/2010/main" val="280992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DCB761-2326-7079-CBA4-830E79BE5218}"/>
              </a:ext>
            </a:extLst>
          </p:cNvPr>
          <p:cNvSpPr>
            <a:spLocks noGrp="1"/>
          </p:cNvSpPr>
          <p:nvPr>
            <p:ph type="title"/>
          </p:nvPr>
        </p:nvSpPr>
        <p:spPr/>
        <p:txBody>
          <a:bodyPr/>
          <a:lstStyle/>
          <a:p>
            <a:r>
              <a:rPr lang="en-AU"/>
              <a:t>Healthy ageing resources</a:t>
            </a:r>
          </a:p>
        </p:txBody>
      </p:sp>
      <p:sp>
        <p:nvSpPr>
          <p:cNvPr id="2" name="Slide Number Placeholder 1">
            <a:extLst>
              <a:ext uri="{FF2B5EF4-FFF2-40B4-BE49-F238E27FC236}">
                <a16:creationId xmlns:a16="http://schemas.microsoft.com/office/drawing/2014/main" id="{10B4A43A-516D-7EC6-28FF-F2345278B804}"/>
              </a:ext>
            </a:extLst>
          </p:cNvPr>
          <p:cNvSpPr>
            <a:spLocks noGrp="1"/>
          </p:cNvSpPr>
          <p:nvPr>
            <p:ph type="sldNum" sz="quarter" idx="12"/>
          </p:nvPr>
        </p:nvSpPr>
        <p:spPr/>
        <p:txBody>
          <a:bodyPr/>
          <a:lstStyle/>
          <a:p>
            <a:fld id="{10A01DC5-1685-4615-8240-15192985C6A2}" type="slidenum">
              <a:rPr lang="en-AU" smtClean="0"/>
              <a:t>6</a:t>
            </a:fld>
            <a:endParaRPr lang="en-AU"/>
          </a:p>
        </p:txBody>
      </p:sp>
      <p:sp>
        <p:nvSpPr>
          <p:cNvPr id="7" name="TextBox 6">
            <a:extLst>
              <a:ext uri="{FF2B5EF4-FFF2-40B4-BE49-F238E27FC236}">
                <a16:creationId xmlns:a16="http://schemas.microsoft.com/office/drawing/2014/main" id="{85CD30DD-D7AE-1DB3-85FB-A27B0C157628}"/>
              </a:ext>
            </a:extLst>
          </p:cNvPr>
          <p:cNvSpPr txBox="1"/>
          <p:nvPr/>
        </p:nvSpPr>
        <p:spPr>
          <a:xfrm>
            <a:off x="341183" y="1712151"/>
            <a:ext cx="5636761" cy="923330"/>
          </a:xfrm>
          <a:prstGeom prst="rect">
            <a:avLst/>
          </a:prstGeom>
          <a:noFill/>
        </p:spPr>
        <p:txBody>
          <a:bodyPr wrap="square" lIns="91440" tIns="45720" rIns="91440" bIns="45720" anchor="t">
            <a:spAutoFit/>
          </a:bodyPr>
          <a:lstStyle/>
          <a:p>
            <a:pPr defTabSz="609585">
              <a:defRPr/>
            </a:pPr>
            <a:r>
              <a:rPr lang="en-AU">
                <a:solidFill>
                  <a:srgbClr val="22272B"/>
                </a:solidFill>
                <a:latin typeface="Public Sans Light"/>
                <a:ea typeface="Calibri"/>
                <a:cs typeface="Times New Roman"/>
              </a:rPr>
              <a:t>Learn about healthy eating, getting active and falls prevention from the comfort of your own home. </a:t>
            </a:r>
            <a:endParaRPr lang="en-AU">
              <a:solidFill>
                <a:srgbClr val="22272B"/>
              </a:solidFill>
              <a:latin typeface="Public Sans Light" pitchFamily="2" charset="0"/>
              <a:ea typeface="Calibri"/>
              <a:cs typeface="Times New Roman"/>
            </a:endParaRPr>
          </a:p>
          <a:p>
            <a:pPr defTabSz="609585">
              <a:defRPr/>
            </a:pPr>
            <a:r>
              <a:rPr lang="en-AU">
                <a:solidFill>
                  <a:srgbClr val="22272B"/>
                </a:solidFill>
                <a:latin typeface="Public Sans Light"/>
                <a:ea typeface="Calibri"/>
                <a:cs typeface="Times New Roman"/>
              </a:rPr>
              <a:t>You can access:</a:t>
            </a:r>
            <a:endParaRPr lang="en-AU">
              <a:solidFill>
                <a:srgbClr val="22272B"/>
              </a:solidFill>
              <a:latin typeface="Public Sans Light" pitchFamily="2" charset="0"/>
              <a:ea typeface="Calibri"/>
              <a:cs typeface="Times New Roman"/>
            </a:endParaRPr>
          </a:p>
        </p:txBody>
      </p:sp>
      <p:pic>
        <p:nvPicPr>
          <p:cNvPr id="31" name="Graphic 30" descr="Document with solid fill">
            <a:extLst>
              <a:ext uri="{FF2B5EF4-FFF2-40B4-BE49-F238E27FC236}">
                <a16:creationId xmlns:a16="http://schemas.microsoft.com/office/drawing/2014/main" id="{C7114DCE-E43E-5041-20D6-FCCA137F82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108" y="4195360"/>
            <a:ext cx="791057" cy="801331"/>
          </a:xfrm>
          <a:prstGeom prst="rect">
            <a:avLst/>
          </a:prstGeom>
        </p:spPr>
      </p:pic>
      <p:sp>
        <p:nvSpPr>
          <p:cNvPr id="34" name="TextBox 33">
            <a:extLst>
              <a:ext uri="{FF2B5EF4-FFF2-40B4-BE49-F238E27FC236}">
                <a16:creationId xmlns:a16="http://schemas.microsoft.com/office/drawing/2014/main" id="{7B628C0C-9B9A-7629-9322-CF2EE51389C5}"/>
              </a:ext>
            </a:extLst>
          </p:cNvPr>
          <p:cNvSpPr txBox="1"/>
          <p:nvPr/>
        </p:nvSpPr>
        <p:spPr>
          <a:xfrm>
            <a:off x="1677212" y="3163310"/>
            <a:ext cx="3686640" cy="276999"/>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Online learning topics with quizzes</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5" name="Oval 34">
            <a:extLst>
              <a:ext uri="{FF2B5EF4-FFF2-40B4-BE49-F238E27FC236}">
                <a16:creationId xmlns:a16="http://schemas.microsoft.com/office/drawing/2014/main" id="{F314D4DF-7C4A-C767-CCD8-0D1C1775F2E3}"/>
              </a:ext>
            </a:extLst>
          </p:cNvPr>
          <p:cNvSpPr/>
          <p:nvPr/>
        </p:nvSpPr>
        <p:spPr>
          <a:xfrm>
            <a:off x="463412" y="2799884"/>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B3359D52-8379-46B2-48F6-1295F1657D97}"/>
              </a:ext>
            </a:extLst>
          </p:cNvPr>
          <p:cNvSpPr/>
          <p:nvPr/>
        </p:nvSpPr>
        <p:spPr>
          <a:xfrm>
            <a:off x="467138" y="3912522"/>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BC653D3C-5689-69E1-F664-A7C8A8856FE0}"/>
              </a:ext>
            </a:extLst>
          </p:cNvPr>
          <p:cNvSpPr txBox="1"/>
          <p:nvPr/>
        </p:nvSpPr>
        <p:spPr>
          <a:xfrm>
            <a:off x="1672545" y="4341512"/>
            <a:ext cx="3428187" cy="276999"/>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Exercise videos for beginners</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9" name="TextBox 48">
            <a:extLst>
              <a:ext uri="{FF2B5EF4-FFF2-40B4-BE49-F238E27FC236}">
                <a16:creationId xmlns:a16="http://schemas.microsoft.com/office/drawing/2014/main" id="{A4D20D85-E129-14C6-FC6B-1557F7174515}"/>
              </a:ext>
            </a:extLst>
          </p:cNvPr>
          <p:cNvSpPr txBox="1"/>
          <p:nvPr/>
        </p:nvSpPr>
        <p:spPr>
          <a:xfrm>
            <a:off x="1672545" y="5174341"/>
            <a:ext cx="4611183" cy="1000274"/>
          </a:xfrm>
          <a:prstGeom prst="rect">
            <a:avLst/>
          </a:prstGeom>
          <a:noFill/>
        </p:spPr>
        <p:txBody>
          <a:bodyPr wrap="square" lIns="0" tIns="0" rIns="0" bIns="0" rtlCol="0" anchor="t">
            <a:spAutoFit/>
          </a:bodyPr>
          <a:lstStyle/>
          <a:p>
            <a:pPr defTabSz="609585">
              <a:spcAft>
                <a:spcPts val="600"/>
              </a:spcAft>
              <a:defRPr/>
            </a:pPr>
            <a:r>
              <a:rPr kumimoji="0" lang="en-AU" b="0" i="0" u="none" strike="noStrike" kern="1200" cap="none" spc="0" normalizeH="0" baseline="0" noProof="0" dirty="0">
                <a:ln>
                  <a:noFill/>
                </a:ln>
                <a:solidFill>
                  <a:srgbClr val="22272B"/>
                </a:solidFill>
                <a:effectLst/>
                <a:uLnTx/>
                <a:uFillTx/>
                <a:latin typeface="Public Sans Light"/>
                <a:ea typeface="+mn-ea"/>
                <a:cs typeface="+mn-cs"/>
              </a:rPr>
              <a:t>Helpful</a:t>
            </a:r>
            <a:r>
              <a:rPr lang="en-AU" dirty="0">
                <a:solidFill>
                  <a:srgbClr val="22272B"/>
                </a:solidFill>
                <a:latin typeface="Public Sans Light"/>
              </a:rPr>
              <a:t> resources including fact sheets and an physical activity manual.* </a:t>
            </a:r>
          </a:p>
          <a:p>
            <a:pPr defTabSz="609585">
              <a:spcAft>
                <a:spcPts val="600"/>
              </a:spcAft>
              <a:defRPr/>
            </a:pPr>
            <a:r>
              <a:rPr lang="en-AU" sz="1200" dirty="0">
                <a:solidFill>
                  <a:srgbClr val="22272B"/>
                </a:solidFill>
                <a:latin typeface="Public Sans Light"/>
              </a:rPr>
              <a:t>*Also available in the following languages: Arabic, Chinese Simplified, Chinese Traditional, Greek and Italian</a:t>
            </a:r>
          </a:p>
        </p:txBody>
      </p:sp>
      <p:sp>
        <p:nvSpPr>
          <p:cNvPr id="55" name="TextBox 54">
            <a:extLst>
              <a:ext uri="{FF2B5EF4-FFF2-40B4-BE49-F238E27FC236}">
                <a16:creationId xmlns:a16="http://schemas.microsoft.com/office/drawing/2014/main" id="{96236F3F-9A32-3F17-DD2F-4F6B61371B71}"/>
              </a:ext>
            </a:extLst>
          </p:cNvPr>
          <p:cNvSpPr txBox="1"/>
          <p:nvPr/>
        </p:nvSpPr>
        <p:spPr>
          <a:xfrm>
            <a:off x="345382" y="1108782"/>
            <a:ext cx="7462187" cy="369332"/>
          </a:xfrm>
          <a:prstGeom prst="rect">
            <a:avLst/>
          </a:prstGeom>
          <a:noFill/>
        </p:spPr>
        <p:txBody>
          <a:bodyPr wrap="square">
            <a:spAutoFit/>
          </a:bodyPr>
          <a:lstStyle/>
          <a:p>
            <a:r>
              <a:rPr lang="en-AU" b="1">
                <a:solidFill>
                  <a:srgbClr val="22272B"/>
                </a:solidFill>
                <a:latin typeface="Public Sans Light" pitchFamily="2" charset="0"/>
                <a:ea typeface="Calibri" panose="020F0502020204030204" pitchFamily="34" charset="0"/>
                <a:cs typeface="Times New Roman" panose="02020603050405020304" pitchFamily="18" charset="0"/>
              </a:rPr>
              <a:t>Free h</a:t>
            </a:r>
            <a:r>
              <a:rPr kumimoji="0" lang="en-AU" sz="1800" b="1" i="0" u="none" strike="noStrike" kern="1200" cap="none" spc="0" normalizeH="0" baseline="0" noProof="0" err="1">
                <a:ln>
                  <a:noFill/>
                </a:ln>
                <a:solidFill>
                  <a:srgbClr val="22272B"/>
                </a:solidFill>
                <a:effectLst/>
                <a:uLnTx/>
                <a:uFillTx/>
                <a:latin typeface="Public Sans Light" pitchFamily="2" charset="0"/>
                <a:ea typeface="Calibri" panose="020F0502020204030204" pitchFamily="34" charset="0"/>
                <a:cs typeface="Times New Roman" panose="02020603050405020304" pitchFamily="18" charset="0"/>
              </a:rPr>
              <a:t>ealthy</a:t>
            </a:r>
            <a:r>
              <a:rPr kumimoji="0" lang="en-AU" sz="1800" b="1" i="0" u="none" strike="noStrike" kern="1200" cap="none" spc="0" normalizeH="0" baseline="0" noProof="0">
                <a:ln>
                  <a:noFill/>
                </a:ln>
                <a:solidFill>
                  <a:srgbClr val="22272B"/>
                </a:solidFill>
                <a:effectLst/>
                <a:uLnTx/>
                <a:uFillTx/>
                <a:latin typeface="Public Sans Light" pitchFamily="2" charset="0"/>
                <a:ea typeface="Calibri" panose="020F0502020204030204" pitchFamily="34" charset="0"/>
                <a:cs typeface="Times New Roman" panose="02020603050405020304" pitchFamily="18" charset="0"/>
              </a:rPr>
              <a:t> lifestyle and physical activity resources for older people</a:t>
            </a:r>
            <a:endParaRPr lang="en-AU" b="1"/>
          </a:p>
        </p:txBody>
      </p:sp>
      <p:sp>
        <p:nvSpPr>
          <p:cNvPr id="11" name="TextBox 10">
            <a:extLst>
              <a:ext uri="{FF2B5EF4-FFF2-40B4-BE49-F238E27FC236}">
                <a16:creationId xmlns:a16="http://schemas.microsoft.com/office/drawing/2014/main" id="{8D0AED1C-33F6-0B37-970E-03E1AD088114}"/>
              </a:ext>
            </a:extLst>
          </p:cNvPr>
          <p:cNvSpPr txBox="1"/>
          <p:nvPr/>
        </p:nvSpPr>
        <p:spPr>
          <a:xfrm>
            <a:off x="7348427" y="5158508"/>
            <a:ext cx="4327301" cy="646331"/>
          </a:xfrm>
          <a:prstGeom prst="rect">
            <a:avLst/>
          </a:prstGeom>
          <a:noFill/>
        </p:spPr>
        <p:txBody>
          <a:bodyPr wrap="square" lIns="91440" tIns="45720" rIns="91440" bIns="45720" anchor="t">
            <a:spAutoFit/>
          </a:bodyPr>
          <a:lstStyle/>
          <a:p>
            <a:pPr marL="179705">
              <a:spcAft>
                <a:spcPts val="600"/>
              </a:spcAft>
            </a:pPr>
            <a:r>
              <a:rPr lang="en-AU">
                <a:latin typeface="+mj-lt"/>
              </a:rPr>
              <a:t>Learn at your own pace. Each module takes 10 to 15 minutes to complete. </a:t>
            </a:r>
            <a:endParaRPr lang="en-US"/>
          </a:p>
        </p:txBody>
      </p:sp>
      <p:pic>
        <p:nvPicPr>
          <p:cNvPr id="15" name="Picture 14" descr="A person and person talking&#10;&#10;AI-generated content may be incorrect.">
            <a:extLst>
              <a:ext uri="{FF2B5EF4-FFF2-40B4-BE49-F238E27FC236}">
                <a16:creationId xmlns:a16="http://schemas.microsoft.com/office/drawing/2014/main" id="{97F40EBC-BFE7-1FAF-A69A-6F3A23001756}"/>
              </a:ext>
            </a:extLst>
          </p:cNvPr>
          <p:cNvPicPr>
            <a:picLocks noChangeAspect="1"/>
          </p:cNvPicPr>
          <p:nvPr/>
        </p:nvPicPr>
        <p:blipFill>
          <a:blip r:embed="rId5"/>
          <a:stretch>
            <a:fillRect/>
          </a:stretch>
        </p:blipFill>
        <p:spPr>
          <a:xfrm rot="21180000">
            <a:off x="7414201" y="2112385"/>
            <a:ext cx="1829839" cy="2552411"/>
          </a:xfrm>
          <a:prstGeom prst="rect">
            <a:avLst/>
          </a:prstGeom>
        </p:spPr>
      </p:pic>
      <p:pic>
        <p:nvPicPr>
          <p:cNvPr id="17" name="Picture 16" descr="A collage of people in different poses&#10;&#10;AI-generated content may be incorrect.">
            <a:extLst>
              <a:ext uri="{FF2B5EF4-FFF2-40B4-BE49-F238E27FC236}">
                <a16:creationId xmlns:a16="http://schemas.microsoft.com/office/drawing/2014/main" id="{37DF2544-7A40-F363-6F29-EE286054A973}"/>
              </a:ext>
            </a:extLst>
          </p:cNvPr>
          <p:cNvPicPr>
            <a:picLocks noChangeAspect="1"/>
          </p:cNvPicPr>
          <p:nvPr/>
        </p:nvPicPr>
        <p:blipFill>
          <a:blip r:embed="rId6"/>
          <a:stretch>
            <a:fillRect/>
          </a:stretch>
        </p:blipFill>
        <p:spPr>
          <a:xfrm rot="840000">
            <a:off x="9012093" y="2055091"/>
            <a:ext cx="1838614" cy="2667001"/>
          </a:xfrm>
          <a:prstGeom prst="rect">
            <a:avLst/>
          </a:prstGeom>
        </p:spPr>
      </p:pic>
      <p:sp>
        <p:nvSpPr>
          <p:cNvPr id="19" name="Rectangle 18">
            <a:extLst>
              <a:ext uri="{FF2B5EF4-FFF2-40B4-BE49-F238E27FC236}">
                <a16:creationId xmlns:a16="http://schemas.microsoft.com/office/drawing/2014/main" id="{B5DEE068-B24C-7991-038A-855CD511C745}"/>
              </a:ext>
            </a:extLst>
          </p:cNvPr>
          <p:cNvSpPr/>
          <p:nvPr/>
        </p:nvSpPr>
        <p:spPr>
          <a:xfrm>
            <a:off x="7066724" y="4996692"/>
            <a:ext cx="4745130" cy="10927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0" name="TextBox 12">
            <a:extLst>
              <a:ext uri="{FF2B5EF4-FFF2-40B4-BE49-F238E27FC236}">
                <a16:creationId xmlns:a16="http://schemas.microsoft.com/office/drawing/2014/main" id="{AB6E36E4-ED16-B1E9-9AC3-B8965A7F5C9E}"/>
              </a:ext>
            </a:extLst>
          </p:cNvPr>
          <p:cNvSpPr txBox="1"/>
          <p:nvPr/>
        </p:nvSpPr>
        <p:spPr>
          <a:xfrm>
            <a:off x="6962061" y="5072649"/>
            <a:ext cx="4885384" cy="100027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705" algn="l">
              <a:spcAft>
                <a:spcPts val="600"/>
              </a:spcAft>
            </a:pPr>
            <a:r>
              <a:rPr lang="en-AU" sz="1800" b="1">
                <a:latin typeface="+mj-lt"/>
              </a:rPr>
              <a:t>Access the free resources:</a:t>
            </a:r>
          </a:p>
          <a:p>
            <a:pPr marL="179705" algn="l">
              <a:spcAft>
                <a:spcPts val="600"/>
              </a:spcAft>
            </a:pPr>
            <a:r>
              <a:rPr kumimoji="0" lang="en-AU" sz="1800" b="0" u="sng" strike="noStrike" kern="1200" cap="none" spc="0" normalizeH="0" baseline="0" noProof="0">
                <a:ln>
                  <a:noFill/>
                </a:ln>
                <a:effectLst/>
                <a:uLnTx/>
                <a:uFillTx/>
                <a:latin typeface="Public Sans Light"/>
                <a:ea typeface="+mn-ea"/>
                <a:cs typeface="+mn-cs"/>
              </a:rPr>
              <a:t>activeandhealthy.nsw.gov.au/active-living/healthy-ageing-resources</a:t>
            </a:r>
            <a:endParaRPr lang="en-AU" sz="1800" u="sng">
              <a:latin typeface="Public Sans Light"/>
            </a:endParaRPr>
          </a:p>
        </p:txBody>
      </p:sp>
      <p:pic>
        <p:nvPicPr>
          <p:cNvPr id="4" name="Picture 3" descr="A blue line drawing of a person lifting weights&#10;&#10;AI-generated content may be incorrect.">
            <a:extLst>
              <a:ext uri="{FF2B5EF4-FFF2-40B4-BE49-F238E27FC236}">
                <a16:creationId xmlns:a16="http://schemas.microsoft.com/office/drawing/2014/main" id="{FD104B3E-B7BC-E02C-179B-BAFBD1A1D9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357" y="4071514"/>
            <a:ext cx="720000" cy="720000"/>
          </a:xfrm>
          <a:prstGeom prst="rect">
            <a:avLst/>
          </a:prstGeom>
        </p:spPr>
      </p:pic>
      <p:pic>
        <p:nvPicPr>
          <p:cNvPr id="6" name="Picture 5" descr="A blue line art of a computer&#10;&#10;AI-generated content may be incorrect.">
            <a:extLst>
              <a:ext uri="{FF2B5EF4-FFF2-40B4-BE49-F238E27FC236}">
                <a16:creationId xmlns:a16="http://schemas.microsoft.com/office/drawing/2014/main" id="{D6D90CB6-D744-68C9-6A04-BDCA0E0C6C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260" y="2942145"/>
            <a:ext cx="720000" cy="720000"/>
          </a:xfrm>
          <a:prstGeom prst="rect">
            <a:avLst/>
          </a:prstGeom>
        </p:spPr>
      </p:pic>
      <p:sp>
        <p:nvSpPr>
          <p:cNvPr id="8" name="Oval 7">
            <a:extLst>
              <a:ext uri="{FF2B5EF4-FFF2-40B4-BE49-F238E27FC236}">
                <a16:creationId xmlns:a16="http://schemas.microsoft.com/office/drawing/2014/main" id="{BEA395F4-E1B1-0EED-E924-963F85B49924}"/>
              </a:ext>
            </a:extLst>
          </p:cNvPr>
          <p:cNvSpPr/>
          <p:nvPr/>
        </p:nvSpPr>
        <p:spPr>
          <a:xfrm>
            <a:off x="463412" y="5040220"/>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blue line drawing of a newspaper&#10;&#10;AI-generated content may be incorrect.">
            <a:extLst>
              <a:ext uri="{FF2B5EF4-FFF2-40B4-BE49-F238E27FC236}">
                <a16:creationId xmlns:a16="http://schemas.microsoft.com/office/drawing/2014/main" id="{947748FF-273F-91DC-F531-84FD4EF921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357" y="5180470"/>
            <a:ext cx="720000" cy="720000"/>
          </a:xfrm>
          <a:prstGeom prst="rect">
            <a:avLst/>
          </a:prstGeom>
        </p:spPr>
      </p:pic>
    </p:spTree>
    <p:extLst>
      <p:ext uri="{BB962C8B-B14F-4D97-AF65-F5344CB8AC3E}">
        <p14:creationId xmlns:p14="http://schemas.microsoft.com/office/powerpoint/2010/main" val="126722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A523-FC94-313C-AC77-159E4C32402F}"/>
              </a:ext>
            </a:extLst>
          </p:cNvPr>
          <p:cNvSpPr>
            <a:spLocks noGrp="1"/>
          </p:cNvSpPr>
          <p:nvPr>
            <p:ph type="title"/>
          </p:nvPr>
        </p:nvSpPr>
        <p:spPr/>
        <p:txBody>
          <a:bodyPr/>
          <a:lstStyle/>
          <a:p>
            <a:r>
              <a:rPr lang="en-AU"/>
              <a:t>Healthy ageing resources</a:t>
            </a:r>
            <a:endParaRPr lang="en-US"/>
          </a:p>
        </p:txBody>
      </p:sp>
      <p:sp>
        <p:nvSpPr>
          <p:cNvPr id="3" name="Content Placeholder 2">
            <a:extLst>
              <a:ext uri="{FF2B5EF4-FFF2-40B4-BE49-F238E27FC236}">
                <a16:creationId xmlns:a16="http://schemas.microsoft.com/office/drawing/2014/main" id="{4FCDCF02-599C-95C2-71F3-CDA68DE76D18}"/>
              </a:ext>
            </a:extLst>
          </p:cNvPr>
          <p:cNvSpPr>
            <a:spLocks noGrp="1"/>
          </p:cNvSpPr>
          <p:nvPr>
            <p:ph sz="half" idx="1"/>
          </p:nvPr>
        </p:nvSpPr>
        <p:spPr/>
        <p:txBody>
          <a:bodyPr/>
          <a:lstStyle/>
          <a:p>
            <a:r>
              <a:rPr lang="en-US">
                <a:solidFill>
                  <a:schemeClr val="tx1"/>
                </a:solidFill>
              </a:rPr>
              <a:t>Choose from eight online learning topics: </a:t>
            </a:r>
          </a:p>
        </p:txBody>
      </p:sp>
      <p:sp>
        <p:nvSpPr>
          <p:cNvPr id="5" name="Slide Number Placeholder 4">
            <a:extLst>
              <a:ext uri="{FF2B5EF4-FFF2-40B4-BE49-F238E27FC236}">
                <a16:creationId xmlns:a16="http://schemas.microsoft.com/office/drawing/2014/main" id="{5CBEEF0A-E18E-4B9B-DA1A-F086349D5A01}"/>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29" name="Oval 28">
            <a:extLst>
              <a:ext uri="{FF2B5EF4-FFF2-40B4-BE49-F238E27FC236}">
                <a16:creationId xmlns:a16="http://schemas.microsoft.com/office/drawing/2014/main" id="{E221802E-CF6A-6347-00D7-35CCE8601D41}"/>
              </a:ext>
            </a:extLst>
          </p:cNvPr>
          <p:cNvSpPr/>
          <p:nvPr/>
        </p:nvSpPr>
        <p:spPr>
          <a:xfrm>
            <a:off x="619332" y="2425148"/>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932D148B-9F0F-1C39-05FA-48A774AC3953}"/>
              </a:ext>
            </a:extLst>
          </p:cNvPr>
          <p:cNvSpPr txBox="1"/>
          <p:nvPr/>
        </p:nvSpPr>
        <p:spPr>
          <a:xfrm>
            <a:off x="355310" y="3582349"/>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Healthy eating</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2" name="Oval 31">
            <a:extLst>
              <a:ext uri="{FF2B5EF4-FFF2-40B4-BE49-F238E27FC236}">
                <a16:creationId xmlns:a16="http://schemas.microsoft.com/office/drawing/2014/main" id="{0F8B565A-8FD3-271B-E92E-E2AFD9776D9B}"/>
              </a:ext>
            </a:extLst>
          </p:cNvPr>
          <p:cNvSpPr/>
          <p:nvPr/>
        </p:nvSpPr>
        <p:spPr>
          <a:xfrm>
            <a:off x="619332" y="4308121"/>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728B46AC-FC52-528E-821B-874C32227948}"/>
              </a:ext>
            </a:extLst>
          </p:cNvPr>
          <p:cNvSpPr txBox="1"/>
          <p:nvPr/>
        </p:nvSpPr>
        <p:spPr>
          <a:xfrm>
            <a:off x="355310" y="5465322"/>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Healthy recipe ideas</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4" name="Oval 33">
            <a:extLst>
              <a:ext uri="{FF2B5EF4-FFF2-40B4-BE49-F238E27FC236}">
                <a16:creationId xmlns:a16="http://schemas.microsoft.com/office/drawing/2014/main" id="{3DB65F41-05E5-C7BC-332B-8F616AD728CB}"/>
              </a:ext>
            </a:extLst>
          </p:cNvPr>
          <p:cNvSpPr/>
          <p:nvPr/>
        </p:nvSpPr>
        <p:spPr>
          <a:xfrm>
            <a:off x="2002876" y="2425148"/>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8FA72CDF-66D7-8FDE-9404-79BBA9659477}"/>
              </a:ext>
            </a:extLst>
          </p:cNvPr>
          <p:cNvSpPr txBox="1"/>
          <p:nvPr/>
        </p:nvSpPr>
        <p:spPr>
          <a:xfrm>
            <a:off x="1738854" y="3582349"/>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Food</a:t>
            </a:r>
            <a:br>
              <a:rPr lang="en-AU">
                <a:solidFill>
                  <a:srgbClr val="22272B"/>
                </a:solidFill>
                <a:latin typeface="Public Sans Light"/>
              </a:rPr>
            </a:br>
            <a:r>
              <a:rPr lang="en-AU">
                <a:solidFill>
                  <a:srgbClr val="22272B"/>
                </a:solidFill>
                <a:latin typeface="Public Sans Light"/>
              </a:rPr>
              <a:t>labels</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6" name="Oval 35">
            <a:extLst>
              <a:ext uri="{FF2B5EF4-FFF2-40B4-BE49-F238E27FC236}">
                <a16:creationId xmlns:a16="http://schemas.microsoft.com/office/drawing/2014/main" id="{DEC61601-BC38-334C-F5C6-AD568C4211B0}"/>
              </a:ext>
            </a:extLst>
          </p:cNvPr>
          <p:cNvSpPr/>
          <p:nvPr/>
        </p:nvSpPr>
        <p:spPr>
          <a:xfrm>
            <a:off x="2002876" y="4308121"/>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TextBox 36">
            <a:extLst>
              <a:ext uri="{FF2B5EF4-FFF2-40B4-BE49-F238E27FC236}">
                <a16:creationId xmlns:a16="http://schemas.microsoft.com/office/drawing/2014/main" id="{5997E911-81A7-3789-4F24-C35EBA7D5FA4}"/>
              </a:ext>
            </a:extLst>
          </p:cNvPr>
          <p:cNvSpPr txBox="1"/>
          <p:nvPr/>
        </p:nvSpPr>
        <p:spPr>
          <a:xfrm>
            <a:off x="1738854" y="5465322"/>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Food</a:t>
            </a:r>
            <a:br>
              <a:rPr lang="en-AU">
                <a:solidFill>
                  <a:srgbClr val="22272B"/>
                </a:solidFill>
                <a:latin typeface="Public Sans Light"/>
              </a:rPr>
            </a:br>
            <a:r>
              <a:rPr lang="en-AU">
                <a:solidFill>
                  <a:srgbClr val="22272B"/>
                </a:solidFill>
                <a:latin typeface="Public Sans Light"/>
              </a:rPr>
              <a:t>safety</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8" name="Oval 37">
            <a:extLst>
              <a:ext uri="{FF2B5EF4-FFF2-40B4-BE49-F238E27FC236}">
                <a16:creationId xmlns:a16="http://schemas.microsoft.com/office/drawing/2014/main" id="{7EDAE16D-F6DD-5940-2B27-98286F611BA4}"/>
              </a:ext>
            </a:extLst>
          </p:cNvPr>
          <p:cNvSpPr/>
          <p:nvPr/>
        </p:nvSpPr>
        <p:spPr>
          <a:xfrm>
            <a:off x="3385972" y="2425148"/>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2681FC54-2E62-8DCB-86AF-65BB1A85C034}"/>
              </a:ext>
            </a:extLst>
          </p:cNvPr>
          <p:cNvSpPr txBox="1"/>
          <p:nvPr/>
        </p:nvSpPr>
        <p:spPr>
          <a:xfrm>
            <a:off x="3121950" y="3582349"/>
            <a:ext cx="1503309" cy="2769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Bone health</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0" name="Oval 39">
            <a:extLst>
              <a:ext uri="{FF2B5EF4-FFF2-40B4-BE49-F238E27FC236}">
                <a16:creationId xmlns:a16="http://schemas.microsoft.com/office/drawing/2014/main" id="{B7DCA478-F5A7-9C67-11E6-1BE323D85A52}"/>
              </a:ext>
            </a:extLst>
          </p:cNvPr>
          <p:cNvSpPr/>
          <p:nvPr/>
        </p:nvSpPr>
        <p:spPr>
          <a:xfrm>
            <a:off x="3385972" y="4308121"/>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a:extLst>
              <a:ext uri="{FF2B5EF4-FFF2-40B4-BE49-F238E27FC236}">
                <a16:creationId xmlns:a16="http://schemas.microsoft.com/office/drawing/2014/main" id="{542A6F4A-19EF-AC3B-A957-39DB75CEA22C}"/>
              </a:ext>
            </a:extLst>
          </p:cNvPr>
          <p:cNvSpPr txBox="1"/>
          <p:nvPr/>
        </p:nvSpPr>
        <p:spPr>
          <a:xfrm>
            <a:off x="3121950" y="5465322"/>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AU" b="0" i="0" u="none" strike="noStrike" kern="1200" cap="none" spc="0" normalizeH="0" baseline="0" noProof="0">
                <a:ln>
                  <a:noFill/>
                </a:ln>
                <a:solidFill>
                  <a:srgbClr val="22272B"/>
                </a:solidFill>
                <a:effectLst/>
                <a:uLnTx/>
                <a:uFillTx/>
                <a:latin typeface="Public Sans Light"/>
                <a:ea typeface="+mn-ea"/>
                <a:cs typeface="+mn-cs"/>
              </a:rPr>
              <a:t>Oral and eye health </a:t>
            </a:r>
          </a:p>
        </p:txBody>
      </p:sp>
      <p:sp>
        <p:nvSpPr>
          <p:cNvPr id="42" name="Oval 41">
            <a:extLst>
              <a:ext uri="{FF2B5EF4-FFF2-40B4-BE49-F238E27FC236}">
                <a16:creationId xmlns:a16="http://schemas.microsoft.com/office/drawing/2014/main" id="{7BBC28E7-CC78-F080-327A-8B3F7614673D}"/>
              </a:ext>
            </a:extLst>
          </p:cNvPr>
          <p:cNvSpPr/>
          <p:nvPr/>
        </p:nvSpPr>
        <p:spPr>
          <a:xfrm>
            <a:off x="4856713" y="2425148"/>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D5B1D21F-46E5-6DFA-5F4E-F893D3252DC1}"/>
              </a:ext>
            </a:extLst>
          </p:cNvPr>
          <p:cNvSpPr txBox="1"/>
          <p:nvPr/>
        </p:nvSpPr>
        <p:spPr>
          <a:xfrm>
            <a:off x="4592691" y="3582349"/>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Bladder and bowel health</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4" name="Oval 43">
            <a:extLst>
              <a:ext uri="{FF2B5EF4-FFF2-40B4-BE49-F238E27FC236}">
                <a16:creationId xmlns:a16="http://schemas.microsoft.com/office/drawing/2014/main" id="{7C40AEF6-DC01-55D7-601B-19779116B91D}"/>
              </a:ext>
            </a:extLst>
          </p:cNvPr>
          <p:cNvSpPr/>
          <p:nvPr/>
        </p:nvSpPr>
        <p:spPr>
          <a:xfrm>
            <a:off x="4856713" y="4308121"/>
            <a:ext cx="1003852" cy="10038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Box 44">
            <a:extLst>
              <a:ext uri="{FF2B5EF4-FFF2-40B4-BE49-F238E27FC236}">
                <a16:creationId xmlns:a16="http://schemas.microsoft.com/office/drawing/2014/main" id="{3B35B9F6-BFB1-2884-7876-45ABD88912D2}"/>
              </a:ext>
            </a:extLst>
          </p:cNvPr>
          <p:cNvSpPr txBox="1"/>
          <p:nvPr/>
        </p:nvSpPr>
        <p:spPr>
          <a:xfrm>
            <a:off x="4592691" y="5465322"/>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Falls prevention</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grpSp>
        <p:nvGrpSpPr>
          <p:cNvPr id="12" name="Group 11">
            <a:extLst>
              <a:ext uri="{FF2B5EF4-FFF2-40B4-BE49-F238E27FC236}">
                <a16:creationId xmlns:a16="http://schemas.microsoft.com/office/drawing/2014/main" id="{14482EBD-BD52-13B3-CB8E-36105D838F23}"/>
              </a:ext>
            </a:extLst>
          </p:cNvPr>
          <p:cNvGrpSpPr/>
          <p:nvPr/>
        </p:nvGrpSpPr>
        <p:grpSpPr>
          <a:xfrm>
            <a:off x="7041986" y="1798878"/>
            <a:ext cx="4727096" cy="2673093"/>
            <a:chOff x="7074183" y="1852540"/>
            <a:chExt cx="5142813" cy="2908175"/>
          </a:xfrm>
        </p:grpSpPr>
        <p:pic>
          <p:nvPicPr>
            <p:cNvPr id="15" name="Picture 14">
              <a:extLst>
                <a:ext uri="{FF2B5EF4-FFF2-40B4-BE49-F238E27FC236}">
                  <a16:creationId xmlns:a16="http://schemas.microsoft.com/office/drawing/2014/main" id="{39FED93B-5518-3B55-C0AF-CB70AB33E14C}"/>
                </a:ext>
              </a:extLst>
            </p:cNvPr>
            <p:cNvPicPr>
              <a:picLocks noChangeAspect="1"/>
            </p:cNvPicPr>
            <p:nvPr/>
          </p:nvPicPr>
          <p:blipFill>
            <a:blip r:embed="rId3"/>
            <a:stretch>
              <a:fillRect/>
            </a:stretch>
          </p:blipFill>
          <p:spPr>
            <a:xfrm>
              <a:off x="7878632" y="2022357"/>
              <a:ext cx="3539065" cy="2704612"/>
            </a:xfrm>
            <a:prstGeom prst="rect">
              <a:avLst/>
            </a:prstGeom>
          </p:spPr>
        </p:pic>
        <p:pic>
          <p:nvPicPr>
            <p:cNvPr id="16" name="Picture 15" descr="A black screen with a white border&#10;&#10;AI-generated content may be incorrect.">
              <a:extLst>
                <a:ext uri="{FF2B5EF4-FFF2-40B4-BE49-F238E27FC236}">
                  <a16:creationId xmlns:a16="http://schemas.microsoft.com/office/drawing/2014/main" id="{78E65233-B552-724A-BE86-1AD5536D036E}"/>
                </a:ext>
              </a:extLst>
            </p:cNvPr>
            <p:cNvPicPr>
              <a:picLocks noChangeAspect="1"/>
            </p:cNvPicPr>
            <p:nvPr/>
          </p:nvPicPr>
          <p:blipFill>
            <a:blip r:embed="rId4"/>
            <a:stretch>
              <a:fillRect/>
            </a:stretch>
          </p:blipFill>
          <p:spPr>
            <a:xfrm>
              <a:off x="7074183" y="1852540"/>
              <a:ext cx="5142813" cy="2908175"/>
            </a:xfrm>
            <a:prstGeom prst="rect">
              <a:avLst/>
            </a:prstGeom>
          </p:spPr>
        </p:pic>
      </p:grpSp>
      <p:sp>
        <p:nvSpPr>
          <p:cNvPr id="13" name="Rectangle 12">
            <a:extLst>
              <a:ext uri="{FF2B5EF4-FFF2-40B4-BE49-F238E27FC236}">
                <a16:creationId xmlns:a16="http://schemas.microsoft.com/office/drawing/2014/main" id="{8180E533-6B86-1780-E14A-B6925E06529F}"/>
              </a:ext>
            </a:extLst>
          </p:cNvPr>
          <p:cNvSpPr/>
          <p:nvPr/>
        </p:nvSpPr>
        <p:spPr>
          <a:xfrm>
            <a:off x="7055214" y="5050043"/>
            <a:ext cx="4724133" cy="96236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18" name="TextBox 17">
            <a:extLst>
              <a:ext uri="{FF2B5EF4-FFF2-40B4-BE49-F238E27FC236}">
                <a16:creationId xmlns:a16="http://schemas.microsoft.com/office/drawing/2014/main" id="{4D41242C-9D8C-CD7F-18AA-FA7742A72C16}"/>
              </a:ext>
            </a:extLst>
          </p:cNvPr>
          <p:cNvSpPr txBox="1"/>
          <p:nvPr/>
        </p:nvSpPr>
        <p:spPr>
          <a:xfrm>
            <a:off x="7091317" y="5158508"/>
            <a:ext cx="4614431" cy="646331"/>
          </a:xfrm>
          <a:prstGeom prst="rect">
            <a:avLst/>
          </a:prstGeom>
          <a:noFill/>
        </p:spPr>
        <p:txBody>
          <a:bodyPr wrap="square" lIns="91440" tIns="45720" rIns="91440" bIns="45720" anchor="t">
            <a:spAutoFit/>
          </a:bodyPr>
          <a:lstStyle/>
          <a:p>
            <a:pPr marL="179705" algn="ctr">
              <a:spcAft>
                <a:spcPts val="600"/>
              </a:spcAft>
            </a:pPr>
            <a:r>
              <a:rPr lang="en-AU">
                <a:latin typeface="+mj-lt"/>
              </a:rPr>
              <a:t>Learn at your own pace. Each topic takes 10 to 15 minutes to complete. </a:t>
            </a:r>
            <a:endParaRPr lang="en-US"/>
          </a:p>
        </p:txBody>
      </p:sp>
      <p:pic>
        <p:nvPicPr>
          <p:cNvPr id="6" name="Picture 5" descr="A blue neon sign with a fork and knife&#10;&#10;AI-generated content may be incorrect.">
            <a:extLst>
              <a:ext uri="{FF2B5EF4-FFF2-40B4-BE49-F238E27FC236}">
                <a16:creationId xmlns:a16="http://schemas.microsoft.com/office/drawing/2014/main" id="{96EF1DF9-B6A0-1C78-EB7F-B4C382503582}"/>
              </a:ext>
            </a:extLst>
          </p:cNvPr>
          <p:cNvPicPr>
            <a:picLocks noChangeAspect="1"/>
          </p:cNvPicPr>
          <p:nvPr/>
        </p:nvPicPr>
        <p:blipFill>
          <a:blip r:embed="rId5"/>
          <a:stretch>
            <a:fillRect/>
          </a:stretch>
        </p:blipFill>
        <p:spPr>
          <a:xfrm>
            <a:off x="650651" y="4358694"/>
            <a:ext cx="877373" cy="898838"/>
          </a:xfrm>
          <a:prstGeom prst="rect">
            <a:avLst/>
          </a:prstGeom>
        </p:spPr>
      </p:pic>
      <p:pic>
        <p:nvPicPr>
          <p:cNvPr id="7" name="Picture 6" descr="A blue line drawing of a box&#10;&#10;AI-generated content may be incorrect.">
            <a:extLst>
              <a:ext uri="{FF2B5EF4-FFF2-40B4-BE49-F238E27FC236}">
                <a16:creationId xmlns:a16="http://schemas.microsoft.com/office/drawing/2014/main" id="{34F09873-12B6-6FC4-7A1D-D483708B3979}"/>
              </a:ext>
            </a:extLst>
          </p:cNvPr>
          <p:cNvPicPr>
            <a:picLocks noChangeAspect="1"/>
          </p:cNvPicPr>
          <p:nvPr/>
        </p:nvPicPr>
        <p:blipFill>
          <a:blip r:embed="rId6"/>
          <a:stretch>
            <a:fillRect/>
          </a:stretch>
        </p:blipFill>
        <p:spPr>
          <a:xfrm>
            <a:off x="2120990" y="2598581"/>
            <a:ext cx="716387" cy="641261"/>
          </a:xfrm>
          <a:prstGeom prst="rect">
            <a:avLst/>
          </a:prstGeom>
        </p:spPr>
      </p:pic>
      <p:pic>
        <p:nvPicPr>
          <p:cNvPr id="9" name="Picture 8" descr="A blue line art of food&#10;&#10;AI-generated content may be incorrect.">
            <a:extLst>
              <a:ext uri="{FF2B5EF4-FFF2-40B4-BE49-F238E27FC236}">
                <a16:creationId xmlns:a16="http://schemas.microsoft.com/office/drawing/2014/main" id="{98786AB7-349C-075A-012B-3E94C2289CD9}"/>
              </a:ext>
            </a:extLst>
          </p:cNvPr>
          <p:cNvPicPr>
            <a:picLocks noChangeAspect="1"/>
          </p:cNvPicPr>
          <p:nvPr/>
        </p:nvPicPr>
        <p:blipFill>
          <a:blip r:embed="rId7"/>
          <a:stretch>
            <a:fillRect/>
          </a:stretch>
        </p:blipFill>
        <p:spPr>
          <a:xfrm>
            <a:off x="650651" y="2448327"/>
            <a:ext cx="952500" cy="952500"/>
          </a:xfrm>
          <a:prstGeom prst="rect">
            <a:avLst/>
          </a:prstGeom>
        </p:spPr>
      </p:pic>
      <p:pic>
        <p:nvPicPr>
          <p:cNvPr id="10" name="Picture 9" descr="A blue line on a black background&#10;&#10;AI-generated content may be incorrect.">
            <a:extLst>
              <a:ext uri="{FF2B5EF4-FFF2-40B4-BE49-F238E27FC236}">
                <a16:creationId xmlns:a16="http://schemas.microsoft.com/office/drawing/2014/main" id="{66E25385-A15D-7B21-E33E-3EDF99DCEC62}"/>
              </a:ext>
            </a:extLst>
          </p:cNvPr>
          <p:cNvPicPr>
            <a:picLocks noChangeAspect="1"/>
          </p:cNvPicPr>
          <p:nvPr/>
        </p:nvPicPr>
        <p:blipFill>
          <a:blip r:embed="rId8"/>
          <a:stretch>
            <a:fillRect/>
          </a:stretch>
        </p:blipFill>
        <p:spPr>
          <a:xfrm>
            <a:off x="3473271" y="2501988"/>
            <a:ext cx="834444" cy="823712"/>
          </a:xfrm>
          <a:prstGeom prst="rect">
            <a:avLst/>
          </a:prstGeom>
        </p:spPr>
      </p:pic>
      <p:pic>
        <p:nvPicPr>
          <p:cNvPr id="11" name="Picture 10" descr="A blue line drawing of a urinary system&#10;&#10;AI-generated content may be incorrect.">
            <a:extLst>
              <a:ext uri="{FF2B5EF4-FFF2-40B4-BE49-F238E27FC236}">
                <a16:creationId xmlns:a16="http://schemas.microsoft.com/office/drawing/2014/main" id="{65A858F1-862E-EE9F-EF69-C3EAC947F508}"/>
              </a:ext>
            </a:extLst>
          </p:cNvPr>
          <p:cNvPicPr>
            <a:picLocks noChangeAspect="1"/>
          </p:cNvPicPr>
          <p:nvPr/>
        </p:nvPicPr>
        <p:blipFill>
          <a:blip r:embed="rId9"/>
          <a:stretch>
            <a:fillRect/>
          </a:stretch>
        </p:blipFill>
        <p:spPr>
          <a:xfrm>
            <a:off x="4969648" y="2579641"/>
            <a:ext cx="756000" cy="756000"/>
          </a:xfrm>
          <a:prstGeom prst="rect">
            <a:avLst/>
          </a:prstGeom>
        </p:spPr>
      </p:pic>
      <p:pic>
        <p:nvPicPr>
          <p:cNvPr id="14" name="Picture 13" descr="A blue outline of a person falling&#10;&#10;AI-generated content may be incorrect.">
            <a:extLst>
              <a:ext uri="{FF2B5EF4-FFF2-40B4-BE49-F238E27FC236}">
                <a16:creationId xmlns:a16="http://schemas.microsoft.com/office/drawing/2014/main" id="{129DA657-24E5-FBF6-0A58-37F8910A3D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8639" y="4432732"/>
            <a:ext cx="720000" cy="720000"/>
          </a:xfrm>
          <a:prstGeom prst="rect">
            <a:avLst/>
          </a:prstGeom>
        </p:spPr>
      </p:pic>
      <p:pic>
        <p:nvPicPr>
          <p:cNvPr id="4" name="Graphic 3" descr="Handwashing outline">
            <a:extLst>
              <a:ext uri="{FF2B5EF4-FFF2-40B4-BE49-F238E27FC236}">
                <a16:creationId xmlns:a16="http://schemas.microsoft.com/office/drawing/2014/main" id="{E0ECE7A3-0DD5-5577-6890-D4FE665468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99144" y="4411428"/>
            <a:ext cx="734173" cy="737706"/>
          </a:xfrm>
          <a:prstGeom prst="rect">
            <a:avLst/>
          </a:prstGeom>
        </p:spPr>
      </p:pic>
      <p:pic>
        <p:nvPicPr>
          <p:cNvPr id="17" name="Graphic 16" descr="Toothbrush outline">
            <a:extLst>
              <a:ext uri="{FF2B5EF4-FFF2-40B4-BE49-F238E27FC236}">
                <a16:creationId xmlns:a16="http://schemas.microsoft.com/office/drawing/2014/main" id="{CC9E6C74-020D-6E80-63F8-1D8227D4F64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20000">
            <a:off x="3385930" y="4252843"/>
            <a:ext cx="810595" cy="826053"/>
          </a:xfrm>
          <a:prstGeom prst="rect">
            <a:avLst/>
          </a:prstGeom>
        </p:spPr>
      </p:pic>
      <p:pic>
        <p:nvPicPr>
          <p:cNvPr id="20" name="Graphic 19" descr="Glasses outline">
            <a:extLst>
              <a:ext uri="{FF2B5EF4-FFF2-40B4-BE49-F238E27FC236}">
                <a16:creationId xmlns:a16="http://schemas.microsoft.com/office/drawing/2014/main" id="{439D47CE-9BE1-6249-DDAA-7FA674977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440000">
            <a:off x="3595756" y="4606234"/>
            <a:ext cx="738148" cy="737706"/>
          </a:xfrm>
          <a:prstGeom prst="rect">
            <a:avLst/>
          </a:prstGeom>
        </p:spPr>
      </p:pic>
    </p:spTree>
    <p:extLst>
      <p:ext uri="{BB962C8B-B14F-4D97-AF65-F5344CB8AC3E}">
        <p14:creationId xmlns:p14="http://schemas.microsoft.com/office/powerpoint/2010/main" val="110368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C2805A-4E62-DFB0-E1EC-CF1325D2FE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002664"/>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5" name="TextBox 4">
            <a:extLst>
              <a:ext uri="{FF2B5EF4-FFF2-40B4-BE49-F238E27FC236}">
                <a16:creationId xmlns:a16="http://schemas.microsoft.com/office/drawing/2014/main" id="{4F2A9EE3-0BB3-95E1-82D1-74CB395E7514}"/>
              </a:ext>
            </a:extLst>
          </p:cNvPr>
          <p:cNvSpPr txBox="1"/>
          <p:nvPr/>
        </p:nvSpPr>
        <p:spPr>
          <a:xfrm>
            <a:off x="319596" y="171438"/>
            <a:ext cx="10644326" cy="535531"/>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rgbClr val="002664"/>
                </a:solidFill>
                <a:effectLst/>
                <a:uLnTx/>
                <a:uFillTx/>
                <a:latin typeface="Public Sans Light"/>
                <a:ea typeface="+mn-ea"/>
                <a:cs typeface="+mn-cs"/>
              </a:rPr>
              <a:t>Example exercise </a:t>
            </a:r>
            <a:r>
              <a:rPr lang="en-AU" sz="3200">
                <a:solidFill>
                  <a:srgbClr val="002664"/>
                </a:solidFill>
                <a:latin typeface="Public Sans Light"/>
              </a:rPr>
              <a:t>circuit</a:t>
            </a:r>
            <a:endParaRPr kumimoji="0" lang="en-AU" sz="3200" b="0" i="0" u="none" strike="noStrike" kern="1200" cap="none" spc="0" normalizeH="0" baseline="0" noProof="0">
              <a:ln>
                <a:noFill/>
              </a:ln>
              <a:solidFill>
                <a:srgbClr val="002664"/>
              </a:solidFill>
              <a:effectLst/>
              <a:uLnTx/>
              <a:uFillTx/>
              <a:latin typeface="Public Sans Light"/>
              <a:ea typeface="+mn-ea"/>
              <a:cs typeface="+mn-cs"/>
            </a:endParaRPr>
          </a:p>
        </p:txBody>
      </p:sp>
      <p:pic>
        <p:nvPicPr>
          <p:cNvPr id="10" name="val_colour_grade_val_double_angle_4k (2160p) (1)">
            <a:hlinkClick r:id="" action="ppaction://media"/>
            <a:extLst>
              <a:ext uri="{FF2B5EF4-FFF2-40B4-BE49-F238E27FC236}">
                <a16:creationId xmlns:a16="http://schemas.microsoft.com/office/drawing/2014/main" id="{71E6A393-2A1D-8377-7E69-E81A98F722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88963" y="1866215"/>
            <a:ext cx="7307179" cy="4110288"/>
          </a:xfrm>
          <a:prstGeom prst="rect">
            <a:avLst/>
          </a:prstGeom>
          <a:ln>
            <a:solidFill>
              <a:schemeClr val="tx1"/>
            </a:solidFill>
          </a:ln>
        </p:spPr>
      </p:pic>
      <p:pic>
        <p:nvPicPr>
          <p:cNvPr id="3" name="Sit-to-stand audio">
            <a:hlinkClick r:id="" action="ppaction://media"/>
            <a:extLst>
              <a:ext uri="{FF2B5EF4-FFF2-40B4-BE49-F238E27FC236}">
                <a16:creationId xmlns:a16="http://schemas.microsoft.com/office/drawing/2014/main" id="{0182F639-124F-3E67-165E-A1EF65C6E4A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07979" y="5210176"/>
            <a:ext cx="572168" cy="572168"/>
          </a:xfrm>
          <a:prstGeom prst="rect">
            <a:avLst/>
          </a:prstGeom>
        </p:spPr>
      </p:pic>
    </p:spTree>
    <p:extLst>
      <p:ext uri="{BB962C8B-B14F-4D97-AF65-F5344CB8AC3E}">
        <p14:creationId xmlns:p14="http://schemas.microsoft.com/office/powerpoint/2010/main" val="38819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par>
              <p:cTn id="13"/>
            </p:par>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923"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3817-AF96-2EC6-13BD-1F18C3B0786A}"/>
              </a:ext>
            </a:extLst>
          </p:cNvPr>
          <p:cNvSpPr>
            <a:spLocks noGrp="1"/>
          </p:cNvSpPr>
          <p:nvPr>
            <p:ph type="title"/>
          </p:nvPr>
        </p:nvSpPr>
        <p:spPr/>
        <p:txBody>
          <a:bodyPr/>
          <a:lstStyle/>
          <a:p>
            <a:r>
              <a:rPr lang="en-AU"/>
              <a:t>Active and Healthy exercise directory</a:t>
            </a:r>
          </a:p>
        </p:txBody>
      </p:sp>
      <p:sp>
        <p:nvSpPr>
          <p:cNvPr id="4" name="Slide Number Placeholder 3">
            <a:extLst>
              <a:ext uri="{FF2B5EF4-FFF2-40B4-BE49-F238E27FC236}">
                <a16:creationId xmlns:a16="http://schemas.microsoft.com/office/drawing/2014/main" id="{A20CD8D9-EFB8-E7F8-584F-9E53A8F74E06}"/>
              </a:ext>
            </a:extLst>
          </p:cNvPr>
          <p:cNvSpPr>
            <a:spLocks noGrp="1"/>
          </p:cNvSpPr>
          <p:nvPr>
            <p:ph type="sldNum" sz="quarter" idx="12"/>
          </p:nvPr>
        </p:nvSpPr>
        <p:spPr/>
        <p:txBody>
          <a:bodyPr/>
          <a:lstStyle/>
          <a:p>
            <a:fld id="{10A01DC5-1685-4615-8240-15192985C6A2}" type="slidenum">
              <a:rPr lang="en-AU" smtClean="0"/>
              <a:pPr/>
              <a:t>9</a:t>
            </a:fld>
            <a:endParaRPr lang="en-AU"/>
          </a:p>
        </p:txBody>
      </p:sp>
      <p:sp>
        <p:nvSpPr>
          <p:cNvPr id="9" name="TextBox 8">
            <a:extLst>
              <a:ext uri="{FF2B5EF4-FFF2-40B4-BE49-F238E27FC236}">
                <a16:creationId xmlns:a16="http://schemas.microsoft.com/office/drawing/2014/main" id="{31B7817B-7C19-3572-984D-D420984A0BBE}"/>
              </a:ext>
            </a:extLst>
          </p:cNvPr>
          <p:cNvSpPr txBox="1"/>
          <p:nvPr/>
        </p:nvSpPr>
        <p:spPr>
          <a:xfrm>
            <a:off x="369525" y="1133079"/>
            <a:ext cx="11093625" cy="307777"/>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AU" sz="2000" b="1" i="0" u="none" strike="noStrike" kern="1200" cap="none" spc="0" normalizeH="0" baseline="0" noProof="0">
                <a:ln>
                  <a:noFill/>
                </a:ln>
                <a:solidFill>
                  <a:srgbClr val="22272B"/>
                </a:solidFill>
                <a:effectLst/>
                <a:uLnTx/>
                <a:uFillTx/>
                <a:latin typeface="Public Sans Light"/>
                <a:ea typeface="+mn-ea"/>
                <a:cs typeface="+mn-cs"/>
              </a:rPr>
              <a:t>Find local physical activity and falls prevention programs for over 50s.</a:t>
            </a:r>
          </a:p>
        </p:txBody>
      </p:sp>
      <p:sp>
        <p:nvSpPr>
          <p:cNvPr id="11" name="Rectangle 10">
            <a:extLst>
              <a:ext uri="{FF2B5EF4-FFF2-40B4-BE49-F238E27FC236}">
                <a16:creationId xmlns:a16="http://schemas.microsoft.com/office/drawing/2014/main" id="{9DB8BE7C-B8D7-A358-2920-295BFECC0EEC}"/>
              </a:ext>
            </a:extLst>
          </p:cNvPr>
          <p:cNvSpPr/>
          <p:nvPr/>
        </p:nvSpPr>
        <p:spPr>
          <a:xfrm>
            <a:off x="359032" y="1719583"/>
            <a:ext cx="6591361" cy="837700"/>
          </a:xfrm>
          <a:prstGeom prst="rect">
            <a:avLst/>
          </a:prstGeom>
          <a:solidFill>
            <a:srgbClr val="E6E1FD"/>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AU">
                <a:solidFill>
                  <a:schemeClr val="tx1"/>
                </a:solidFill>
              </a:rPr>
              <a:t>Joining a class online or in the community is a great way to get active, stay healthy and make friends along the way. </a:t>
            </a:r>
          </a:p>
        </p:txBody>
      </p:sp>
      <p:sp>
        <p:nvSpPr>
          <p:cNvPr id="20" name="TextBox 19">
            <a:extLst>
              <a:ext uri="{FF2B5EF4-FFF2-40B4-BE49-F238E27FC236}">
                <a16:creationId xmlns:a16="http://schemas.microsoft.com/office/drawing/2014/main" id="{398DFB00-DA19-08D7-EAEB-C663A6556E18}"/>
              </a:ext>
            </a:extLst>
          </p:cNvPr>
          <p:cNvSpPr txBox="1"/>
          <p:nvPr/>
        </p:nvSpPr>
        <p:spPr>
          <a:xfrm>
            <a:off x="167447" y="5476926"/>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Water exercise</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2" name="TextBox 21">
            <a:extLst>
              <a:ext uri="{FF2B5EF4-FFF2-40B4-BE49-F238E27FC236}">
                <a16:creationId xmlns:a16="http://schemas.microsoft.com/office/drawing/2014/main" id="{D7C87F1F-5DE0-9569-C0C3-5F54D10C46B4}"/>
              </a:ext>
            </a:extLst>
          </p:cNvPr>
          <p:cNvSpPr txBox="1"/>
          <p:nvPr/>
        </p:nvSpPr>
        <p:spPr>
          <a:xfrm>
            <a:off x="4429358" y="5454711"/>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Walking groups</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4" name="TextBox 23">
            <a:extLst>
              <a:ext uri="{FF2B5EF4-FFF2-40B4-BE49-F238E27FC236}">
                <a16:creationId xmlns:a16="http://schemas.microsoft.com/office/drawing/2014/main" id="{A52B29D8-1B04-E078-6E25-C0F587934545}"/>
              </a:ext>
            </a:extLst>
          </p:cNvPr>
          <p:cNvSpPr txBox="1"/>
          <p:nvPr/>
        </p:nvSpPr>
        <p:spPr>
          <a:xfrm>
            <a:off x="1641423" y="5476926"/>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Dance classes</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8" name="TextBox 27">
            <a:extLst>
              <a:ext uri="{FF2B5EF4-FFF2-40B4-BE49-F238E27FC236}">
                <a16:creationId xmlns:a16="http://schemas.microsoft.com/office/drawing/2014/main" id="{7F4865DB-0671-93DE-B660-DD30C118E56A}"/>
              </a:ext>
            </a:extLst>
          </p:cNvPr>
          <p:cNvSpPr txBox="1"/>
          <p:nvPr/>
        </p:nvSpPr>
        <p:spPr>
          <a:xfrm>
            <a:off x="3024519" y="5476926"/>
            <a:ext cx="1503309" cy="553998"/>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lang="en-AU">
                <a:solidFill>
                  <a:srgbClr val="22272B"/>
                </a:solidFill>
                <a:latin typeface="Public Sans Light"/>
              </a:rPr>
              <a:t>Strength training</a:t>
            </a:r>
            <a:endParaRPr kumimoji="0" lang="en-AU"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0" name="TextBox 29">
            <a:extLst>
              <a:ext uri="{FF2B5EF4-FFF2-40B4-BE49-F238E27FC236}">
                <a16:creationId xmlns:a16="http://schemas.microsoft.com/office/drawing/2014/main" id="{F43B5673-788A-C492-DE55-F6F371ADF97B}"/>
              </a:ext>
            </a:extLst>
          </p:cNvPr>
          <p:cNvSpPr txBox="1"/>
          <p:nvPr/>
        </p:nvSpPr>
        <p:spPr>
          <a:xfrm>
            <a:off x="5746441" y="5454711"/>
            <a:ext cx="1503309" cy="2769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AU" b="0" i="0" u="none" strike="noStrike" kern="1200" cap="none" spc="0" normalizeH="0" baseline="0" noProof="0">
                <a:ln>
                  <a:noFill/>
                </a:ln>
                <a:solidFill>
                  <a:srgbClr val="22272B"/>
                </a:solidFill>
                <a:effectLst/>
                <a:uLnTx/>
                <a:uFillTx/>
                <a:latin typeface="Public Sans Light"/>
                <a:ea typeface="+mn-ea"/>
                <a:cs typeface="+mn-cs"/>
              </a:rPr>
              <a:t>Tai chi</a:t>
            </a:r>
          </a:p>
        </p:txBody>
      </p:sp>
      <p:sp>
        <p:nvSpPr>
          <p:cNvPr id="31" name="TextBox 30">
            <a:extLst>
              <a:ext uri="{FF2B5EF4-FFF2-40B4-BE49-F238E27FC236}">
                <a16:creationId xmlns:a16="http://schemas.microsoft.com/office/drawing/2014/main" id="{4A02350C-7928-8488-9D74-F5E88001C123}"/>
              </a:ext>
            </a:extLst>
          </p:cNvPr>
          <p:cNvSpPr txBox="1"/>
          <p:nvPr/>
        </p:nvSpPr>
        <p:spPr>
          <a:xfrm>
            <a:off x="444891" y="2930503"/>
            <a:ext cx="6594112" cy="553998"/>
          </a:xfrm>
          <a:prstGeom prst="rect">
            <a:avLst/>
          </a:prstGeom>
          <a:noFill/>
        </p:spPr>
        <p:txBody>
          <a:bodyPr wrap="square" lIns="0" tIns="0" rIns="0" bIns="0" rtlCol="0" anchor="t">
            <a:spAutoFit/>
          </a:bodyPr>
          <a:lstStyle/>
          <a:p>
            <a:pPr>
              <a:spcAft>
                <a:spcPts val="600"/>
              </a:spcAft>
            </a:pPr>
            <a:r>
              <a:rPr lang="en-AU"/>
              <a:t>Use the Active and Healthy directory find an exercise program in your local area or virtual program. Classes include: </a:t>
            </a:r>
            <a:endParaRPr lang="en-US"/>
          </a:p>
        </p:txBody>
      </p:sp>
      <p:pic>
        <p:nvPicPr>
          <p:cNvPr id="3" name="Picture 2" descr="A group of people doing yoga&#10;&#10;AI-generated content may be incorrect.">
            <a:extLst>
              <a:ext uri="{FF2B5EF4-FFF2-40B4-BE49-F238E27FC236}">
                <a16:creationId xmlns:a16="http://schemas.microsoft.com/office/drawing/2014/main" id="{55507658-E3EF-2FA2-574E-817351AB8BAC}"/>
              </a:ext>
            </a:extLst>
          </p:cNvPr>
          <p:cNvPicPr>
            <a:picLocks noChangeAspect="1"/>
          </p:cNvPicPr>
          <p:nvPr/>
        </p:nvPicPr>
        <p:blipFill>
          <a:blip r:embed="rId2"/>
          <a:srcRect l="8885" r="28306" b="429"/>
          <a:stretch>
            <a:fillRect/>
          </a:stretch>
        </p:blipFill>
        <p:spPr>
          <a:xfrm>
            <a:off x="7672017" y="1717183"/>
            <a:ext cx="4012040" cy="4298040"/>
          </a:xfrm>
          <a:prstGeom prst="rect">
            <a:avLst/>
          </a:prstGeom>
        </p:spPr>
      </p:pic>
      <p:pic>
        <p:nvPicPr>
          <p:cNvPr id="6" name="Picture 5" descr="A cartoon of a person waving&#10;&#10;AI-generated content may be incorrect.">
            <a:extLst>
              <a:ext uri="{FF2B5EF4-FFF2-40B4-BE49-F238E27FC236}">
                <a16:creationId xmlns:a16="http://schemas.microsoft.com/office/drawing/2014/main" id="{02912FAB-604A-13D5-ED96-DAE1572BB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220" y="3984567"/>
            <a:ext cx="1565568" cy="1440000"/>
          </a:xfrm>
          <a:prstGeom prst="rect">
            <a:avLst/>
          </a:prstGeom>
        </p:spPr>
      </p:pic>
      <p:pic>
        <p:nvPicPr>
          <p:cNvPr id="8" name="Picture 7" descr="A cartoon of a person holding a band&#10;&#10;AI-generated content may be incorrect.">
            <a:extLst>
              <a:ext uri="{FF2B5EF4-FFF2-40B4-BE49-F238E27FC236}">
                <a16:creationId xmlns:a16="http://schemas.microsoft.com/office/drawing/2014/main" id="{721F937F-E816-478E-581D-E673EA6CA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694" y="4006738"/>
            <a:ext cx="1440000" cy="1440000"/>
          </a:xfrm>
          <a:prstGeom prst="rect">
            <a:avLst/>
          </a:prstGeom>
        </p:spPr>
      </p:pic>
      <p:pic>
        <p:nvPicPr>
          <p:cNvPr id="12" name="Picture 11" descr="A cartoon of two women&#10;&#10;AI-generated content may be incorrect.">
            <a:extLst>
              <a:ext uri="{FF2B5EF4-FFF2-40B4-BE49-F238E27FC236}">
                <a16:creationId xmlns:a16="http://schemas.microsoft.com/office/drawing/2014/main" id="{0AB310AE-08D7-4502-AFC6-9403FC9222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442" y="3996690"/>
            <a:ext cx="1440000" cy="1440000"/>
          </a:xfrm>
          <a:prstGeom prst="rect">
            <a:avLst/>
          </a:prstGeom>
        </p:spPr>
      </p:pic>
      <p:pic>
        <p:nvPicPr>
          <p:cNvPr id="14" name="Picture 13" descr="An old person lifting weights in a pool&#10;&#10;AI-generated content may be incorrect.">
            <a:extLst>
              <a:ext uri="{FF2B5EF4-FFF2-40B4-BE49-F238E27FC236}">
                <a16:creationId xmlns:a16="http://schemas.microsoft.com/office/drawing/2014/main" id="{E0169DD5-3E4E-19ED-41B8-646B043EB3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0" y="4041928"/>
            <a:ext cx="1565568" cy="1440000"/>
          </a:xfrm>
          <a:prstGeom prst="rect">
            <a:avLst/>
          </a:prstGeom>
        </p:spPr>
      </p:pic>
      <p:pic>
        <p:nvPicPr>
          <p:cNvPr id="16" name="Picture 15" descr="A person and person dancing&#10;&#10;AI-generated content may be incorrect.">
            <a:extLst>
              <a:ext uri="{FF2B5EF4-FFF2-40B4-BE49-F238E27FC236}">
                <a16:creationId xmlns:a16="http://schemas.microsoft.com/office/drawing/2014/main" id="{FD2A1C54-DF07-98B4-BDA3-F1FAE7C366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9835" y="3916943"/>
            <a:ext cx="1737551" cy="1548000"/>
          </a:xfrm>
          <a:prstGeom prst="rect">
            <a:avLst/>
          </a:prstGeom>
        </p:spPr>
      </p:pic>
    </p:spTree>
    <p:extLst>
      <p:ext uri="{BB962C8B-B14F-4D97-AF65-F5344CB8AC3E}">
        <p14:creationId xmlns:p14="http://schemas.microsoft.com/office/powerpoint/2010/main" val="134627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EAL - Blue">
  <a:themeElements>
    <a:clrScheme name="HEAL - Blue">
      <a:dk1>
        <a:srgbClr val="22272B"/>
      </a:dk1>
      <a:lt1>
        <a:srgbClr val="FFFFFF"/>
      </a:lt1>
      <a:dk2>
        <a:srgbClr val="D7153A"/>
      </a:dk2>
      <a:lt2>
        <a:srgbClr val="002664"/>
      </a:lt2>
      <a:accent1>
        <a:srgbClr val="002664"/>
      </a:accent1>
      <a:accent2>
        <a:srgbClr val="CBEDFD"/>
      </a:accent2>
      <a:accent3>
        <a:srgbClr val="495054"/>
      </a:accent3>
      <a:accent4>
        <a:srgbClr val="146CFD"/>
      </a:accent4>
      <a:accent5>
        <a:srgbClr val="EBEBEB"/>
      </a:accent5>
      <a:accent6>
        <a:srgbClr val="8CE0FF"/>
      </a:accent6>
      <a:hlink>
        <a:srgbClr val="146CFD"/>
      </a:hlink>
      <a:folHlink>
        <a:srgbClr val="002664"/>
      </a:folHlink>
    </a:clrScheme>
    <a:fontScheme name="HEAL">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sz="1400" dirty="0" err="1" smtClean="0"/>
        </a:defPPr>
      </a:lstStyle>
    </a:txDef>
  </a:objectDefaults>
  <a:extraClrSchemeLst/>
  <a:extLst>
    <a:ext uri="{05A4C25C-085E-4340-85A3-A5531E510DB2}">
      <thm15:themeFamily xmlns:thm15="http://schemas.microsoft.com/office/thememl/2012/main" name="HEAL PowerPoint Template_Blue_Draft05a.pptx" id="{25DFD290-FE1E-46CE-A875-344781AC437B}" vid="{515683FF-0D2E-4AD0-BFAB-8B686F4D3AD0}"/>
    </a:ext>
  </a:extLst>
</a:theme>
</file>

<file path=ppt/theme/theme2.xml><?xml version="1.0" encoding="utf-8"?>
<a:theme xmlns:a="http://schemas.openxmlformats.org/drawingml/2006/main" name="1_HEAL - Blue">
  <a:themeElements>
    <a:clrScheme name="HEAL - Blue">
      <a:dk1>
        <a:srgbClr val="22272B"/>
      </a:dk1>
      <a:lt1>
        <a:srgbClr val="FFFFFF"/>
      </a:lt1>
      <a:dk2>
        <a:srgbClr val="D7153A"/>
      </a:dk2>
      <a:lt2>
        <a:srgbClr val="002664"/>
      </a:lt2>
      <a:accent1>
        <a:srgbClr val="002664"/>
      </a:accent1>
      <a:accent2>
        <a:srgbClr val="CBEDFD"/>
      </a:accent2>
      <a:accent3>
        <a:srgbClr val="495054"/>
      </a:accent3>
      <a:accent4>
        <a:srgbClr val="146CFD"/>
      </a:accent4>
      <a:accent5>
        <a:srgbClr val="EBEBEB"/>
      </a:accent5>
      <a:accent6>
        <a:srgbClr val="8CE0FF"/>
      </a:accent6>
      <a:hlink>
        <a:srgbClr val="146CFD"/>
      </a:hlink>
      <a:folHlink>
        <a:srgbClr val="002664"/>
      </a:folHlink>
    </a:clrScheme>
    <a:fontScheme name="HEAL">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sz="1400" dirty="0" err="1" smtClean="0"/>
        </a:defPPr>
      </a:lstStyle>
    </a:txDef>
  </a:objectDefaults>
  <a:extraClrSchemeLst/>
  <a:extLst>
    <a:ext uri="{05A4C25C-085E-4340-85A3-A5531E510DB2}">
      <thm15:themeFamily xmlns:thm15="http://schemas.microsoft.com/office/thememl/2012/main" name="HEAL PowerPoint Template_Blue_Draft05a.pptx" id="{25DFD290-FE1E-46CE-A875-344781AC437B}" vid="{515683FF-0D2E-4AD0-BFAB-8B686F4D3AD0}"/>
    </a:ext>
  </a:extLst>
</a:theme>
</file>

<file path=ppt/theme/theme3.xml><?xml version="1.0" encoding="utf-8"?>
<a:theme xmlns:a="http://schemas.openxmlformats.org/drawingml/2006/main" name="2_HEAL - Blue">
  <a:themeElements>
    <a:clrScheme name="HEAL - Blue">
      <a:dk1>
        <a:srgbClr val="22272B"/>
      </a:dk1>
      <a:lt1>
        <a:srgbClr val="FFFFFF"/>
      </a:lt1>
      <a:dk2>
        <a:srgbClr val="D7153A"/>
      </a:dk2>
      <a:lt2>
        <a:srgbClr val="002664"/>
      </a:lt2>
      <a:accent1>
        <a:srgbClr val="002664"/>
      </a:accent1>
      <a:accent2>
        <a:srgbClr val="CBEDFD"/>
      </a:accent2>
      <a:accent3>
        <a:srgbClr val="495054"/>
      </a:accent3>
      <a:accent4>
        <a:srgbClr val="146CFD"/>
      </a:accent4>
      <a:accent5>
        <a:srgbClr val="EBEBEB"/>
      </a:accent5>
      <a:accent6>
        <a:srgbClr val="8CE0FF"/>
      </a:accent6>
      <a:hlink>
        <a:srgbClr val="146CFD"/>
      </a:hlink>
      <a:folHlink>
        <a:srgbClr val="002664"/>
      </a:folHlink>
    </a:clrScheme>
    <a:fontScheme name="HEAL">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sz="1400" dirty="0" err="1" smtClean="0"/>
        </a:defPPr>
      </a:lstStyle>
    </a:txDef>
  </a:objectDefaults>
  <a:extraClrSchemeLst/>
  <a:extLst>
    <a:ext uri="{05A4C25C-085E-4340-85A3-A5531E510DB2}">
      <thm15:themeFamily xmlns:thm15="http://schemas.microsoft.com/office/thememl/2012/main" name="HEAL PowerPoint Template_Blue_Draft05a.pptx" id="{25DFD290-FE1E-46CE-A875-344781AC437B}" vid="{515683FF-0D2E-4AD0-BFAB-8B686F4D3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c45f60b-a007-46a7-82bc-a54caaf4c5eb" xsi:nil="true"/>
    <lcf76f155ced4ddcb4097134ff3c332f xmlns="0af04429-f64d-436f-a708-8db5f0b3768b">
      <Terms xmlns="http://schemas.microsoft.com/office/infopath/2007/PartnerControls"/>
    </lcf76f155ced4ddcb4097134ff3c332f>
    <SharedWithUsers xmlns="3c45f60b-a007-46a7-82bc-a54caaf4c5e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F8DD74CC27FF45A46CBA8819B90403" ma:contentTypeVersion="16" ma:contentTypeDescription="Create a new document." ma:contentTypeScope="" ma:versionID="e107df07fa9dcfc416064abb6e3be3b5">
  <xsd:schema xmlns:xsd="http://www.w3.org/2001/XMLSchema" xmlns:xs="http://www.w3.org/2001/XMLSchema" xmlns:p="http://schemas.microsoft.com/office/2006/metadata/properties" xmlns:ns2="0af04429-f64d-436f-a708-8db5f0b3768b" xmlns:ns3="3c45f60b-a007-46a7-82bc-a54caaf4c5eb" targetNamespace="http://schemas.microsoft.com/office/2006/metadata/properties" ma:root="true" ma:fieldsID="43dfb06e46cc15ed55d80a2cc402eeb4" ns2:_="" ns3:_="">
    <xsd:import namespace="0af04429-f64d-436f-a708-8db5f0b3768b"/>
    <xsd:import namespace="3c45f60b-a007-46a7-82bc-a54caaf4c5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4429-f64d-436f-a708-8db5f0b376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a4c9e2d-f8e3-4a57-bac9-17bee8f4579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45f60b-a007-46a7-82bc-a54caaf4c5e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ab29cef-2d9f-49ee-b7dc-6147fb885fac}" ma:internalName="TaxCatchAll" ma:showField="CatchAllData" ma:web="3c45f60b-a007-46a7-82bc-a54caaf4c5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47197C-E1CA-4F07-AB83-8A07B0339E9A}">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3c45f60b-a007-46a7-82bc-a54caaf4c5eb"/>
    <ds:schemaRef ds:uri="http://purl.org/dc/terms/"/>
    <ds:schemaRef ds:uri="http://purl.org/dc/dcmitype/"/>
    <ds:schemaRef ds:uri="0af04429-f64d-436f-a708-8db5f0b3768b"/>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2B0E10-87E7-4BEF-A179-42DDE28699FD}">
  <ds:schemaRefs>
    <ds:schemaRef ds:uri="0af04429-f64d-436f-a708-8db5f0b3768b"/>
    <ds:schemaRef ds:uri="3c45f60b-a007-46a7-82bc-a54caaf4c5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C1573E-C769-4DD8-966F-1839D48EE7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TotalTime>
  <Words>2504</Words>
  <Application>Microsoft Office PowerPoint</Application>
  <PresentationFormat>Widescreen</PresentationFormat>
  <Paragraphs>345</Paragraphs>
  <Slides>24</Slides>
  <Notes>15</Notes>
  <HiddenSlides>0</HiddenSlides>
  <MMClips>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Aptos</vt:lpstr>
      <vt:lpstr>Arial</vt:lpstr>
      <vt:lpstr>Calibri</vt:lpstr>
      <vt:lpstr>Public Sans</vt:lpstr>
      <vt:lpstr>Public Sans ExtraLight</vt:lpstr>
      <vt:lpstr>Public Sans Light</vt:lpstr>
      <vt:lpstr>Public Sans SemiBold</vt:lpstr>
      <vt:lpstr>Segoe UI</vt:lpstr>
      <vt:lpstr>Symbol</vt:lpstr>
      <vt:lpstr>Times New Roman</vt:lpstr>
      <vt:lpstr>HEAL - Blue</vt:lpstr>
      <vt:lpstr>1_HEAL - Blue</vt:lpstr>
      <vt:lpstr>2_HEAL - Blue</vt:lpstr>
      <vt:lpstr>Healthy ageing</vt:lpstr>
      <vt:lpstr>Audience:  general population  Remove before presentation.</vt:lpstr>
      <vt:lpstr>Older people are the heart of the family and community </vt:lpstr>
      <vt:lpstr>Healthy ageing</vt:lpstr>
      <vt:lpstr>Free healthy ageing support </vt:lpstr>
      <vt:lpstr>Healthy ageing resources</vt:lpstr>
      <vt:lpstr>Healthy ageing resources</vt:lpstr>
      <vt:lpstr>PowerPoint Presentation</vt:lpstr>
      <vt:lpstr>Active and Healthy exercise directory</vt:lpstr>
      <vt:lpstr>Find programs near you</vt:lpstr>
      <vt:lpstr>How to navigate the Active and Healthy Website</vt:lpstr>
      <vt:lpstr>Get Healthy Service </vt:lpstr>
      <vt:lpstr>Experiences with Get Healthy Service</vt:lpstr>
      <vt:lpstr>Stepping On </vt:lpstr>
      <vt:lpstr>Healthy Ageing Online learning guide </vt:lpstr>
      <vt:lpstr>Active and Healthy Directory – list for free</vt:lpstr>
      <vt:lpstr>How to list your exercise program</vt:lpstr>
      <vt:lpstr>Programs are registered as either a general physical activity program or a falls prevention program</vt:lpstr>
      <vt:lpstr>How to navigate the Active and Healthy Directory</vt:lpstr>
      <vt:lpstr>PowerPoint Presentation</vt:lpstr>
      <vt:lpstr>PowerPoint Presentation</vt:lpstr>
      <vt:lpstr>Setting the scene: Ageing and health</vt:lpstr>
      <vt:lpstr>PowerPoint Presentation</vt:lpstr>
      <vt:lpstr>Referring to free healthy ageing support</vt:lpstr>
    </vt:vector>
  </TitlesOfParts>
  <Company>NSW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ageing offerings to support older adults</dc:title>
  <dc:creator>Martha Dwyer</dc:creator>
  <cp:lastModifiedBy>Rajan Manickarajah (South Eastern Sydney LHD)</cp:lastModifiedBy>
  <cp:revision>20</cp:revision>
  <dcterms:created xsi:type="dcterms:W3CDTF">2024-05-14T23:19:37Z</dcterms:created>
  <dcterms:modified xsi:type="dcterms:W3CDTF">2025-08-28T07:14:58Z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0x01010049F8DD74CC27FF45A46CBA8819B90403</vt:lpwstr>
  </property>
  <property fmtid="{D5CDD505-2E9C-101B-9397-08002B2CF9AE}" pid="3" name="MediaServiceImageTags">
    <vt:lpwstr/>
  </property>
  <property fmtid="{D5CDD505-2E9C-101B-9397-08002B2CF9AE}" pid="4" name="MSIP_Label_76a44f01-6907-4156-9b79-a71e6c56ad93_Enabled">
    <vt:lpwstr>true</vt:lpwstr>
  </property>
  <property fmtid="{D5CDD505-2E9C-101B-9397-08002B2CF9AE}" pid="5" name="MSIP_Label_76a44f01-6907-4156-9b79-a71e6c56ad93_SetDate">
    <vt:lpwstr>2025-02-06T01:40:58Z</vt:lpwstr>
  </property>
  <property fmtid="{D5CDD505-2E9C-101B-9397-08002B2CF9AE}" pid="6" name="MSIP_Label_76a44f01-6907-4156-9b79-a71e6c56ad93_Method">
    <vt:lpwstr>Privileged</vt:lpwstr>
  </property>
  <property fmtid="{D5CDD505-2E9C-101B-9397-08002B2CF9AE}" pid="7" name="MSIP_Label_76a44f01-6907-4156-9b79-a71e6c56ad93_Name">
    <vt:lpwstr>OFFICIAL</vt:lpwstr>
  </property>
  <property fmtid="{D5CDD505-2E9C-101B-9397-08002B2CF9AE}" pid="8" name="MSIP_Label_76a44f01-6907-4156-9b79-a71e6c56ad93_SiteId">
    <vt:lpwstr>a687a7bf-02db-43df-bcbb-e7a8bda611a2</vt:lpwstr>
  </property>
  <property fmtid="{D5CDD505-2E9C-101B-9397-08002B2CF9AE}" pid="9" name="MSIP_Label_76a44f01-6907-4156-9b79-a71e6c56ad93_ActionId">
    <vt:lpwstr>d07974f9-dfbf-406d-9d32-710788a3a3fc</vt:lpwstr>
  </property>
  <property fmtid="{D5CDD505-2E9C-101B-9397-08002B2CF9AE}" pid="10" name="MSIP_Label_76a44f01-6907-4156-9b79-a71e6c56ad93_ContentBits">
    <vt:lpwstr>0</vt:lpwstr>
  </property>
  <property fmtid="{D5CDD505-2E9C-101B-9397-08002B2CF9AE}" pid="11" name="MSIP_Label_76a44f01-6907-4156-9b79-a71e6c56ad93_Tag">
    <vt:lpwstr>10, 0, 1, 2</vt:lpwstr>
  </property>
  <property fmtid="{D5CDD505-2E9C-101B-9397-08002B2CF9AE}" pid="12" name="Order">
    <vt:lpwstr>4961000.00000000</vt:lpwstr>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