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3" r:id="rId2"/>
    <p:sldId id="256" r:id="rId3"/>
    <p:sldId id="288" r:id="rId4"/>
    <p:sldId id="284" r:id="rId5"/>
    <p:sldId id="289" r:id="rId6"/>
    <p:sldId id="291" r:id="rId7"/>
    <p:sldId id="290" r:id="rId8"/>
    <p:sldId id="287" r:id="rId9"/>
    <p:sldId id="29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0013C9-7ECB-0939-2F8C-9AE9FB76DD23}" name="Nikki Woolley (Cancer Institute NSW)" initials="NW(IN" userId="S::Nikki.Woolley@health.nsw.gov.au::b93f283d-7908-4953-ba40-bf69753c91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72B"/>
    <a:srgbClr val="CBEDFD"/>
    <a:srgbClr val="002664"/>
    <a:srgbClr val="441170"/>
    <a:srgbClr val="27222B"/>
    <a:srgbClr val="146CFD"/>
    <a:srgbClr val="8C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223" autoAdjust="0"/>
  </p:normalViewPr>
  <p:slideViewPr>
    <p:cSldViewPr snapToGrid="0">
      <p:cViewPr varScale="1">
        <p:scale>
          <a:sx n="59" d="100"/>
          <a:sy n="59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1AF89-7E2F-4AF9-9F7C-841422E87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111EA-29CB-4434-AFB9-81CA37E48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7CC7-63D3-4D12-A596-31AC12125904}" type="datetimeFigureOut">
              <a:rPr lang="en-AU" smtClean="0"/>
              <a:t>4/08/2023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51484-41C1-403B-BD69-49BCCA023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2615E-899D-4D3B-A4D6-5A60411F95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291C-AEA0-4468-9AED-A767F28BCE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90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86E0-AF71-4DA5-996E-2BF6DC2A98E1}" type="datetimeFigureOut">
              <a:rPr lang="en-AU" smtClean="0"/>
              <a:t>4/08/2023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9DA0-37E3-4227-B6BF-675BF4BAB7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94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nsw.gov.au/about-cancer/document-library/staying-well-and-preventing-cancer-community-educ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ancer.nsw.gov.au/getmedia/694892d2-316e-4bd2-a73e-eb3e15eab52f/Physical-Activity-worksheet-Final.pdf" TargetMode="External"/><Relationship Id="rId4" Type="http://schemas.openxmlformats.org/officeDocument/2006/relationships/hyperlink" Target="https://www.cancer.nsw.gov.au/getmedia/bbaeb1bb-4af2-4b2d-b747-c2fc1c544dd9/Physical-activity-factsheet-Final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[This PowerPoint presentation is designed by the Cancer Institute NSW to be used by Multicultural Grant recipients and anyone celebration Multicultural Health Week 2023. </a:t>
            </a:r>
          </a:p>
          <a:p>
            <a:r>
              <a:rPr lang="en-AU" dirty="0"/>
              <a:t>The information is about cancer prevention and physical activity.</a:t>
            </a:r>
          </a:p>
          <a:p>
            <a:r>
              <a:rPr lang="en-AU" dirty="0"/>
              <a:t>We hope you enjoy celebrating culture through movement with your community.}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45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[Play video – make sure you turn on sound if sharing your screen to present]</a:t>
            </a:r>
          </a:p>
          <a:p>
            <a:pPr algn="l" rtl="0"/>
            <a:endParaRPr lang="en-AU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r>
              <a:rPr lang="en-AU" b="1" dirty="0"/>
              <a:t>Facilitator notes:</a:t>
            </a:r>
          </a:p>
          <a:p>
            <a:pPr algn="l" rtl="0"/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Being active is one of 6 key ways to reduce your risk of cancer. </a:t>
            </a:r>
          </a:p>
          <a:p>
            <a:pPr algn="l" rtl="0"/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The other ways are quitting smoking, drinking no or less alcohol, eating healthy. Maintaining a healthy weight and protecting your skin form UV radiation from the sun.</a:t>
            </a:r>
          </a:p>
          <a:p>
            <a:pPr algn="l" rtl="0"/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Healthier habits including physical activity can also protect you against diabetes, heart disease, stroke and other illness.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What you and your family eat, drink and do can increase or decrease the risk of cancer.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1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Many people will be affected by cancer in their lifetime.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More than half of all Australians are not active enough.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Being inactive – not moving enough during the day is one of the top four biggest causes of cancer in Australia.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Sitting less and moving more cuts your risk of cancer.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Exercise reduces your risk of bowel, breast and endometrial cancer. It may also reduce your risk of oesophageal, lung and liver cancer.</a:t>
            </a:r>
            <a:br>
              <a:rPr lang="en-AU" dirty="0"/>
            </a:b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60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One hour of moderate activity (when your heart beats a bit faster) or 30 minutes or more vigorous exercise (makes your heart beat faster and you breathe more rapidly) is recommended every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Exercise moves waste and cancer-causing toxins out of your body more quickly.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Exercise also strengthens the immune system to prevent cancer cells growing.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Moving your body improves your mood, helping you feel better.</a:t>
            </a:r>
            <a:br>
              <a:rPr lang="en-AU" dirty="0"/>
            </a:b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It’s okay to start with a small amount of activity and build up to more.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Get help from a health professional if you are starting vigorous exercise after a break.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18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Facilitator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are many ways you can add more activity while you go about your day: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take the bus rather than driving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park further away from the shops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play with the kids rather than watching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mow the lawns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start a walking group.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Other ideas? See cancer.nsw.gov.au/be-more-active.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47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1" dirty="0"/>
              <a:t>Facilitator notes:</a:t>
            </a:r>
            <a:endParaRPr lang="en-A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If you live in a healthy way there is less risk of cancer – but you may still get cancer.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This is why cancer screening is so important – to pick it up early.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If you live in a healthy way there is less chance of other diseases as well, like diabetes and heart disease.</a:t>
            </a:r>
          </a:p>
          <a:p>
            <a:r>
              <a:rPr lang="en-AU" b="1" dirty="0"/>
              <a:t>Activity:</a:t>
            </a:r>
          </a:p>
          <a:p>
            <a:r>
              <a:rPr lang="en-AU" dirty="0"/>
              <a:t>Do a simple activity with the group after the discussion.</a:t>
            </a:r>
          </a:p>
          <a:p>
            <a:r>
              <a:rPr lang="en-AU" dirty="0"/>
              <a:t>Share a traditional dance or sport or take a 20-minute walk together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23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Facilitator notes:</a:t>
            </a:r>
          </a:p>
          <a:p>
            <a:r>
              <a:rPr lang="en-AU" dirty="0"/>
              <a:t>Here are some websites where you can find groups and sports</a:t>
            </a:r>
          </a:p>
          <a:p>
            <a:r>
              <a:rPr lang="en-AU" dirty="0"/>
              <a:t>Find the Directory on https://www.cancer.nsw.gov.au/prevention-and-screening/preventing-cancer/reduce-your-cancer-risk/be-more-active</a:t>
            </a:r>
          </a:p>
          <a:p>
            <a:endParaRPr lang="en-AU" dirty="0"/>
          </a:p>
          <a:p>
            <a:r>
              <a:rPr lang="en-AU" dirty="0"/>
              <a:t>The Office of Sport site also has information in Arabic, Farsi and Dari on joining a sporting club. There is also information about Active Kids vouchers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65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Facilitator notes:</a:t>
            </a:r>
          </a:p>
          <a:p>
            <a:r>
              <a:rPr lang="en-AU" dirty="0"/>
              <a:t>There is coaching support for people making healthy lifestyle changes from Get Healthy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50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1" dirty="0"/>
              <a:t>Facilitator notes: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 i="0" dirty="0">
                <a:effectLst/>
                <a:latin typeface="Public Sans" pitchFamily="2" charset="0"/>
              </a:rPr>
              <a:t>Access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Public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Staying well and preventing cancer flipcharts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Public Sans" pitchFamily="2" charset="0"/>
              </a:rPr>
              <a:t> in 18 languages here https://www.cancer.nsw.gov.au/about-cancer/document-library/staying-well-and-preventing-cancer-community-educa (PPT or PDF) </a:t>
            </a:r>
            <a:br>
              <a:rPr lang="en-AU" dirty="0">
                <a:solidFill>
                  <a:schemeClr val="bg2">
                    <a:lumMod val="25000"/>
                  </a:schemeClr>
                </a:solidFill>
                <a:latin typeface="Public Sans" pitchFamily="2" charset="0"/>
              </a:rPr>
            </a:b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Public Sans" pitchFamily="2" charset="0"/>
              </a:rPr>
              <a:t>This resource also includes information on Healthy eating, Maintaining a healthy weight, Drinking less alcohol, Quitting smoking, and protecting skin from UV radiation.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Download and print our </a:t>
            </a:r>
            <a:r>
              <a:rPr lang="en-AU" b="0" i="0" u="sng" dirty="0">
                <a:solidFill>
                  <a:srgbClr val="22272B"/>
                </a:solidFill>
                <a:effectLst/>
                <a:latin typeface="Public Sans" pitchFamily="2" charset="0"/>
                <a:hlinkClick r:id="rId4"/>
              </a:rPr>
              <a:t>Be more active reduce your cancer risk factsheet</a:t>
            </a: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 (PDF).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Download and print our </a:t>
            </a:r>
            <a:r>
              <a:rPr lang="en-AU" b="0" i="0" u="sng" dirty="0">
                <a:solidFill>
                  <a:srgbClr val="22272B"/>
                </a:solidFill>
                <a:effectLst/>
                <a:latin typeface="Public Sans" pitchFamily="2" charset="0"/>
                <a:hlinkClick r:id="rId5"/>
              </a:rPr>
              <a:t>worksheet on tips to help you get started with physical activity</a:t>
            </a: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 (PDF).</a:t>
            </a:r>
          </a:p>
          <a:p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9DA0-37E3-4227-B6BF-675BF4BAB7C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57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0" y="3924000"/>
            <a:ext cx="12192001" cy="1566000"/>
          </a:xfrm>
          <a:prstGeom prst="rect">
            <a:avLst/>
          </a:prstGeom>
          <a:solidFill>
            <a:srgbClr val="146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"/>
            <a:ext cx="10741897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Cover slide option 1</a:t>
            </a:r>
            <a:br>
              <a:rPr lang="en-US" dirty="0"/>
            </a:br>
            <a:r>
              <a:rPr lang="en-US" dirty="0"/>
              <a:t> no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958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108985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00000" cy="1089858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0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53" y="5984137"/>
            <a:ext cx="630000" cy="68552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231AD9-DA31-4CEA-B05D-50B31C151BC6}"/>
              </a:ext>
            </a:extLst>
          </p:cNvPr>
          <p:cNvSpPr txBox="1">
            <a:spLocks/>
          </p:cNvSpPr>
          <p:nvPr userDrawn="1"/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2664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Cancer Institute NSW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28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5120639" y="0"/>
            <a:ext cx="7071361" cy="6858000"/>
          </a:xfrm>
          <a:prstGeom prst="rect">
            <a:avLst/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0"/>
            <a:ext cx="512064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8088" y="359999"/>
            <a:ext cx="5086746" cy="2917763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Cover slide option 2 with portrait image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3D706B3-81D0-4DDE-868D-1B54C3D153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0856" y="4379182"/>
            <a:ext cx="3175463" cy="5580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92029E7-0CF4-4CFB-B507-93F7FE4EA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01" y="5810596"/>
            <a:ext cx="940219" cy="900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C564351-11F6-451C-9695-A739B165147A}"/>
              </a:ext>
            </a:extLst>
          </p:cNvPr>
          <p:cNvSpPr txBox="1">
            <a:spLocks/>
          </p:cNvSpPr>
          <p:nvPr userDrawn="1"/>
        </p:nvSpPr>
        <p:spPr>
          <a:xfrm>
            <a:off x="5478088" y="6441736"/>
            <a:ext cx="4500000" cy="26886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Cancer Institute NSW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04056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8C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104000"/>
            <a:ext cx="10242886" cy="100960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002664"/>
                </a:solidFill>
                <a:latin typeface="+mn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52000"/>
            <a:ext cx="10242886" cy="5237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2664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0000"/>
            <a:ext cx="2778613" cy="2786400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9000">
                <a:solidFill>
                  <a:srgbClr val="002664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FCFB7-2251-4DE7-B878-A07B57992F00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SW Government logo">
            <a:extLst>
              <a:ext uri="{FF2B5EF4-FFF2-40B4-BE49-F238E27FC236}">
                <a16:creationId xmlns:a16="http://schemas.microsoft.com/office/drawing/2014/main" id="{27C4C535-7E4B-4B48-BCD8-F680CCDFE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65FAE1-2174-43C7-9F3B-73B19F010357}"/>
              </a:ext>
            </a:extLst>
          </p:cNvPr>
          <p:cNvSpPr txBox="1">
            <a:spLocks/>
          </p:cNvSpPr>
          <p:nvPr userDrawn="1"/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2664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Cancer Institute NSW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20658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800001"/>
            <a:ext cx="11447462" cy="4409998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60DBE8-0485-439A-BEAB-C57BE094F3AB}"/>
              </a:ext>
            </a:extLst>
          </p:cNvPr>
          <p:cNvSpPr txBox="1">
            <a:spLocks/>
          </p:cNvSpPr>
          <p:nvPr userDrawn="1"/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664"/>
                </a:solidFill>
              </a:rPr>
              <a:t>Cancer Institute NSW</a:t>
            </a:r>
            <a:endParaRPr lang="en-AU" dirty="0">
              <a:solidFill>
                <a:srgbClr val="00266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767434-4A0D-4A65-B044-A0C08BC37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9720000" cy="1009652"/>
          </a:xfrm>
        </p:spPr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AU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2234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rgbClr val="22272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960000"/>
          </a:xfrm>
        </p:spPr>
        <p:txBody>
          <a:bodyPr/>
          <a:lstStyle>
            <a:lvl1pPr>
              <a:defRPr sz="1600">
                <a:solidFill>
                  <a:srgbClr val="22272B"/>
                </a:solidFill>
              </a:defRPr>
            </a:lvl1pPr>
            <a:lvl2pPr>
              <a:defRPr sz="1600">
                <a:solidFill>
                  <a:srgbClr val="22272B"/>
                </a:solidFill>
              </a:defRPr>
            </a:lvl2pPr>
            <a:lvl3pPr>
              <a:defRPr sz="1600">
                <a:solidFill>
                  <a:srgbClr val="22272B"/>
                </a:solidFill>
              </a:defRPr>
            </a:lvl3pPr>
            <a:lvl4pPr>
              <a:defRPr sz="1600">
                <a:solidFill>
                  <a:srgbClr val="22272B"/>
                </a:solidFill>
              </a:defRPr>
            </a:lvl4pPr>
            <a:lvl5pPr>
              <a:defRPr sz="1600">
                <a:solidFill>
                  <a:srgbClr val="22272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rgbClr val="22272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960000"/>
          </a:xfrm>
        </p:spPr>
        <p:txBody>
          <a:bodyPr/>
          <a:lstStyle>
            <a:lvl1pPr>
              <a:defRPr sz="1600">
                <a:solidFill>
                  <a:srgbClr val="22272B"/>
                </a:solidFill>
              </a:defRPr>
            </a:lvl1pPr>
            <a:lvl2pPr>
              <a:defRPr sz="1600">
                <a:solidFill>
                  <a:srgbClr val="22272B"/>
                </a:solidFill>
              </a:defRPr>
            </a:lvl2pPr>
            <a:lvl3pPr>
              <a:defRPr sz="1600">
                <a:solidFill>
                  <a:srgbClr val="22272B"/>
                </a:solidFill>
              </a:defRPr>
            </a:lvl3pPr>
            <a:lvl4pPr>
              <a:defRPr sz="1600">
                <a:solidFill>
                  <a:srgbClr val="22272B"/>
                </a:solidFill>
              </a:defRPr>
            </a:lvl4pPr>
            <a:lvl5pPr>
              <a:defRPr sz="1600">
                <a:solidFill>
                  <a:srgbClr val="22272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A3F1C1-3AA5-49E1-9481-3B7111F8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276FF-A829-4228-B12D-1EEE42C2AB11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4B11277-D1BE-499F-BB34-4A27A24FED26}"/>
              </a:ext>
            </a:extLst>
          </p:cNvPr>
          <p:cNvSpPr txBox="1">
            <a:spLocks/>
          </p:cNvSpPr>
          <p:nvPr userDrawn="1"/>
        </p:nvSpPr>
        <p:spPr>
          <a:xfrm>
            <a:off x="268196" y="63591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2664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Cancer Institute 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875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760"/>
            <a:ext cx="9720000" cy="1009652"/>
          </a:xfrm>
        </p:spPr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2272B"/>
                </a:solidFill>
              </a:defRPr>
            </a:lvl1pPr>
            <a:lvl2pPr>
              <a:defRPr>
                <a:solidFill>
                  <a:srgbClr val="22272B"/>
                </a:solidFill>
              </a:defRPr>
            </a:lvl2pPr>
            <a:lvl3pPr>
              <a:defRPr>
                <a:solidFill>
                  <a:srgbClr val="22272B"/>
                </a:solidFill>
              </a:defRPr>
            </a:lvl3pPr>
            <a:lvl4pPr>
              <a:defRPr>
                <a:solidFill>
                  <a:srgbClr val="22272B"/>
                </a:solidFill>
              </a:defRPr>
            </a:lvl4pPr>
            <a:lvl5pPr>
              <a:defRPr>
                <a:solidFill>
                  <a:srgbClr val="22272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C65C-44E2-4933-BFBB-90BBEEAAAC45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5AFDE6C-5D26-4FF3-812A-4C7956102FF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2664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Cancer Institute NSW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9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F179-18A3-40E2-BA3D-B14EEB58E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9010-0232-4A3A-A017-A18221C96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2272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1869-F022-42DC-A068-4B0BD666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2F97A-EDDE-4633-8399-9081012437D9}" type="datetimeFigureOut">
              <a:rPr lang="en-AU" smtClean="0"/>
              <a:t>4/08/2023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2B31-8FB1-43A2-9C21-9CDE81EC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72B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0DDB-A0F1-43F0-BCA6-7FD0A53B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A88E4-F4F3-474A-9BF4-8A7855690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54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41224"/>
            <a:ext cx="9710531" cy="930872"/>
          </a:xfrm>
        </p:spPr>
        <p:txBody>
          <a:bodyPr/>
          <a:lstStyle>
            <a:lvl1pPr>
              <a:defRPr>
                <a:solidFill>
                  <a:srgbClr val="002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2"/>
            <a:ext cx="5616000" cy="4351339"/>
          </a:xfrm>
        </p:spPr>
        <p:txBody>
          <a:bodyPr/>
          <a:lstStyle>
            <a:lvl1pPr>
              <a:defRPr>
                <a:solidFill>
                  <a:srgbClr val="22272B"/>
                </a:solidFill>
              </a:defRPr>
            </a:lvl1pPr>
            <a:lvl2pPr>
              <a:defRPr>
                <a:solidFill>
                  <a:srgbClr val="22272B"/>
                </a:solidFill>
              </a:defRPr>
            </a:lvl2pPr>
            <a:lvl3pPr>
              <a:defRPr>
                <a:solidFill>
                  <a:srgbClr val="22272B"/>
                </a:solidFill>
              </a:defRPr>
            </a:lvl3pPr>
            <a:lvl4pPr>
              <a:defRPr>
                <a:solidFill>
                  <a:srgbClr val="22272B"/>
                </a:solidFill>
              </a:defRPr>
            </a:lvl4pPr>
            <a:lvl5pPr>
              <a:defRPr>
                <a:solidFill>
                  <a:srgbClr val="22272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1800002"/>
            <a:ext cx="5616000" cy="4351339"/>
          </a:xfrm>
        </p:spPr>
        <p:txBody>
          <a:bodyPr/>
          <a:lstStyle>
            <a:lvl1pPr>
              <a:defRPr>
                <a:solidFill>
                  <a:srgbClr val="22272B"/>
                </a:solidFill>
              </a:defRPr>
            </a:lvl1pPr>
            <a:lvl2pPr>
              <a:defRPr>
                <a:solidFill>
                  <a:srgbClr val="22272B"/>
                </a:solidFill>
              </a:defRPr>
            </a:lvl2pPr>
            <a:lvl3pPr>
              <a:defRPr>
                <a:solidFill>
                  <a:srgbClr val="22272B"/>
                </a:solidFill>
              </a:defRPr>
            </a:lvl3pPr>
            <a:lvl4pPr>
              <a:defRPr>
                <a:solidFill>
                  <a:srgbClr val="22272B"/>
                </a:solidFill>
              </a:defRPr>
            </a:lvl4pPr>
            <a:lvl5pPr>
              <a:defRPr>
                <a:solidFill>
                  <a:srgbClr val="22272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5823422-D7C3-487A-AC37-222355BE5626}"/>
              </a:ext>
            </a:extLst>
          </p:cNvPr>
          <p:cNvSpPr txBox="1">
            <a:spLocks/>
          </p:cNvSpPr>
          <p:nvPr userDrawn="1"/>
        </p:nvSpPr>
        <p:spPr>
          <a:xfrm>
            <a:off x="268196" y="6359119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2664"/>
                </a:solidFill>
                <a:latin typeface="Public Sans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Cancer Institute NSW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12758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CA098-DF6C-4897-8315-50A88B68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D924B-3F91-4540-BA70-7E352F0B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0BEB-BF46-4862-A3E9-549A99F84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867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F3BDE-1A8F-4A1E-A0CD-0EDE7953D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88E4-F4F3-474A-9BF4-8A7855690707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NSW Government logo">
            <a:extLst>
              <a:ext uri="{FF2B5EF4-FFF2-40B4-BE49-F238E27FC236}">
                <a16:creationId xmlns:a16="http://schemas.microsoft.com/office/drawing/2014/main" id="{59F8406E-848C-4319-A5C9-5E5AEAE33F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67" r:id="rId5"/>
    <p:sldLayoutId id="2147483668" r:id="rId6"/>
    <p:sldLayoutId id="2147483649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cs.health.nsw.gov.au/about-us/multicultural-health-week/2023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ncer.nsw.gov.au/getmedia/694892d2-316e-4bd2-a73e-eb3e15eab52f/Physical-Activity-worksheet-Final.pdf" TargetMode="External"/><Relationship Id="rId5" Type="http://schemas.openxmlformats.org/officeDocument/2006/relationships/hyperlink" Target="https://www.cancer.nsw.gov.au/getmedia/bbaeb1bb-4af2-4b2d-b747-c2fc1c544dd9/Physical-activity-factsheet-Final.pdf" TargetMode="External"/><Relationship Id="rId4" Type="http://schemas.openxmlformats.org/officeDocument/2006/relationships/hyperlink" Target="https://www.cancer.nsw.gov.au/about-cancer/document-library/staying-well-and-preventing-cancer-community-edu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3vsVXr65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.nsw.gov.au/find-a-spo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nrevive.com/" TargetMode="External"/><Relationship Id="rId5" Type="http://schemas.openxmlformats.org/officeDocument/2006/relationships/hyperlink" Target="https://www.olg.nsw.gov.au/public/find-my-council/" TargetMode="External"/><Relationship Id="rId4" Type="http://schemas.openxmlformats.org/officeDocument/2006/relationships/hyperlink" Target="https://www.activeandhealthy.nsw.gov.a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ethealthynsw.com.au/progr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with a dog and kites&#10;&#10;Description automatically generated">
            <a:extLst>
              <a:ext uri="{FF2B5EF4-FFF2-40B4-BE49-F238E27FC236}">
                <a16:creationId xmlns:a16="http://schemas.microsoft.com/office/drawing/2014/main" id="{FA041AAD-BF1A-469E-A9BE-C66CB94974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r="1991"/>
          <a:stretch/>
        </p:blipFill>
        <p:spPr>
          <a:xfrm>
            <a:off x="-3" y="0"/>
            <a:ext cx="5120641" cy="68580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5688D41-5885-4CAB-A99E-23D175E1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8088" y="359999"/>
            <a:ext cx="5860472" cy="3854950"/>
          </a:xfrm>
        </p:spPr>
        <p:txBody>
          <a:bodyPr>
            <a:normAutofit/>
          </a:bodyPr>
          <a:lstStyle/>
          <a:p>
            <a:r>
              <a:rPr lang="en-AU" sz="4400" dirty="0"/>
              <a:t>Be more active to </a:t>
            </a:r>
            <a:br>
              <a:rPr lang="en-AU" sz="4400" dirty="0"/>
            </a:br>
            <a:r>
              <a:rPr lang="en-AU" sz="4400" dirty="0"/>
              <a:t>prevent cancer </a:t>
            </a:r>
            <a:br>
              <a:rPr lang="en-AU" dirty="0"/>
            </a:br>
            <a:br>
              <a:rPr lang="en-AU" sz="1800" dirty="0"/>
            </a:br>
            <a:r>
              <a:rPr lang="en-AU" sz="2800" dirty="0"/>
              <a:t>Multicultural Health Week 2023</a:t>
            </a:r>
            <a:br>
              <a:rPr lang="en-AU" dirty="0"/>
            </a:br>
            <a:br>
              <a:rPr lang="en-AU" sz="1800" dirty="0"/>
            </a:br>
            <a:r>
              <a:rPr lang="en-AU" sz="2200" dirty="0"/>
              <a:t>Celebrate culture through movement – every move counts</a:t>
            </a:r>
          </a:p>
        </p:txBody>
      </p:sp>
    </p:spTree>
    <p:extLst>
      <p:ext uri="{BB962C8B-B14F-4D97-AF65-F5344CB8AC3E}">
        <p14:creationId xmlns:p14="http://schemas.microsoft.com/office/powerpoint/2010/main" val="295794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33B-02EB-4872-94F2-F14C0C95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2664"/>
                </a:solidFill>
              </a:rPr>
              <a:t>Every move counts! Have fun!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32EBC-99B8-F146-ED21-367459FCFF9C}"/>
              </a:ext>
            </a:extLst>
          </p:cNvPr>
          <p:cNvSpPr txBox="1"/>
          <p:nvPr/>
        </p:nvSpPr>
        <p:spPr>
          <a:xfrm>
            <a:off x="838200" y="1812175"/>
            <a:ext cx="4782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More information about Multicultural Health Week 2023 </a:t>
            </a:r>
            <a:r>
              <a:rPr lang="en-AU" b="0" i="0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mhcs.health.nsw.gov.au/about-us/multicultural-health-week/2023</a:t>
            </a:r>
            <a:r>
              <a:rPr lang="en-AU" b="0" i="0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</a:rPr>
              <a:t>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AU" dirty="0">
              <a:solidFill>
                <a:schemeClr val="bg2">
                  <a:lumMod val="25000"/>
                </a:schemeClr>
              </a:solidFill>
              <a:latin typeface="Public Sans" pitchFamily="2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AU" b="0" i="0" dirty="0">
                <a:effectLst/>
                <a:latin typeface="Public Sans" pitchFamily="2" charset="0"/>
              </a:rPr>
              <a:t>Access physical activity information in 18 languages in </a:t>
            </a: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Public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Staying well and preventing cancer flipcharts</a:t>
            </a:r>
            <a:endParaRPr lang="en-AU" dirty="0">
              <a:solidFill>
                <a:schemeClr val="bg2">
                  <a:lumMod val="25000"/>
                </a:schemeClr>
              </a:solidFill>
              <a:latin typeface="Public Sans" pitchFamily="2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AU" dirty="0">
              <a:solidFill>
                <a:schemeClr val="bg2">
                  <a:lumMod val="25000"/>
                </a:schemeClr>
              </a:solidFill>
              <a:latin typeface="Public Sans" pitchFamily="2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Download and print our </a:t>
            </a:r>
            <a:r>
              <a:rPr lang="en-AU" b="0" i="0" u="sng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more active reduce your cancer risk factsheet</a:t>
            </a:r>
            <a:r>
              <a:rPr lang="en-AU" b="0" i="0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</a:rPr>
              <a:t> </a:t>
            </a: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(PDF) </a:t>
            </a:r>
            <a:b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</a:br>
            <a:r>
              <a:rPr lang="en-AU" dirty="0">
                <a:latin typeface="Public Sans" pitchFamily="2" charset="0"/>
              </a:rPr>
              <a:t>a</a:t>
            </a:r>
            <a:r>
              <a:rPr lang="en-AU" b="0" i="0" dirty="0">
                <a:effectLst/>
                <a:latin typeface="Public Sans" pitchFamily="2" charset="0"/>
              </a:rPr>
              <a:t>nd</a:t>
            </a:r>
            <a:r>
              <a:rPr lang="en-AU" b="0" i="0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</a:rPr>
              <a:t> </a:t>
            </a:r>
            <a:r>
              <a:rPr lang="en-AU" b="0" i="0" u="sng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worksheet on tips to help you get started with physical activity</a:t>
            </a:r>
            <a:r>
              <a:rPr lang="en-AU" b="0" i="0" dirty="0">
                <a:solidFill>
                  <a:schemeClr val="bg2">
                    <a:lumMod val="25000"/>
                  </a:schemeClr>
                </a:solidFill>
                <a:effectLst/>
                <a:latin typeface="Public Sans" pitchFamily="2" charset="0"/>
              </a:rPr>
              <a:t> </a:t>
            </a:r>
            <a:r>
              <a:rPr lang="en-AU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(PDF).</a:t>
            </a:r>
          </a:p>
        </p:txBody>
      </p:sp>
      <p:pic>
        <p:nvPicPr>
          <p:cNvPr id="11" name="Picture 10" descr="A group of people riding a bicycle&#10;&#10;Description automatically generated">
            <a:extLst>
              <a:ext uri="{FF2B5EF4-FFF2-40B4-BE49-F238E27FC236}">
                <a16:creationId xmlns:a16="http://schemas.microsoft.com/office/drawing/2014/main" id="{28CD4139-E69F-4FB8-881E-C73D2D9525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t="1270" r="3061"/>
          <a:stretch/>
        </p:blipFill>
        <p:spPr>
          <a:xfrm>
            <a:off x="5674659" y="1600201"/>
            <a:ext cx="6158754" cy="47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4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A042-6AC3-42D6-AB9B-3552D6C0B0AC}"/>
              </a:ext>
            </a:extLst>
          </p:cNvPr>
          <p:cNvSpPr txBox="1">
            <a:spLocks/>
          </p:cNvSpPr>
          <p:nvPr/>
        </p:nvSpPr>
        <p:spPr>
          <a:xfrm>
            <a:off x="349840" y="452582"/>
            <a:ext cx="5228924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400" dirty="0">
                <a:solidFill>
                  <a:srgbClr val="146CFD"/>
                </a:solidFill>
                <a:latin typeface="Public Sans SemiBold" pitchFamily="2" charset="0"/>
              </a:rPr>
              <a:t>Acknowledgement of Country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448F6-A9B7-4E7B-A506-D798C65B4083}"/>
              </a:ext>
            </a:extLst>
          </p:cNvPr>
          <p:cNvSpPr txBox="1"/>
          <p:nvPr/>
        </p:nvSpPr>
        <p:spPr>
          <a:xfrm>
            <a:off x="476968" y="2031181"/>
            <a:ext cx="495909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27222B"/>
                </a:solidFill>
                <a:latin typeface="Public Sans" pitchFamily="2" charset="0"/>
              </a:rPr>
              <a:t>I acknowledge the Traditional Custodians of the lands on which we work and live, and recognise their continuing connection to land, water and community. </a:t>
            </a:r>
            <a:br>
              <a:rPr lang="en-AU" sz="2800" dirty="0">
                <a:solidFill>
                  <a:srgbClr val="27222B"/>
                </a:solidFill>
                <a:latin typeface="Public Sans" pitchFamily="2" charset="0"/>
              </a:rPr>
            </a:br>
            <a:r>
              <a:rPr lang="en-AU" sz="2800" dirty="0">
                <a:solidFill>
                  <a:srgbClr val="27222B"/>
                </a:solidFill>
                <a:latin typeface="Public Sans" pitchFamily="2" charset="0"/>
              </a:rPr>
              <a:t>I pay my respects to Elders past and present.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85EF0-31E2-4B66-979B-5188E3CD7B9B}"/>
              </a:ext>
            </a:extLst>
          </p:cNvPr>
          <p:cNvSpPr txBox="1"/>
          <p:nvPr/>
        </p:nvSpPr>
        <p:spPr>
          <a:xfrm>
            <a:off x="3610135" y="6405418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Artwork by </a:t>
            </a:r>
            <a:r>
              <a:rPr lang="en-US" sz="1200" dirty="0" err="1">
                <a:solidFill>
                  <a:srgbClr val="002060"/>
                </a:solidFill>
              </a:rPr>
              <a:t>D.Golding</a:t>
            </a:r>
            <a:r>
              <a:rPr lang="en-US" sz="1200" dirty="0">
                <a:solidFill>
                  <a:srgbClr val="002060"/>
                </a:solidFill>
              </a:rPr>
              <a:t> 2016</a:t>
            </a:r>
            <a:endParaRPr lang="en-AU" sz="12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018A5-85B3-416E-83AE-0E3D08A4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0"/>
            <a:ext cx="642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5822-25BD-484F-BC40-BC2AFDD6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6285412" cy="1009652"/>
          </a:xfrm>
        </p:spPr>
        <p:txBody>
          <a:bodyPr>
            <a:noAutofit/>
          </a:bodyPr>
          <a:lstStyle/>
          <a:p>
            <a:r>
              <a:rPr lang="en-AU" dirty="0"/>
              <a:t>Healthy changes to reduce cancer risk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B611C8D4-0FF4-92C9-EDB8-9E2C1AF2C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67279" y="1555660"/>
            <a:ext cx="8457441" cy="4844358"/>
          </a:xfrm>
        </p:spPr>
      </p:pic>
    </p:spTree>
    <p:extLst>
      <p:ext uri="{BB962C8B-B14F-4D97-AF65-F5344CB8AC3E}">
        <p14:creationId xmlns:p14="http://schemas.microsoft.com/office/powerpoint/2010/main" val="401852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ying on a chair&#10;&#10;Description automatically generated">
            <a:extLst>
              <a:ext uri="{FF2B5EF4-FFF2-40B4-BE49-F238E27FC236}">
                <a16:creationId xmlns:a16="http://schemas.microsoft.com/office/drawing/2014/main" id="{D2DC8775-7670-45BC-B7C3-DF622DE48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5" b="7722"/>
          <a:stretch/>
        </p:blipFill>
        <p:spPr>
          <a:xfrm>
            <a:off x="358371" y="1564639"/>
            <a:ext cx="11481416" cy="473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55822-25BD-484F-BC40-BC2AFDD6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760"/>
            <a:ext cx="9720000" cy="1009652"/>
          </a:xfrm>
        </p:spPr>
        <p:txBody>
          <a:bodyPr anchor="ctr">
            <a:normAutofit/>
          </a:bodyPr>
          <a:lstStyle/>
          <a:p>
            <a:r>
              <a:rPr lang="en-AU" dirty="0"/>
              <a:t>1 in 3 cancers can be prevented</a:t>
            </a:r>
          </a:p>
        </p:txBody>
      </p:sp>
    </p:spTree>
    <p:extLst>
      <p:ext uri="{BB962C8B-B14F-4D97-AF65-F5344CB8AC3E}">
        <p14:creationId xmlns:p14="http://schemas.microsoft.com/office/powerpoint/2010/main" val="80736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5822-25BD-484F-BC40-BC2AFDD6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0000"/>
            <a:ext cx="6633755" cy="1009652"/>
          </a:xfrm>
        </p:spPr>
        <p:txBody>
          <a:bodyPr>
            <a:noAutofit/>
          </a:bodyPr>
          <a:lstStyle/>
          <a:p>
            <a:r>
              <a:rPr lang="en-AU" dirty="0"/>
              <a:t>What are the types of physical activity?</a:t>
            </a:r>
          </a:p>
        </p:txBody>
      </p:sp>
      <p:pic>
        <p:nvPicPr>
          <p:cNvPr id="4" name="Picture 3" descr="A person running with a dog&#10;&#10;Description automatically generated">
            <a:extLst>
              <a:ext uri="{FF2B5EF4-FFF2-40B4-BE49-F238E27FC236}">
                <a16:creationId xmlns:a16="http://schemas.microsoft.com/office/drawing/2014/main" id="{2879E467-83E2-456B-8FC8-8CA30D240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"/>
          <a:stretch/>
        </p:blipFill>
        <p:spPr>
          <a:xfrm>
            <a:off x="365760" y="1557390"/>
            <a:ext cx="11469189" cy="47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7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walking&#10;&#10;Description automatically generated">
            <a:extLst>
              <a:ext uri="{FF2B5EF4-FFF2-40B4-BE49-F238E27FC236}">
                <a16:creationId xmlns:a16="http://schemas.microsoft.com/office/drawing/2014/main" id="{611B1639-D8D2-4FCA-947E-EEE0F9C84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0" y="3991535"/>
            <a:ext cx="5531206" cy="2304761"/>
          </a:xfrm>
          <a:prstGeom prst="rect">
            <a:avLst/>
          </a:prstGeom>
        </p:spPr>
      </p:pic>
      <p:pic>
        <p:nvPicPr>
          <p:cNvPr id="6" name="Picture 5" descr="A person walking next to a car&#10;&#10;Description automatically generated">
            <a:extLst>
              <a:ext uri="{FF2B5EF4-FFF2-40B4-BE49-F238E27FC236}">
                <a16:creationId xmlns:a16="http://schemas.microsoft.com/office/drawing/2014/main" id="{13808564-28B5-4D2C-B1AE-4644F6875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0" y="1567541"/>
            <a:ext cx="5531206" cy="2304761"/>
          </a:xfrm>
          <a:prstGeom prst="rect">
            <a:avLst/>
          </a:prstGeom>
        </p:spPr>
      </p:pic>
      <p:pic>
        <p:nvPicPr>
          <p:cNvPr id="12" name="Picture 11" descr="A cartoon of two people&#10;&#10;Description automatically generated">
            <a:extLst>
              <a:ext uri="{FF2B5EF4-FFF2-40B4-BE49-F238E27FC236}">
                <a16:creationId xmlns:a16="http://schemas.microsoft.com/office/drawing/2014/main" id="{838C492F-D981-4323-9AFC-F15A27B2D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48" y="3980900"/>
            <a:ext cx="5531206" cy="2304761"/>
          </a:xfrm>
          <a:prstGeom prst="rect">
            <a:avLst/>
          </a:prstGeom>
        </p:spPr>
      </p:pic>
      <p:pic>
        <p:nvPicPr>
          <p:cNvPr id="14" name="Picture 13" descr="A person stretching her legs&#10;&#10;Description automatically generated">
            <a:extLst>
              <a:ext uri="{FF2B5EF4-FFF2-40B4-BE49-F238E27FC236}">
                <a16:creationId xmlns:a16="http://schemas.microsoft.com/office/drawing/2014/main" id="{26839947-45D5-4AB1-91EA-914AB9C34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48" y="1567542"/>
            <a:ext cx="5531206" cy="2304761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77A73588-8A1D-422F-AB56-F46085F3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I get started?</a:t>
            </a:r>
          </a:p>
        </p:txBody>
      </p:sp>
    </p:spTree>
    <p:extLst>
      <p:ext uri="{BB962C8B-B14F-4D97-AF65-F5344CB8AC3E}">
        <p14:creationId xmlns:p14="http://schemas.microsoft.com/office/powerpoint/2010/main" val="39416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a child in her arms&#10;&#10;Description automatically generated">
            <a:extLst>
              <a:ext uri="{FF2B5EF4-FFF2-40B4-BE49-F238E27FC236}">
                <a16:creationId xmlns:a16="http://schemas.microsoft.com/office/drawing/2014/main" id="{12D387A0-278E-47AD-9BC1-DFA783595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7"/>
          <a:stretch/>
        </p:blipFill>
        <p:spPr>
          <a:xfrm>
            <a:off x="3763131" y="1573004"/>
            <a:ext cx="8066953" cy="4722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55822-25BD-484F-BC40-BC2AFDD6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9720000" cy="1009652"/>
          </a:xfrm>
        </p:spPr>
        <p:txBody>
          <a:bodyPr/>
          <a:lstStyle/>
          <a:p>
            <a:r>
              <a:rPr lang="en-AU" dirty="0"/>
              <a:t>How much activity?</a:t>
            </a:r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FD48A1A-D1D0-4663-A4D0-91B1124B7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6" y="1559556"/>
            <a:ext cx="3505970" cy="47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CC2F-2EDF-4518-B34E-212048CC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Where can I find groups and sports?</a:t>
            </a:r>
            <a:endParaRPr lang="en-AU" dirty="0">
              <a:solidFill>
                <a:srgbClr val="00266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85FB-2CF0-4D6E-BF61-022294BA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008"/>
            <a:ext cx="5614987" cy="461799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AU" sz="1600" b="1" i="0" dirty="0">
                <a:solidFill>
                  <a:srgbClr val="22272B"/>
                </a:solidFill>
                <a:effectLst/>
                <a:latin typeface="Public Sans" pitchFamily="2" charset="0"/>
              </a:rPr>
              <a:t>Office of Sport</a:t>
            </a:r>
            <a:endParaRPr lang="en-AU" sz="1600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Link: </a:t>
            </a:r>
            <a:r>
              <a:rPr lang="en-AU" sz="1600" b="0" i="0" u="sng" dirty="0">
                <a:solidFill>
                  <a:schemeClr val="accent3"/>
                </a:solidFill>
                <a:effectLst/>
                <a:latin typeface="Public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sport.nsw.gov.au/find-a-sport</a:t>
            </a:r>
            <a:endParaRPr lang="en-AU" sz="1600" b="0" i="0" dirty="0">
              <a:solidFill>
                <a:schemeClr val="accent3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For all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Not sure which activity to start with? The Office of Sport provides a list of many different sporting organisations in NSW to get involved with. You can also find specific sports and organisations for people with disability.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AU" sz="1600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pPr marL="0" indent="0" algn="l" rtl="0">
              <a:buNone/>
            </a:pPr>
            <a:r>
              <a:rPr lang="en-AU" sz="1600" b="1" i="0" dirty="0">
                <a:solidFill>
                  <a:srgbClr val="22272B"/>
                </a:solidFill>
                <a:effectLst/>
                <a:latin typeface="Public Sans" pitchFamily="2" charset="0"/>
              </a:rPr>
              <a:t>Active and Healthy</a:t>
            </a:r>
            <a:endParaRPr lang="en-AU" sz="1600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Link: </a:t>
            </a:r>
            <a:r>
              <a:rPr lang="en-AU" sz="1600" b="0" i="0" u="sng" dirty="0">
                <a:solidFill>
                  <a:schemeClr val="accent3"/>
                </a:solidFill>
                <a:effectLst/>
                <a:latin typeface="Public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activeandhealthy.nsw.gov.au/</a:t>
            </a:r>
            <a:endParaRPr lang="en-AU" sz="1600" b="0" i="0" dirty="0">
              <a:solidFill>
                <a:schemeClr val="accent3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For older adults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Active and Healthy provides information and tools for older adults and exercise professionals to increase their physical activity. Look for exercise and falls prevention classes in your area.</a:t>
            </a:r>
            <a:endParaRPr lang="en-AU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8B1D8-9BCB-464D-8619-4269759BFB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77014" y="1687007"/>
            <a:ext cx="5240518" cy="461799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AU" sz="1600" b="1" i="0" dirty="0">
                <a:solidFill>
                  <a:srgbClr val="22272B"/>
                </a:solidFill>
                <a:effectLst/>
                <a:latin typeface="Public Sans" pitchFamily="2" charset="0"/>
              </a:rPr>
              <a:t>Local Council</a:t>
            </a:r>
            <a:endParaRPr lang="en-AU" sz="1600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Link: </a:t>
            </a:r>
            <a:r>
              <a:rPr lang="en-AU" sz="1600" b="0" i="0" u="sng" dirty="0">
                <a:solidFill>
                  <a:schemeClr val="accent3"/>
                </a:solidFill>
                <a:effectLst/>
                <a:latin typeface="Public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olg.nsw.gov.au/public/find-my-council/</a:t>
            </a:r>
            <a:endParaRPr lang="en-AU" sz="1600" b="0" i="0" dirty="0">
              <a:solidFill>
                <a:schemeClr val="accent3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For </a:t>
            </a:r>
            <a:r>
              <a:rPr lang="en-AU" sz="1600" dirty="0">
                <a:latin typeface="Public Sans" pitchFamily="2" charset="0"/>
              </a:rPr>
              <a:t>p</a:t>
            </a: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eople seeking local culturally and linguistically relevant groups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Your local council may have information about community groups and local facilities to support your physical activity.</a:t>
            </a:r>
          </a:p>
          <a:p>
            <a:pPr marL="0" indent="0" algn="l" rtl="0">
              <a:buNone/>
            </a:pPr>
            <a:endParaRPr lang="en-AU" sz="1600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pPr marL="0" indent="0" algn="l" rtl="0">
              <a:buNone/>
            </a:pPr>
            <a:r>
              <a:rPr lang="en-AU" sz="1600" b="1" i="0" dirty="0" err="1">
                <a:solidFill>
                  <a:srgbClr val="22272B"/>
                </a:solidFill>
                <a:effectLst/>
                <a:latin typeface="Public Sans" pitchFamily="2" charset="0"/>
              </a:rPr>
              <a:t>CanRevive</a:t>
            </a:r>
            <a:endParaRPr lang="en-AU" sz="1600" b="0" i="0" dirty="0">
              <a:solidFill>
                <a:srgbClr val="22272B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Link: </a:t>
            </a:r>
            <a:r>
              <a:rPr lang="en-AU" sz="1600" b="0" i="0" u="sng" dirty="0">
                <a:solidFill>
                  <a:schemeClr val="accent3"/>
                </a:solidFill>
                <a:effectLst/>
                <a:latin typeface="Public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canrevive.com/</a:t>
            </a:r>
            <a:endParaRPr lang="en-AU" sz="1600" b="0" i="0" dirty="0">
              <a:solidFill>
                <a:schemeClr val="accent3"/>
              </a:solidFill>
              <a:effectLst/>
              <a:latin typeface="Public Sans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For </a:t>
            </a:r>
            <a:r>
              <a:rPr lang="en-AU" sz="1600" dirty="0">
                <a:latin typeface="Public Sans" pitchFamily="2" charset="0"/>
              </a:rPr>
              <a:t>C</a:t>
            </a: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hinese speaking community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AU" sz="1600" b="0" i="0" dirty="0" err="1">
                <a:solidFill>
                  <a:srgbClr val="22272B"/>
                </a:solidFill>
                <a:effectLst/>
                <a:latin typeface="Public Sans" pitchFamily="2" charset="0"/>
              </a:rPr>
              <a:t>CanRevive</a:t>
            </a:r>
            <a:r>
              <a:rPr lang="en-AU" sz="1600" b="0" i="0" dirty="0">
                <a:solidFill>
                  <a:srgbClr val="22272B"/>
                </a:solidFill>
                <a:effectLst/>
                <a:latin typeface="Public Sans" pitchFamily="2" charset="0"/>
              </a:rPr>
              <a:t> provides support for Chinese language speakers, and organise opportunities for exercise classes.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14346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garden&#10;&#10;Description automatically generated">
            <a:extLst>
              <a:ext uri="{FF2B5EF4-FFF2-40B4-BE49-F238E27FC236}">
                <a16:creationId xmlns:a16="http://schemas.microsoft.com/office/drawing/2014/main" id="{D74E770F-706C-4B8A-80DF-C8C83DB45B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7800" b="831"/>
          <a:stretch/>
        </p:blipFill>
        <p:spPr>
          <a:xfrm>
            <a:off x="360000" y="1572768"/>
            <a:ext cx="6720365" cy="4693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94B6F8-AB78-4629-84A7-F4077A13E473}"/>
              </a:ext>
            </a:extLst>
          </p:cNvPr>
          <p:cNvSpPr/>
          <p:nvPr/>
        </p:nvSpPr>
        <p:spPr>
          <a:xfrm>
            <a:off x="6936828" y="1559888"/>
            <a:ext cx="4895171" cy="4725670"/>
          </a:xfrm>
          <a:prstGeom prst="rect">
            <a:avLst/>
          </a:prstGeom>
          <a:solidFill>
            <a:srgbClr val="C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74FA20-C14D-4A58-A593-92C5EFC8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 I get help to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85FB-2CF0-4D6E-BF61-022294BA2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787" y="1892399"/>
            <a:ext cx="4458789" cy="4374289"/>
          </a:xfrm>
          <a:noFill/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AU" sz="1800" b="1" i="0" dirty="0">
                <a:effectLst/>
              </a:rPr>
              <a:t>Get Healthy:</a:t>
            </a:r>
            <a:endParaRPr lang="en-AU" sz="1800" b="0" i="0" dirty="0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AU" sz="1800" b="0" i="0" dirty="0">
                <a:effectLst/>
              </a:rPr>
              <a:t>Link: </a:t>
            </a:r>
            <a:r>
              <a:rPr lang="en-AU" sz="1800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gethealthynsw.com.au/program/</a:t>
            </a:r>
            <a:endParaRPr lang="en-AU" sz="1800" b="0" i="0" dirty="0">
              <a:effectLst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AU" sz="1800" b="0" i="0" dirty="0">
                <a:effectLst/>
              </a:rPr>
              <a:t>For all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AU" sz="1800" b="0" i="0" dirty="0">
                <a:effectLst/>
              </a:rPr>
              <a:t>Get Healthy is a personalised phone-based health coaching service that supports adults in making healthy lifestyle changes. Doctors and health professionals can provide referrals to this free service. There are dedicated </a:t>
            </a:r>
            <a:r>
              <a:rPr lang="en-AU" sz="1800" dirty="0"/>
              <a:t>programs including </a:t>
            </a:r>
            <a:r>
              <a:rPr lang="en-AU" sz="1800" b="0" i="0" dirty="0">
                <a:effectLst/>
              </a:rPr>
              <a:t>Aboriginal and Chinese coaching programs.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747796669"/>
      </p:ext>
    </p:extLst>
  </p:cSld>
  <p:clrMapOvr>
    <a:masterClrMapping/>
  </p:clrMapOvr>
</p:sld>
</file>

<file path=ppt/theme/theme1.xml><?xml version="1.0" encoding="utf-8"?>
<a:theme xmlns:a="http://schemas.openxmlformats.org/drawingml/2006/main" name="CINSW Theme">
  <a:themeElements>
    <a:clrScheme name="CINSW- Colours">
      <a:dk1>
        <a:sysClr val="windowText" lastClr="000000"/>
      </a:dk1>
      <a:lt1>
        <a:sysClr val="window" lastClr="FFFFFF"/>
      </a:lt1>
      <a:dk2>
        <a:srgbClr val="002664"/>
      </a:dk2>
      <a:lt2>
        <a:srgbClr val="CBEDFD"/>
      </a:lt2>
      <a:accent1>
        <a:srgbClr val="002664"/>
      </a:accent1>
      <a:accent2>
        <a:srgbClr val="CBEDFD"/>
      </a:accent2>
      <a:accent3>
        <a:srgbClr val="146CFD"/>
      </a:accent3>
      <a:accent4>
        <a:srgbClr val="8CE0FF"/>
      </a:accent4>
      <a:accent5>
        <a:srgbClr val="441170"/>
      </a:accent5>
      <a:accent6>
        <a:srgbClr val="8055F1"/>
      </a:accent6>
      <a:hlink>
        <a:srgbClr val="EBEBEB"/>
      </a:hlink>
      <a:folHlink>
        <a:srgbClr val="CDD3D6"/>
      </a:folHlink>
    </a:clrScheme>
    <a:fontScheme name="CINSW Theme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NSW-Presentation-template-16x9.pptx" id="{AACDA6F4-604D-4A69-94F1-0E745E565A30}" vid="{01DF3527-C181-40B4-B7CE-9B27A114B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CINSW-Presentation-template</Template>
  <TotalTime>870</TotalTime>
  <Words>1107</Words>
  <Application>Microsoft Office PowerPoint</Application>
  <PresentationFormat>Widescreen</PresentationFormat>
  <Paragraphs>101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Public Sans</vt:lpstr>
      <vt:lpstr>Public Sans ExtraLight</vt:lpstr>
      <vt:lpstr>Public Sans Light</vt:lpstr>
      <vt:lpstr>Public Sans SemiBold</vt:lpstr>
      <vt:lpstr>CINSW Theme</vt:lpstr>
      <vt:lpstr>Be more active to  prevent cancer   Multicultural Health Week 2023  Celebrate culture through movement – every move counts</vt:lpstr>
      <vt:lpstr>PowerPoint Presentation</vt:lpstr>
      <vt:lpstr>Healthy changes to reduce cancer risk</vt:lpstr>
      <vt:lpstr>1 in 3 cancers can be prevented</vt:lpstr>
      <vt:lpstr>What are the types of physical activity?</vt:lpstr>
      <vt:lpstr>How can I get started?</vt:lpstr>
      <vt:lpstr>How much activity?</vt:lpstr>
      <vt:lpstr>Where can I find groups and sports?</vt:lpstr>
      <vt:lpstr>Can I get help to get started?</vt:lpstr>
      <vt:lpstr>Every move counts! Have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Woolley (Cancer Institute NSW)</dc:creator>
  <cp:lastModifiedBy>Nikki Woolley (Cancer Institute NSW)</cp:lastModifiedBy>
  <cp:revision>17</cp:revision>
  <dcterms:created xsi:type="dcterms:W3CDTF">2023-07-20T22:22:14Z</dcterms:created>
  <dcterms:modified xsi:type="dcterms:W3CDTF">2023-08-04T06:19:34Z</dcterms:modified>
</cp:coreProperties>
</file>